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67" r:id="rId4"/>
    <p:sldId id="268" r:id="rId5"/>
    <p:sldId id="269" r:id="rId6"/>
    <p:sldId id="270" r:id="rId7"/>
    <p:sldId id="275" r:id="rId8"/>
    <p:sldId id="279" r:id="rId9"/>
    <p:sldId id="276" r:id="rId10"/>
    <p:sldId id="277" r:id="rId11"/>
    <p:sldId id="280" r:id="rId12"/>
    <p:sldId id="278" r:id="rId13"/>
    <p:sldId id="273" r:id="rId14"/>
    <p:sldId id="266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4" autoAdjust="0"/>
    <p:restoredTop sz="80048" autoAdjust="0"/>
  </p:normalViewPr>
  <p:slideViewPr>
    <p:cSldViewPr snapToGrid="0">
      <p:cViewPr>
        <p:scale>
          <a:sx n="73" d="100"/>
          <a:sy n="73" d="100"/>
        </p:scale>
        <p:origin x="18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278E-799F-4B6A-A9E6-A20EE15BC085}" type="datetimeFigureOut">
              <a:rPr lang="pt-PT" smtClean="0"/>
              <a:t>05/05/15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75EE4-BF34-4748-90F2-2EA9573BBF4F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388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Nesta apresentação faremos</a:t>
            </a:r>
            <a:r>
              <a:rPr lang="pt-PT" baseline="0" dirty="0" smtClean="0"/>
              <a:t> uma breve introdução seguida da análise de viabilidade do projeto, apresentaremos os requisitos identificados para o produto de software e, resultante destes, a modelação construída.</a:t>
            </a:r>
          </a:p>
          <a:p>
            <a:r>
              <a:rPr lang="pt-PT" baseline="0" dirty="0" smtClean="0"/>
              <a:t>No final temos umas breves conclusões.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5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Foi também construído, como já foi referido, o modelo concetual e lógico, apenas apresentaremos o lógico que derivamos do concetual.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241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Estas tabelas são originadas pela necessidade de armazenamento e manipulação de informação sobre exercícios, lições, alunos, </a:t>
            </a:r>
            <a:r>
              <a:rPr lang="pt-PT" baseline="0" dirty="0" err="1" smtClean="0"/>
              <a:t>etc</a:t>
            </a:r>
            <a:r>
              <a:rPr lang="pt-PT" baseline="0" dirty="0" smtClean="0"/>
              <a:t> e foram retiradas diretamente dos requisitos identificados, as restantes derivam da necessidade de suportar um modelo de ensino, por ex. Dicas, e manter um histórico sobre as atividades do aluno no sistema, por ex. </a:t>
            </a:r>
            <a:r>
              <a:rPr lang="pt-PT" baseline="0" dirty="0" err="1" smtClean="0"/>
              <a:t>AlunoExercioLicao</a:t>
            </a:r>
            <a:r>
              <a:rPr lang="pt-PT" baseline="0" dirty="0" smtClean="0"/>
              <a:t>.</a:t>
            </a:r>
          </a:p>
          <a:p>
            <a:r>
              <a:rPr lang="pt-PT" baseline="0" dirty="0" smtClean="0"/>
              <a:t>Tal como referimos anteriormente, uma lição “real” corresponde, no sistema, a várias sessões/lições que em conjunto formam a dita lição real. BONECO!!!!</a:t>
            </a:r>
          </a:p>
          <a:p>
            <a:endParaRPr lang="pt-PT" baseline="0" dirty="0" smtClean="0"/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4095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Nesta fase não foram realizados determinados aspetos que tinham sido estipulados no diagrama de </a:t>
            </a:r>
            <a:r>
              <a:rPr lang="pt-PT" dirty="0" err="1" smtClean="0"/>
              <a:t>Gantt</a:t>
            </a:r>
            <a:r>
              <a:rPr lang="pt-PT" dirty="0" smtClean="0"/>
              <a:t> como é o caso dos diagramas de package e a modelação de interface porque não se achou necessário e,</a:t>
            </a:r>
            <a:r>
              <a:rPr lang="pt-PT" baseline="0" dirty="0" smtClean="0"/>
              <a:t> dado ao curto espaço de tempo foi preciso racionalizar o tempo pelos aspetos que se acharam de maior importância. No caso da interface houve ainda influência na falta de domínio das ferramentas necessárias e ainda na implementação da mesma.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Também é importante mencionar a redefinição de alguns objetivos que na primeira fase tinham sido estipulados, como é o caso da existência de um utilizador do tipo professor, isto deveu-se mais uma vez à tentativa de racionalizar, face ao tempo disponível para o projeto, as funcionalidades pretendidas.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baseline="0" dirty="0" smtClean="0"/>
              <a:t>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506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Nesta fase do trabalho foi necessário responder a estas questões (ler questões).</a:t>
            </a:r>
          </a:p>
          <a:p>
            <a:r>
              <a:rPr lang="pt-PT" baseline="0" dirty="0" smtClean="0"/>
              <a:t>Para isto numa primeira parte foi analisada a viabilidade do projeto e, de seguida, identificados os requisitos deste problema.</a:t>
            </a:r>
          </a:p>
          <a:p>
            <a:r>
              <a:rPr lang="pt-PT" baseline="0" dirty="0" smtClean="0"/>
              <a:t>Finalmente, como consequência a estes requisitos foi especificada e modelada a aplicação que pretendemos construir.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434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Na análise de viabilidade foram então analisados os seguintes pontos: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Viabilidade operacional – que do nosso ponto de vista é totalmente adequada pois a solução proposta quebra as dependências de tempo e disponibilidade de um tutor humano, permitindo que cada estudante aprenda por sua própria vontade.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Técnica – Dado que toda a equipa tem experiência em programação e tem atualmente uma cadeira sobre engenharia de software, pensa-se que o conhecimento necessário está presente neste processo.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de Cronograma – Visto que nenhum dos indivíduos da equipa de desenvolvimento tem noção de quanto demora ao certo um projeto desta escala, é um pouco arriscado confiar que se conseguirá terminar o projeto dentro dos prazos, mas por forma a diminuir esse risco, nesta segunda fase foram redefinidos/encurtados determinados objetivos, logo, em princípio será possível concluir o projeto dentro dos prazos estipulados.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baseline="0" dirty="0" smtClean="0"/>
              <a:t>V. Económica – Neste projeto não existem quaisquer custos sendo que a única coisa necessária é o empenho e o tempo dos membros da equipa, por este motivo é incitada a continuação do projeto.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baseline="0" dirty="0" smtClean="0"/>
              <a:t>Após a análise conclui-se então levar a cabo o desenvolvimento deste produto de software.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628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Por</a:t>
            </a:r>
            <a:r>
              <a:rPr lang="pt-PT" baseline="0" dirty="0" smtClean="0"/>
              <a:t> forma a estruturar todos os aspetos que terão de ser desenvolvidos foi necessário em primeiro lugar identificar quais os requisitos da aplicação.</a:t>
            </a:r>
          </a:p>
          <a:p>
            <a:r>
              <a:rPr lang="pt-PT" baseline="0" dirty="0" smtClean="0"/>
              <a:t>Dos requisitos identificados temos requisitos funcionais e não funcionais, dada a sua extensividade apenas apresentamos alguns dos requisitos que se consideram de maior importância.</a:t>
            </a:r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412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Tendo em conta os requisitos levantados foram construídos os modelos necessários para a especificação da aplicação.</a:t>
            </a:r>
          </a:p>
          <a:p>
            <a:r>
              <a:rPr lang="pt-PT" baseline="0" dirty="0" smtClean="0"/>
              <a:t>Em termos arquiteturais foi construído o modelo de domínio, os modelos de caso de uso, os diagramas de sequência e os diagramas de atividade. Destes apenas iremos abordar o de domínio, uma especificação de um caso de uso e um diagrama de atividade.</a:t>
            </a:r>
          </a:p>
          <a:p>
            <a:r>
              <a:rPr lang="pt-PT" baseline="0" dirty="0" smtClean="0"/>
              <a:t>Para a modelação de componentes foi construído o diagrama de classes que não será apresentado.</a:t>
            </a:r>
          </a:p>
          <a:p>
            <a:r>
              <a:rPr lang="pt-PT" baseline="0" dirty="0" smtClean="0"/>
              <a:t>Finalmente em termos de dados foi construído o modelo concetual e lógico, apenas falaremos do lógico.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3744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Para além do suporte às entidades envolvidas (lições ,exercícios, alunos, testes,…) é de notar que este modelo suporta o modelo de ensino que se pretende implementar, ou seja, existem estatísticas, registo de aprendizagem em função do tipo e lição, é possível armazenar histórico sobre as atividades do aluno, cada histórico relacionado com um exercício de um teste ou lição terá uma pontuação e uma data, etc.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035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Existe então um diagrama geral com o habitual login, </a:t>
            </a:r>
            <a:r>
              <a:rPr lang="pt-PT" baseline="0" dirty="0" err="1" smtClean="0"/>
              <a:t>logout</a:t>
            </a:r>
            <a:r>
              <a:rPr lang="pt-PT" baseline="0" dirty="0" smtClean="0"/>
              <a:t>, registar, gestão de utilizador e consultas à informação.</a:t>
            </a:r>
          </a:p>
          <a:p>
            <a:r>
              <a:rPr lang="pt-PT" baseline="0" dirty="0" smtClean="0"/>
              <a:t>É depois apresentado o digrama de aprendizagem com todas as ações que um aluno pode efetuar neste âmbito.</a:t>
            </a:r>
          </a:p>
          <a:p>
            <a:r>
              <a:rPr lang="pt-PT" baseline="0" dirty="0" smtClean="0"/>
              <a:t>É importante que se explique, que se decidiu que uma lição real com o objetivo de ensinar determinado assunto, é representada no sistema por várias lições/sessões, mais à frente no modelo lógico abordaremos e explicaremos melhor esta questão.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315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Aqui é apresentada a especificação do caso de uso de realizar exercício, o comportamento normal será então o aluno realizar um exercício corretamente, como se pode observar existe uma exceção quando já não existem exercícios disponíveis, e ainda 4 comportamentos alternativos que correspondem ao pedido de dica num exercício, e as últimas 3 a errar o exercício, sendo que, dada a implementação do modelo de ensino errar o exercício origina 3 alternativas. Consoante o número de respostas erradas naquele tipo de exercícios é estabelecido um “caminho”. Por exemplo, quando o número de respostas erradas é superior a um máximo (estabelecido por 50% dos exercícios deste tipo) é recomendado ao aluno regressar à lição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4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aseline="0" dirty="0" smtClean="0"/>
              <a:t>Aqui podemos observar dois dos diagramas de atividades construídos: à esquerda o diagrama de realizar exercício e à direita o de realizar teste.</a:t>
            </a:r>
          </a:p>
          <a:p>
            <a:r>
              <a:rPr lang="pt-PT" baseline="0" dirty="0" smtClean="0"/>
              <a:t>Não existe nada de muito complexo nestes dois diagramas, o mais complexo e também de maior importância dos diagramas que construímos, o diagrama de atividade que modela a aprendizagem do aluno aquando a assistência de uma lição, infelizmente, não foi possível incluir nesta apresentação pois era demasiado extenso e a sua visualização era impossível. </a:t>
            </a:r>
          </a:p>
          <a:p>
            <a:endParaRPr lang="pt-PT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75EE4-BF34-4748-90F2-2EA9573BBF4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9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19D6-CD3B-4527-83F8-F2BE83785134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8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F6B55-0FCD-425C-A105-B7D8849183EB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136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FFC0-3479-459D-B28A-846B7A24A85D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243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2AEF-6281-4E43-87FC-E090F028272C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25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883B4-C76B-41AC-BDA7-343A411F3379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9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80C8-0479-4612-88A0-EC4A9186158A}" type="datetime1">
              <a:rPr lang="pt-PT" smtClean="0"/>
              <a:t>05/05/15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79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8A52-6191-4BF2-B6FD-9AE6D26BDCA9}" type="datetime1">
              <a:rPr lang="pt-PT" smtClean="0"/>
              <a:t>05/05/15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245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2FC7-ACAF-4893-97AB-F19D090B17C4}" type="datetime1">
              <a:rPr lang="pt-PT" smtClean="0"/>
              <a:t>05/05/15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3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CEB8-B3DC-48A8-84F9-B01C15A16155}" type="datetime1">
              <a:rPr lang="pt-PT" smtClean="0"/>
              <a:t>05/05/15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50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EC2DC2-EB76-46D6-8C3F-A92F7DE3E14F}" type="datetime1">
              <a:rPr lang="pt-PT" smtClean="0"/>
              <a:t>05/05/15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67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D574-0A17-4206-B4DA-2627B96CEB71}" type="datetime1">
              <a:rPr lang="pt-PT" smtClean="0"/>
              <a:t>05/05/15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867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EA6BC3-B633-4FA3-AA5D-17804E4DF278}" type="datetime1">
              <a:rPr lang="pt-PT" smtClean="0"/>
              <a:t>05/05/15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PT" smtClean="0"/>
              <a:t>Laboratórios de Informática IV, ARIT-MAT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E7B6B6-7C4F-429D-94CF-F2CBE512B1EE}" type="slidenum">
              <a:rPr lang="pt-PT" smtClean="0"/>
              <a:t>‹n.º›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23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3140764"/>
            <a:ext cx="10058400" cy="1184347"/>
          </a:xfrm>
        </p:spPr>
        <p:txBody>
          <a:bodyPr>
            <a:normAutofit/>
          </a:bodyPr>
          <a:lstStyle/>
          <a:p>
            <a:r>
              <a:rPr lang="pt-PT" sz="7200" dirty="0" smtClean="0"/>
              <a:t>ARIT-MAT</a:t>
            </a:r>
            <a:endParaRPr lang="pt-PT" sz="7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pt-PT" dirty="0" smtClean="0"/>
              <a:t>Laboratórios de Informática IV </a:t>
            </a:r>
            <a:endParaRPr lang="pt-PT" dirty="0"/>
          </a:p>
        </p:txBody>
      </p:sp>
      <p:sp>
        <p:nvSpPr>
          <p:cNvPr id="6" name="TextBox 4"/>
          <p:cNvSpPr txBox="1"/>
          <p:nvPr/>
        </p:nvSpPr>
        <p:spPr>
          <a:xfrm>
            <a:off x="8542428" y="5027120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pc="200" dirty="0">
                <a:solidFill>
                  <a:schemeClr val="tx2"/>
                </a:solidFill>
                <a:latin typeface="+mj-lt"/>
              </a:rPr>
              <a:t>Ana </a:t>
            </a:r>
            <a:r>
              <a:rPr lang="pt-PT" spc="200" dirty="0" smtClean="0">
                <a:solidFill>
                  <a:schemeClr val="tx2"/>
                </a:solidFill>
                <a:latin typeface="+mj-lt"/>
              </a:rPr>
              <a:t>Almeida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Bruno Pereira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João Mano</a:t>
            </a:r>
            <a:r>
              <a:rPr lang="pt-PT" u="sng" spc="200" dirty="0">
                <a:solidFill>
                  <a:schemeClr val="tx2"/>
                </a:solidFill>
                <a:latin typeface="+mj-lt"/>
              </a:rPr>
              <a:t/>
            </a:r>
            <a:br>
              <a:rPr lang="pt-PT" u="sng" spc="200" dirty="0">
                <a:solidFill>
                  <a:schemeClr val="tx2"/>
                </a:solidFill>
                <a:latin typeface="+mj-lt"/>
              </a:rPr>
            </a:br>
            <a:r>
              <a:rPr lang="pt-PT" spc="200" dirty="0">
                <a:solidFill>
                  <a:schemeClr val="tx2"/>
                </a:solidFill>
                <a:latin typeface="+mj-lt"/>
              </a:rPr>
              <a:t>Patrícia Rocha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5075583" y="622851"/>
            <a:ext cx="5523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Universidade do Minho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Licenciatura em Engenharia Informática</a:t>
            </a:r>
          </a:p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3º Ano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endParaRPr lang="pt-PT" sz="2000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4982"/>
            <a:ext cx="3437283" cy="175917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1204686" y="4325111"/>
            <a:ext cx="99509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10</a:t>
            </a:fld>
            <a:endParaRPr lang="pt-PT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841829" y="126569"/>
            <a:ext cx="10058400" cy="750888"/>
          </a:xfrm>
        </p:spPr>
        <p:txBody>
          <a:bodyPr/>
          <a:lstStyle/>
          <a:p>
            <a:r>
              <a:rPr lang="pt-PT" dirty="0" smtClean="0"/>
              <a:t>Diagrama de Atividades</a:t>
            </a:r>
            <a:endParaRPr lang="pt-PT" dirty="0"/>
          </a:p>
        </p:txBody>
      </p:sp>
      <p:pic>
        <p:nvPicPr>
          <p:cNvPr id="13" name="Imagem 12"/>
          <p:cNvPicPr/>
          <p:nvPr/>
        </p:nvPicPr>
        <p:blipFill>
          <a:blip r:embed="rId3"/>
          <a:stretch>
            <a:fillRect/>
          </a:stretch>
        </p:blipFill>
        <p:spPr>
          <a:xfrm>
            <a:off x="841829" y="877457"/>
            <a:ext cx="5238750" cy="4476750"/>
          </a:xfrm>
          <a:prstGeom prst="rect">
            <a:avLst/>
          </a:prstGeom>
        </p:spPr>
      </p:pic>
      <p:pic>
        <p:nvPicPr>
          <p:cNvPr id="14" name="Imagem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999" y="580352"/>
            <a:ext cx="3331429" cy="4782820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7637690" y="5354207"/>
            <a:ext cx="3262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Realizar Teste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841828" y="5354207"/>
            <a:ext cx="481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Realizar Exercício</a:t>
            </a:r>
          </a:p>
        </p:txBody>
      </p:sp>
    </p:spTree>
    <p:extLst>
      <p:ext uri="{BB962C8B-B14F-4D97-AF65-F5344CB8AC3E}">
        <p14:creationId xmlns:p14="http://schemas.microsoft.com/office/powerpoint/2010/main" val="16559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Modelo Lógico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" b="2300"/>
          <a:stretch/>
        </p:blipFill>
        <p:spPr>
          <a:xfrm>
            <a:off x="510862" y="0"/>
            <a:ext cx="10701621" cy="6185024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12</a:t>
            </a:fld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2133600" y="1846263"/>
            <a:ext cx="10058400" cy="4022725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460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Conclusão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13</a:t>
            </a:fld>
            <a:endParaRPr lang="pt-PT"/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154083" y="195410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Dificuldades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Cumprir a calendarização definida no diagrama de </a:t>
            </a:r>
            <a:r>
              <a:rPr lang="pt-PT" sz="2400" dirty="0" err="1" smtClean="0"/>
              <a:t>Gantt</a:t>
            </a:r>
            <a:endParaRPr lang="pt-PT" sz="2400" dirty="0" smtClean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Falta de domínio em relação a alguns aspetos</a:t>
            </a:r>
          </a:p>
          <a:p>
            <a:pPr marL="18288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Redefinição de objetivos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Focar no que é importante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Excluir características/funcionalidades acessórias</a:t>
            </a:r>
            <a:endParaRPr lang="pt-PT" sz="2400" dirty="0"/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Font typeface="Calibri" pitchFamily="34" charset="0"/>
              <a:buNone/>
            </a:pPr>
            <a:endParaRPr lang="pt-PT" sz="2400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31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97280" y="3140764"/>
            <a:ext cx="10058400" cy="1184347"/>
          </a:xfrm>
        </p:spPr>
        <p:txBody>
          <a:bodyPr>
            <a:normAutofit/>
          </a:bodyPr>
          <a:lstStyle/>
          <a:p>
            <a:r>
              <a:rPr lang="pt-PT" sz="7200" dirty="0" smtClean="0"/>
              <a:t>ARIT-MAT</a:t>
            </a:r>
            <a:endParaRPr lang="pt-PT" sz="7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r>
              <a:rPr lang="pt-PT" dirty="0" smtClean="0"/>
              <a:t>Laboratórios de Informática IV </a:t>
            </a:r>
            <a:endParaRPr lang="pt-PT" dirty="0"/>
          </a:p>
        </p:txBody>
      </p:sp>
      <p:sp>
        <p:nvSpPr>
          <p:cNvPr id="6" name="TextBox 4"/>
          <p:cNvSpPr txBox="1"/>
          <p:nvPr/>
        </p:nvSpPr>
        <p:spPr>
          <a:xfrm>
            <a:off x="8542428" y="5027120"/>
            <a:ext cx="296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pc="200" dirty="0">
                <a:solidFill>
                  <a:schemeClr val="tx2"/>
                </a:solidFill>
                <a:latin typeface="+mj-lt"/>
              </a:rPr>
              <a:t>Ana </a:t>
            </a:r>
            <a:r>
              <a:rPr lang="pt-PT" spc="200" dirty="0" smtClean="0">
                <a:solidFill>
                  <a:schemeClr val="tx2"/>
                </a:solidFill>
                <a:latin typeface="+mj-lt"/>
              </a:rPr>
              <a:t>Almeida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Bruno Pereira</a:t>
            </a:r>
          </a:p>
          <a:p>
            <a:r>
              <a:rPr lang="pt-PT" spc="200" dirty="0" smtClean="0">
                <a:solidFill>
                  <a:schemeClr val="tx2"/>
                </a:solidFill>
                <a:latin typeface="+mj-lt"/>
              </a:rPr>
              <a:t>João Mano</a:t>
            </a:r>
            <a:r>
              <a:rPr lang="pt-PT" u="sng" spc="200" dirty="0">
                <a:solidFill>
                  <a:schemeClr val="tx2"/>
                </a:solidFill>
                <a:latin typeface="+mj-lt"/>
              </a:rPr>
              <a:t/>
            </a:r>
            <a:br>
              <a:rPr lang="pt-PT" u="sng" spc="200" dirty="0">
                <a:solidFill>
                  <a:schemeClr val="tx2"/>
                </a:solidFill>
                <a:latin typeface="+mj-lt"/>
              </a:rPr>
            </a:br>
            <a:r>
              <a:rPr lang="pt-PT" spc="200" dirty="0">
                <a:solidFill>
                  <a:schemeClr val="tx2"/>
                </a:solidFill>
                <a:latin typeface="+mj-lt"/>
              </a:rPr>
              <a:t>Patrícia Rocha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5075583" y="622851"/>
            <a:ext cx="5523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Universidade do Minho</a:t>
            </a:r>
            <a:br>
              <a:rPr lang="pt-PT" sz="2000" spc="200" dirty="0" smtClean="0">
                <a:solidFill>
                  <a:schemeClr val="tx2"/>
                </a:solidFill>
                <a:latin typeface="+mj-lt"/>
              </a:rPr>
            </a:br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Licenciatura em Engenharia Informática</a:t>
            </a:r>
          </a:p>
          <a:p>
            <a:r>
              <a:rPr lang="pt-PT" sz="2000" spc="200" dirty="0" smtClean="0">
                <a:solidFill>
                  <a:schemeClr val="tx2"/>
                </a:solidFill>
                <a:latin typeface="+mj-lt"/>
              </a:rPr>
              <a:t>3º Ano</a:t>
            </a:r>
            <a:r>
              <a:rPr lang="pt-PT" sz="2000" spc="200" smtClean="0">
                <a:solidFill>
                  <a:schemeClr val="tx2"/>
                </a:solidFill>
                <a:latin typeface="+mj-lt"/>
              </a:rPr>
              <a:t/>
            </a:r>
            <a:br>
              <a:rPr lang="pt-PT" sz="2000" spc="200" smtClean="0">
                <a:solidFill>
                  <a:schemeClr val="tx2"/>
                </a:solidFill>
                <a:latin typeface="+mj-lt"/>
              </a:rPr>
            </a:br>
            <a:endParaRPr lang="pt-PT" sz="2000" spc="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04982"/>
            <a:ext cx="3437283" cy="1759175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9" name="Straight Connector 11"/>
          <p:cNvCxnSpPr/>
          <p:nvPr/>
        </p:nvCxnSpPr>
        <p:spPr>
          <a:xfrm>
            <a:off x="1204686" y="4325111"/>
            <a:ext cx="995099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pt-PT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Introdução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Viabilidade do Projeto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Requisitos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Modelação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Arquitetural – Domínio,  Casos de Uso, Diagramas de Sequência e de Atividade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De Componentes – Diagrama de Classes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000" dirty="0" smtClean="0"/>
              <a:t>Dados – Conceptual e Lógico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Conclusão</a:t>
            </a:r>
            <a:endParaRPr lang="pt-PT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0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Introdução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Ideia é viável? 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O que é ao certo necessário e requerido para esta aplicação?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Respostas levam à necessidade de especificação do produto e modelação da aplicação.</a:t>
            </a:r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000" dirty="0" smtClean="0"/>
          </a:p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685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Análise de Viabilidade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lvl="1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800" dirty="0" smtClean="0"/>
              <a:t>Viabilidade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Operacional – a solução é adequada?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Técnica – existe o conhecimento necessário ao desenvolvimento?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De Cronograma – é passível a conclusão dentro dos prazos de entrega?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dirty="0" smtClean="0"/>
              <a:t>Económica – lucro compensa o custo?</a:t>
            </a:r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811530" lvl="2" indent="-3619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Levantamento de Requisitos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 Funcionais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Armazenar informação sobre estudantes, exercícios, lições, </a:t>
            </a:r>
            <a:r>
              <a:rPr lang="pt-PT" sz="2400" dirty="0" err="1" smtClean="0"/>
              <a:t>etc</a:t>
            </a:r>
            <a:r>
              <a:rPr lang="pt-PT" sz="2400" dirty="0" smtClean="0"/>
              <a:t>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Suportar um modelo de ensino;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Armazenar histórico de aprendizagem e estatísticas;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Associar exercícios a lições e testes, permitir a realização destes aos alunos;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…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Não Funcionais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Tempos máximos de exposição, escala de dificuldades, </a:t>
            </a:r>
            <a:r>
              <a:rPr lang="pt-PT" sz="2400" dirty="0" err="1" smtClean="0"/>
              <a:t>etc</a:t>
            </a:r>
            <a:r>
              <a:rPr lang="pt-PT" sz="2400" dirty="0" smtClean="0"/>
              <a:t>;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8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endParaRPr lang="pt-PT" sz="2400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628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Modelação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/>
              <a:t> </a:t>
            </a:r>
            <a:r>
              <a:rPr lang="pt-PT" sz="2800" dirty="0" smtClean="0"/>
              <a:t>Arquitetural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de Domínio 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i="1" dirty="0" smtClean="0"/>
              <a:t>Use Cases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Diagramas de Sequência 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Diagramas de Atividade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De Componentes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Diagrama de Classes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800" dirty="0" smtClean="0"/>
              <a:t>De Dados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Concetual</a:t>
            </a:r>
          </a:p>
          <a:p>
            <a:pPr marL="525780" lvl="2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PT" sz="2400" dirty="0" smtClean="0"/>
              <a:t>Modelo Lógico</a:t>
            </a:r>
            <a:endParaRPr lang="pt-PT" sz="2400" dirty="0"/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6</a:t>
            </a:fld>
            <a:endParaRPr lang="pt-PT"/>
          </a:p>
        </p:txBody>
      </p:sp>
      <p:sp>
        <p:nvSpPr>
          <p:cNvPr id="6" name="Seta para a esquerda 5"/>
          <p:cNvSpPr/>
          <p:nvPr/>
        </p:nvSpPr>
        <p:spPr>
          <a:xfrm>
            <a:off x="3698864" y="2326359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Seta para a esquerda 6"/>
          <p:cNvSpPr/>
          <p:nvPr/>
        </p:nvSpPr>
        <p:spPr>
          <a:xfrm>
            <a:off x="2698739" y="2698822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Seta para a esquerda 7"/>
          <p:cNvSpPr/>
          <p:nvPr/>
        </p:nvSpPr>
        <p:spPr>
          <a:xfrm>
            <a:off x="4159228" y="3537163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Seta para a esquerda 8"/>
          <p:cNvSpPr/>
          <p:nvPr/>
        </p:nvSpPr>
        <p:spPr>
          <a:xfrm>
            <a:off x="3238467" y="5537413"/>
            <a:ext cx="514350" cy="1714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1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8990"/>
            <a:ext cx="10058400" cy="1223145"/>
          </a:xfrm>
        </p:spPr>
        <p:txBody>
          <a:bodyPr/>
          <a:lstStyle/>
          <a:p>
            <a:r>
              <a:rPr lang="pt-PT" dirty="0" smtClean="0"/>
              <a:t>Modelo de Domínio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7</a:t>
            </a:fld>
            <a:endParaRPr lang="pt-PT"/>
          </a:p>
        </p:txBody>
      </p:sp>
      <p:pic>
        <p:nvPicPr>
          <p:cNvPr id="11" name="Imagem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280" y="1282135"/>
            <a:ext cx="10058400" cy="4722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4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8990"/>
            <a:ext cx="10058400" cy="1223145"/>
          </a:xfrm>
        </p:spPr>
        <p:txBody>
          <a:bodyPr/>
          <a:lstStyle/>
          <a:p>
            <a:r>
              <a:rPr lang="pt-PT" dirty="0" smtClean="0"/>
              <a:t>Casos de Uso - Diagramas</a:t>
            </a:r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8</a:t>
            </a:fld>
            <a:endParaRPr lang="pt-PT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1882775"/>
            <a:ext cx="3606800" cy="30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70" y="1882775"/>
            <a:ext cx="41529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1689100" y="4892675"/>
            <a:ext cx="34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Diagrama “Geral”</a:t>
            </a:r>
            <a:endParaRPr lang="pt-PT" sz="1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7472680" y="4892675"/>
            <a:ext cx="3492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smtClean="0"/>
              <a:t>Diagrama de Aprendizagem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6268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Caso de Uso – Realizar Exercício</a:t>
            </a:r>
            <a:endParaRPr lang="pt-PT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PT" sz="2400" dirty="0" smtClean="0"/>
          </a:p>
          <a:p>
            <a:endParaRPr lang="pt-PT" dirty="0" smtClean="0"/>
          </a:p>
          <a:p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-200015" y="6442570"/>
            <a:ext cx="4822804" cy="365125"/>
          </a:xfrm>
        </p:spPr>
        <p:txBody>
          <a:bodyPr/>
          <a:lstStyle/>
          <a:p>
            <a:r>
              <a:rPr lang="pt-PT" dirty="0" smtClean="0"/>
              <a:t>Laboratórios de Informática IV, ARIT-MAT</a:t>
            </a:r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B6B6-7C4F-429D-94CF-F2CBE512B1EE}" type="slidenum">
              <a:rPr lang="pt-PT" smtClean="0"/>
              <a:t>9</a:t>
            </a:fld>
            <a:endParaRPr lang="pt-PT"/>
          </a:p>
        </p:txBody>
      </p:sp>
      <p:pic>
        <p:nvPicPr>
          <p:cNvPr id="7" name="Imagem 6" descr="Realizar%20exercicio.pd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40"/>
          <a:stretch/>
        </p:blipFill>
        <p:spPr bwMode="auto">
          <a:xfrm>
            <a:off x="928052" y="1737360"/>
            <a:ext cx="4716145" cy="382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Realizar%20exercicio.pd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48" b="1"/>
          <a:stretch/>
        </p:blipFill>
        <p:spPr bwMode="auto">
          <a:xfrm>
            <a:off x="5840325" y="1927508"/>
            <a:ext cx="4716145" cy="4342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320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712</TotalTime>
  <Words>1431</Words>
  <Application>Microsoft Macintosh PowerPoint</Application>
  <PresentationFormat>Widescreen</PresentationFormat>
  <Paragraphs>152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Retrospectiva</vt:lpstr>
      <vt:lpstr>ARIT-MAT</vt:lpstr>
      <vt:lpstr>Índice</vt:lpstr>
      <vt:lpstr>Introdução</vt:lpstr>
      <vt:lpstr>Análise de Viabilidade</vt:lpstr>
      <vt:lpstr>Levantamento de Requisitos</vt:lpstr>
      <vt:lpstr>Modelação</vt:lpstr>
      <vt:lpstr>Modelo de Domínio</vt:lpstr>
      <vt:lpstr>Casos de Uso - Diagramas</vt:lpstr>
      <vt:lpstr>Caso de Uso – Realizar Exercício</vt:lpstr>
      <vt:lpstr>Diagrama de Atividades</vt:lpstr>
      <vt:lpstr>Modelo Lógico</vt:lpstr>
      <vt:lpstr>Apresentação do PowerPoint</vt:lpstr>
      <vt:lpstr>Conclusão</vt:lpstr>
      <vt:lpstr>ARIT-MAT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ARIT-MAT</dc:title>
  <dc:creator>patricia rocha</dc:creator>
  <cp:lastModifiedBy>Usuário do Microsoft Office</cp:lastModifiedBy>
  <cp:revision>81</cp:revision>
  <dcterms:created xsi:type="dcterms:W3CDTF">2015-03-23T16:13:05Z</dcterms:created>
  <dcterms:modified xsi:type="dcterms:W3CDTF">2015-05-05T12:54:59Z</dcterms:modified>
</cp:coreProperties>
</file>