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93" r:id="rId3"/>
    <p:sldId id="303" r:id="rId4"/>
    <p:sldId id="294" r:id="rId5"/>
    <p:sldId id="304" r:id="rId6"/>
    <p:sldId id="298" r:id="rId7"/>
    <p:sldId id="299" r:id="rId8"/>
    <p:sldId id="300" r:id="rId9"/>
    <p:sldId id="302" r:id="rId10"/>
    <p:sldId id="301" r:id="rId11"/>
    <p:sldId id="29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79533" autoAdjust="0"/>
  </p:normalViewPr>
  <p:slideViewPr>
    <p:cSldViewPr snapToGrid="0" snapToObjects="1">
      <p:cViewPr varScale="1">
        <p:scale>
          <a:sx n="59" d="100"/>
          <a:sy n="59" d="100"/>
        </p:scale>
        <p:origin x="171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E4F8E4-E698-D443-9DD4-6291FD74F3F2}" type="datetimeFigureOut">
              <a:rPr lang="en-US" smtClean="0"/>
              <a:t>3/10/2015</a:t>
            </a:fld>
            <a:endParaRPr lang="pt-PT"/>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pt-PT"/>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BCE6B0-B0CC-9543-8BFC-92B50F9442D7}" type="slidenum">
              <a:rPr lang="pt-PT" smtClean="0"/>
              <a:t>‹nº›</a:t>
            </a:fld>
            <a:endParaRPr lang="pt-PT"/>
          </a:p>
        </p:txBody>
      </p:sp>
    </p:spTree>
    <p:extLst>
      <p:ext uri="{BB962C8B-B14F-4D97-AF65-F5344CB8AC3E}">
        <p14:creationId xmlns:p14="http://schemas.microsoft.com/office/powerpoint/2010/main" val="7577062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smtClean="0"/>
              <a:t>Nesta </a:t>
            </a:r>
            <a:r>
              <a:rPr lang="pt-PT" baseline="0" dirty="0" smtClean="0"/>
              <a:t>apresentação teremos uma breve introdução aos processos de desenvolvimento de software dando enfâse ao motivo do seu uso.</a:t>
            </a:r>
          </a:p>
          <a:p>
            <a:r>
              <a:rPr lang="pt-PT" baseline="0" dirty="0" smtClean="0"/>
              <a:t>De seguida temos uma explicação sucinta sobre em que consiste um método/processo de desenvolvimento de software, passando depois à introdução do modelo de software que o nosso grupo escolheu, o modelo em espiral, por uma descriçao do mesmo e, finalmente uma conclusão onde serão citadas vantagens e desvantagens deste mesmo modelo.</a:t>
            </a:r>
            <a:endParaRPr lang="pt-PT" dirty="0"/>
          </a:p>
        </p:txBody>
      </p:sp>
      <p:sp>
        <p:nvSpPr>
          <p:cNvPr id="4" name="Marcador de Posição do Número do Diapositivo 3"/>
          <p:cNvSpPr>
            <a:spLocks noGrp="1"/>
          </p:cNvSpPr>
          <p:nvPr>
            <p:ph type="sldNum" sz="quarter" idx="10"/>
          </p:nvPr>
        </p:nvSpPr>
        <p:spPr/>
        <p:txBody>
          <a:bodyPr/>
          <a:lstStyle/>
          <a:p>
            <a:fld id="{CEBCE6B0-B0CC-9543-8BFC-92B50F9442D7}" type="slidenum">
              <a:rPr lang="pt-PT" smtClean="0"/>
              <a:t>2</a:t>
            </a:fld>
            <a:endParaRPr lang="pt-PT"/>
          </a:p>
        </p:txBody>
      </p:sp>
    </p:spTree>
    <p:extLst>
      <p:ext uri="{BB962C8B-B14F-4D97-AF65-F5344CB8AC3E}">
        <p14:creationId xmlns:p14="http://schemas.microsoft.com/office/powerpoint/2010/main" val="2622313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smtClean="0"/>
              <a:t>Apesar</a:t>
            </a:r>
            <a:r>
              <a:rPr lang="pt-PT" baseline="0" dirty="0" smtClean="0"/>
              <a:t> de poder ser fácil de justificar a razão do uso de processos de desenvolvimento de um produto de software nem todos os produtos têm, por parte de quem os desenvolve, esta atenção.</a:t>
            </a:r>
          </a:p>
          <a:p>
            <a:r>
              <a:rPr lang="pt-PT" baseline="0" dirty="0" smtClean="0"/>
              <a:t>A importância do uso de métodos específicos e controlados no desenvolvimento de um produto de software encontra-se no cumprimento de metas estipuladas como um prazo de entrega, de grande importância para qualquer empresa, o aumento da produtividade´e de forma mais económica pois, com a especificação passo a passo de tudo o que é necessário fazer antes mesmo de o realizar aumenta drásticamente o rendimento ao longo do processo de desenvolvimento e previne perdas de tempo ou dinheiro envolvidas no processo.</a:t>
            </a:r>
            <a:endParaRPr lang="pt-PT" dirty="0"/>
          </a:p>
        </p:txBody>
      </p:sp>
      <p:sp>
        <p:nvSpPr>
          <p:cNvPr id="4" name="Slide Number Placeholder 3"/>
          <p:cNvSpPr>
            <a:spLocks noGrp="1"/>
          </p:cNvSpPr>
          <p:nvPr>
            <p:ph type="sldNum" sz="quarter" idx="10"/>
          </p:nvPr>
        </p:nvSpPr>
        <p:spPr/>
        <p:txBody>
          <a:bodyPr/>
          <a:lstStyle/>
          <a:p>
            <a:fld id="{CEBCE6B0-B0CC-9543-8BFC-92B50F9442D7}" type="slidenum">
              <a:rPr lang="pt-PT" smtClean="0"/>
              <a:t>3</a:t>
            </a:fld>
            <a:endParaRPr lang="pt-PT"/>
          </a:p>
        </p:txBody>
      </p:sp>
    </p:spTree>
    <p:extLst>
      <p:ext uri="{BB962C8B-B14F-4D97-AF65-F5344CB8AC3E}">
        <p14:creationId xmlns:p14="http://schemas.microsoft.com/office/powerpoint/2010/main" val="809102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PT" dirty="0" smtClean="0"/>
              <a:t>Mas</a:t>
            </a:r>
            <a:r>
              <a:rPr lang="pt-PT" baseline="0" dirty="0" smtClean="0"/>
              <a:t> de que se trata afinal este processo? </a:t>
            </a:r>
          </a:p>
          <a:p>
            <a:r>
              <a:rPr lang="pt-PT" baseline="0" dirty="0" smtClean="0"/>
              <a:t>Um processo de desenvolvimento de software especifíca todas os níveis, tarefas, itens, etc essenciais ao processo de desenvolvimento do software, como por exemplo as funcionalidades do produto, como serão desenvolvidas cada uma, por quem serão desenvolvidas, quando as desenvolver e quanto tempo seria de esperar para estabelecer dada funcionalidade.</a:t>
            </a:r>
            <a:endParaRPr lang="pt-PT" dirty="0"/>
          </a:p>
        </p:txBody>
      </p:sp>
      <p:sp>
        <p:nvSpPr>
          <p:cNvPr id="4" name="Espaço Reservado para Número de Slide 3"/>
          <p:cNvSpPr>
            <a:spLocks noGrp="1"/>
          </p:cNvSpPr>
          <p:nvPr>
            <p:ph type="sldNum" sz="quarter" idx="10"/>
          </p:nvPr>
        </p:nvSpPr>
        <p:spPr/>
        <p:txBody>
          <a:bodyPr/>
          <a:lstStyle/>
          <a:p>
            <a:fld id="{CEBCE6B0-B0CC-9543-8BFC-92B50F9442D7}" type="slidenum">
              <a:rPr lang="pt-PT" smtClean="0"/>
              <a:t>4</a:t>
            </a:fld>
            <a:endParaRPr lang="pt-PT"/>
          </a:p>
        </p:txBody>
      </p:sp>
    </p:spTree>
    <p:extLst>
      <p:ext uri="{BB962C8B-B14F-4D97-AF65-F5344CB8AC3E}">
        <p14:creationId xmlns:p14="http://schemas.microsoft.com/office/powerpoint/2010/main" val="129577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PT" dirty="0" smtClean="0"/>
              <a:t>O nosso grupo escolheu o modelo em espiral, este modelo foi proposto por Barry Boehm nos finais da década de 80 e representa</a:t>
            </a:r>
            <a:r>
              <a:rPr lang="pt-PT" baseline="0" dirty="0" smtClean="0"/>
              <a:t> o processo por uma espiral.</a:t>
            </a:r>
          </a:p>
          <a:p>
            <a:r>
              <a:rPr lang="pt-PT" baseline="0" dirty="0" smtClean="0"/>
              <a:t>É um modelo que se baseia num processo iterativo e incremental, procurando, quando comparado com o modelo cascata, introduzir o conceito de incerteza, isto é, haver uma possibilidade de após uma fase voltar sempre a redefinir passos passados que não estejam corretos.</a:t>
            </a:r>
            <a:endParaRPr lang="pt-PT" dirty="0"/>
          </a:p>
        </p:txBody>
      </p:sp>
      <p:sp>
        <p:nvSpPr>
          <p:cNvPr id="4" name="Espaço Reservado para Número de Slide 3"/>
          <p:cNvSpPr>
            <a:spLocks noGrp="1"/>
          </p:cNvSpPr>
          <p:nvPr>
            <p:ph type="sldNum" sz="quarter" idx="10"/>
          </p:nvPr>
        </p:nvSpPr>
        <p:spPr/>
        <p:txBody>
          <a:bodyPr/>
          <a:lstStyle/>
          <a:p>
            <a:fld id="{CEBCE6B0-B0CC-9543-8BFC-92B50F9442D7}" type="slidenum">
              <a:rPr lang="pt-PT" smtClean="0"/>
              <a:t>5</a:t>
            </a:fld>
            <a:endParaRPr lang="pt-PT"/>
          </a:p>
        </p:txBody>
      </p:sp>
    </p:spTree>
    <p:extLst>
      <p:ext uri="{BB962C8B-B14F-4D97-AF65-F5344CB8AC3E}">
        <p14:creationId xmlns:p14="http://schemas.microsoft.com/office/powerpoint/2010/main" val="1687670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PT" dirty="0" smtClean="0"/>
              <a:t>Esta</a:t>
            </a:r>
            <a:r>
              <a:rPr lang="pt-PT" baseline="0" dirty="0" smtClean="0"/>
              <a:t> é a espiral do processo, divide-se em 4 fases:</a:t>
            </a:r>
          </a:p>
          <a:p>
            <a:pPr marL="628650" lvl="1" indent="-171450">
              <a:buFont typeface="Arial" panose="020B0604020202020204" pitchFamily="34" charset="0"/>
              <a:buChar char="•"/>
            </a:pPr>
            <a:r>
              <a:rPr lang="pt-PT" baseline="0" dirty="0" smtClean="0"/>
              <a:t>Definição de objetivos;</a:t>
            </a:r>
          </a:p>
          <a:p>
            <a:pPr marL="628650" lvl="1" indent="-171450">
              <a:buFont typeface="Arial" panose="020B0604020202020204" pitchFamily="34" charset="0"/>
              <a:buChar char="•"/>
            </a:pPr>
            <a:r>
              <a:rPr lang="pt-PT" baseline="0" dirty="0" smtClean="0"/>
              <a:t>Identificação e avaliação de riscos;</a:t>
            </a:r>
          </a:p>
          <a:p>
            <a:pPr marL="628650" lvl="1" indent="-171450">
              <a:buFont typeface="Arial" panose="020B0604020202020204" pitchFamily="34" charset="0"/>
              <a:buChar char="•"/>
            </a:pPr>
            <a:r>
              <a:rPr lang="pt-PT" baseline="0" dirty="0" smtClean="0"/>
              <a:t>Desenvolvimento e validação;</a:t>
            </a:r>
          </a:p>
          <a:p>
            <a:pPr marL="628650" lvl="1" indent="-171450">
              <a:buFont typeface="Arial" panose="020B0604020202020204" pitchFamily="34" charset="0"/>
              <a:buChar char="•"/>
            </a:pPr>
            <a:r>
              <a:rPr lang="pt-PT" baseline="0" dirty="0" smtClean="0"/>
              <a:t>Planeamento da próxima iteração  (caso haja uma próxima iteração, caso contrário o processo dá-se por terminado).	</a:t>
            </a:r>
            <a:endParaRPr lang="pt-PT" dirty="0"/>
          </a:p>
        </p:txBody>
      </p:sp>
      <p:sp>
        <p:nvSpPr>
          <p:cNvPr id="4" name="Espaço Reservado para Número de Slide 3"/>
          <p:cNvSpPr>
            <a:spLocks noGrp="1"/>
          </p:cNvSpPr>
          <p:nvPr>
            <p:ph type="sldNum" sz="quarter" idx="10"/>
          </p:nvPr>
        </p:nvSpPr>
        <p:spPr/>
        <p:txBody>
          <a:bodyPr/>
          <a:lstStyle/>
          <a:p>
            <a:fld id="{CEBCE6B0-B0CC-9543-8BFC-92B50F9442D7}" type="slidenum">
              <a:rPr lang="pt-PT" smtClean="0"/>
              <a:t>6</a:t>
            </a:fld>
            <a:endParaRPr lang="pt-PT"/>
          </a:p>
        </p:txBody>
      </p:sp>
    </p:spTree>
    <p:extLst>
      <p:ext uri="{BB962C8B-B14F-4D97-AF65-F5344CB8AC3E}">
        <p14:creationId xmlns:p14="http://schemas.microsoft.com/office/powerpoint/2010/main" val="3440839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indent="0" algn="just">
              <a:spcBef>
                <a:spcPts val="2000"/>
              </a:spcBef>
              <a:buFont typeface="Wingdings" pitchFamily="2" charset="2"/>
              <a:buNone/>
            </a:pPr>
            <a:r>
              <a:rPr lang="pt-PT" sz="1200" dirty="0" smtClean="0">
                <a:solidFill>
                  <a:schemeClr val="tx1">
                    <a:lumMod val="85000"/>
                    <a:lumOff val="15000"/>
                  </a:schemeClr>
                </a:solidFill>
              </a:rPr>
              <a:t>Este modelo combina características do Modelo em Cascata com uma abordagem de prototipagem tornando o</a:t>
            </a:r>
            <a:r>
              <a:rPr lang="pt-PT" sz="1200" baseline="0" dirty="0" smtClean="0">
                <a:solidFill>
                  <a:schemeClr val="tx1">
                    <a:lumMod val="85000"/>
                    <a:lumOff val="15000"/>
                  </a:schemeClr>
                </a:solidFill>
              </a:rPr>
              <a:t> processo mais flexível ao longo do desenvolvimento do produto</a:t>
            </a:r>
            <a:r>
              <a:rPr lang="pt-PT" sz="1200" dirty="0" smtClean="0">
                <a:solidFill>
                  <a:schemeClr val="tx1">
                    <a:lumMod val="85000"/>
                    <a:lumOff val="15000"/>
                  </a:schemeClr>
                </a:solidFill>
              </a:rPr>
              <a:t>.</a:t>
            </a:r>
            <a:r>
              <a:rPr lang="pt-PT" sz="1200" baseline="0" dirty="0" smtClean="0">
                <a:solidFill>
                  <a:schemeClr val="tx1">
                    <a:lumMod val="85000"/>
                    <a:lumOff val="15000"/>
                  </a:schemeClr>
                </a:solidFill>
              </a:rPr>
              <a:t> É m</a:t>
            </a:r>
            <a:r>
              <a:rPr lang="pt-PT" sz="1200" dirty="0" smtClean="0">
                <a:solidFill>
                  <a:schemeClr val="tx1">
                    <a:lumMod val="85000"/>
                    <a:lumOff val="15000"/>
                  </a:schemeClr>
                </a:solidFill>
              </a:rPr>
              <a:t>ais indicado para projetos de larga escala, dispendiosos e/ou complexos</a:t>
            </a:r>
            <a:r>
              <a:rPr lang="pt-PT" dirty="0" smtClean="0">
                <a:solidFill>
                  <a:schemeClr val="tx1"/>
                </a:solidFill>
              </a:rPr>
              <a:t>.</a:t>
            </a:r>
            <a:endParaRPr lang="pt-PT" sz="1200" dirty="0" smtClean="0">
              <a:solidFill>
                <a:schemeClr val="tx1">
                  <a:lumMod val="85000"/>
                  <a:lumOff val="15000"/>
                </a:schemeClr>
              </a:solidFill>
            </a:endParaRPr>
          </a:p>
          <a:p>
            <a:pPr marL="0" indent="0" algn="just">
              <a:spcBef>
                <a:spcPts val="2000"/>
              </a:spcBef>
              <a:buFont typeface="Wingdings" pitchFamily="2" charset="2"/>
              <a:buNone/>
            </a:pPr>
            <a:r>
              <a:rPr lang="pt-PT" sz="1200" dirty="0" smtClean="0">
                <a:solidFill>
                  <a:schemeClr val="tx1">
                    <a:lumMod val="85000"/>
                    <a:lumOff val="15000"/>
                  </a:schemeClr>
                </a:solidFill>
              </a:rPr>
              <a:t>O cliente pode optar por abortar o projeto se considerar o risco de desenvolver o produto demasiado alto.</a:t>
            </a:r>
          </a:p>
          <a:p>
            <a:endParaRPr lang="pt-PT" dirty="0"/>
          </a:p>
        </p:txBody>
      </p:sp>
      <p:sp>
        <p:nvSpPr>
          <p:cNvPr id="4" name="Marcador de Posição do Número do Diapositivo 3"/>
          <p:cNvSpPr>
            <a:spLocks noGrp="1"/>
          </p:cNvSpPr>
          <p:nvPr>
            <p:ph type="sldNum" sz="quarter" idx="10"/>
          </p:nvPr>
        </p:nvSpPr>
        <p:spPr/>
        <p:txBody>
          <a:bodyPr/>
          <a:lstStyle/>
          <a:p>
            <a:fld id="{CEBCE6B0-B0CC-9543-8BFC-92B50F9442D7}" type="slidenum">
              <a:rPr lang="pt-PT" smtClean="0"/>
              <a:t>7</a:t>
            </a:fld>
            <a:endParaRPr lang="pt-PT"/>
          </a:p>
        </p:txBody>
      </p:sp>
    </p:spTree>
    <p:extLst>
      <p:ext uri="{BB962C8B-B14F-4D97-AF65-F5344CB8AC3E}">
        <p14:creationId xmlns:p14="http://schemas.microsoft.com/office/powerpoint/2010/main" val="2704699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indent="0" algn="just">
              <a:spcBef>
                <a:spcPts val="2000"/>
              </a:spcBef>
              <a:buFont typeface="Wingdings" pitchFamily="2" charset="2"/>
              <a:buNone/>
            </a:pPr>
            <a:r>
              <a:rPr lang="pt-PT" sz="2400" dirty="0" smtClean="0">
                <a:solidFill>
                  <a:schemeClr val="tx1">
                    <a:lumMod val="85000"/>
                    <a:lumOff val="15000"/>
                  </a:schemeClr>
                </a:solidFill>
              </a:rPr>
              <a:t>Foca-se na necessidade de iterar para controlar </a:t>
            </a:r>
            <a:r>
              <a:rPr lang="pt-PT" sz="2400" dirty="0" smtClean="0">
                <a:solidFill>
                  <a:schemeClr val="tx1">
                    <a:lumMod val="85000"/>
                    <a:lumOff val="15000"/>
                  </a:schemeClr>
                </a:solidFill>
              </a:rPr>
              <a:t>riscos:</a:t>
            </a:r>
          </a:p>
          <a:p>
            <a:pPr marL="342900" indent="-342900" algn="just">
              <a:spcBef>
                <a:spcPts val="2000"/>
              </a:spcBef>
              <a:buFont typeface="Arial" panose="020B0604020202020204" pitchFamily="34" charset="0"/>
              <a:buChar char="•"/>
            </a:pPr>
            <a:r>
              <a:rPr lang="pt-PT" sz="2000" dirty="0" smtClean="0">
                <a:solidFill>
                  <a:schemeClr val="tx1">
                    <a:lumMod val="85000"/>
                    <a:lumOff val="15000"/>
                  </a:schemeClr>
                </a:solidFill>
              </a:rPr>
              <a:t>Definição </a:t>
            </a:r>
            <a:r>
              <a:rPr lang="pt-PT" sz="2000" dirty="0" smtClean="0">
                <a:solidFill>
                  <a:schemeClr val="tx1">
                    <a:lumMod val="85000"/>
                    <a:lumOff val="15000"/>
                  </a:schemeClr>
                </a:solidFill>
              </a:rPr>
              <a:t>dos requisitos com o maior detalhe possível. -&gt; Evitando erros no desenvolvimento</a:t>
            </a:r>
            <a:r>
              <a:rPr lang="pt-PT" sz="2000" baseline="0" dirty="0" smtClean="0">
                <a:solidFill>
                  <a:schemeClr val="tx1">
                    <a:lumMod val="85000"/>
                    <a:lumOff val="15000"/>
                  </a:schemeClr>
                </a:solidFill>
              </a:rPr>
              <a:t> por falta de </a:t>
            </a:r>
            <a:r>
              <a:rPr lang="pt-PT" sz="2000" baseline="0" dirty="0" smtClean="0">
                <a:solidFill>
                  <a:schemeClr val="tx1">
                    <a:lumMod val="85000"/>
                    <a:lumOff val="15000"/>
                  </a:schemeClr>
                </a:solidFill>
              </a:rPr>
              <a:t>especificação.</a:t>
            </a:r>
          </a:p>
          <a:p>
            <a:pPr marL="342900" indent="-342900" algn="just">
              <a:spcBef>
                <a:spcPts val="2000"/>
              </a:spcBef>
              <a:buFont typeface="Arial" panose="020B0604020202020204" pitchFamily="34" charset="0"/>
              <a:buChar char="•"/>
            </a:pPr>
            <a:r>
              <a:rPr lang="pt-PT" sz="2000" dirty="0" smtClean="0">
                <a:solidFill>
                  <a:schemeClr val="tx1">
                    <a:lumMod val="85000"/>
                    <a:lumOff val="15000"/>
                  </a:schemeClr>
                </a:solidFill>
              </a:rPr>
              <a:t>Conceção </a:t>
            </a:r>
            <a:r>
              <a:rPr lang="pt-PT" sz="2000" dirty="0" smtClean="0">
                <a:solidFill>
                  <a:schemeClr val="tx1">
                    <a:lumMod val="85000"/>
                    <a:lumOff val="15000"/>
                  </a:schemeClr>
                </a:solidFill>
              </a:rPr>
              <a:t>de um primeiro “desenho” do sistema. -&gt;</a:t>
            </a:r>
            <a:r>
              <a:rPr lang="pt-PT" sz="2000" baseline="0" dirty="0" smtClean="0">
                <a:solidFill>
                  <a:schemeClr val="tx1">
                    <a:lumMod val="85000"/>
                    <a:lumOff val="15000"/>
                  </a:schemeClr>
                </a:solidFill>
              </a:rPr>
              <a:t> Que facilita a validação por parte do utilizador e percepção do que terá de ser </a:t>
            </a:r>
            <a:r>
              <a:rPr lang="pt-PT" sz="2000" baseline="0" dirty="0" smtClean="0">
                <a:solidFill>
                  <a:schemeClr val="tx1">
                    <a:lumMod val="85000"/>
                    <a:lumOff val="15000"/>
                  </a:schemeClr>
                </a:solidFill>
              </a:rPr>
              <a:t>desenvolvido.</a:t>
            </a:r>
          </a:p>
          <a:p>
            <a:pPr marL="342900" indent="-342900" algn="just">
              <a:spcBef>
                <a:spcPts val="2000"/>
              </a:spcBef>
              <a:buFont typeface="Arial" panose="020B0604020202020204" pitchFamily="34" charset="0"/>
              <a:buChar char="•"/>
            </a:pPr>
            <a:r>
              <a:rPr lang="pt-PT" sz="2000" dirty="0" smtClean="0">
                <a:solidFill>
                  <a:schemeClr val="tx1">
                    <a:lumMod val="85000"/>
                    <a:lumOff val="15000"/>
                  </a:schemeClr>
                </a:solidFill>
              </a:rPr>
              <a:t>Um </a:t>
            </a:r>
            <a:r>
              <a:rPr lang="pt-PT" sz="2000" dirty="0" smtClean="0">
                <a:solidFill>
                  <a:schemeClr val="tx1">
                    <a:lumMod val="85000"/>
                    <a:lumOff val="15000"/>
                  </a:schemeClr>
                </a:solidFill>
              </a:rPr>
              <a:t>primeiro protótipo é construído a partir do passo anterior. -&gt;Usado</a:t>
            </a:r>
            <a:r>
              <a:rPr lang="pt-PT" sz="2000" baseline="0" dirty="0" smtClean="0">
                <a:solidFill>
                  <a:schemeClr val="tx1">
                    <a:lumMod val="85000"/>
                    <a:lumOff val="15000"/>
                  </a:schemeClr>
                </a:solidFill>
              </a:rPr>
              <a:t> mais uma vez validação do </a:t>
            </a:r>
            <a:r>
              <a:rPr lang="pt-PT" sz="2000" baseline="0" dirty="0" smtClean="0">
                <a:solidFill>
                  <a:schemeClr val="tx1">
                    <a:lumMod val="85000"/>
                    <a:lumOff val="15000"/>
                  </a:schemeClr>
                </a:solidFill>
              </a:rPr>
              <a:t>utilizador.</a:t>
            </a:r>
          </a:p>
          <a:p>
            <a:pPr marL="342900" indent="-342900" algn="just">
              <a:spcBef>
                <a:spcPts val="2000"/>
              </a:spcBef>
              <a:buFont typeface="Arial" panose="020B0604020202020204" pitchFamily="34" charset="0"/>
              <a:buChar char="•"/>
            </a:pPr>
            <a:r>
              <a:rPr lang="pt-PT" sz="2000" dirty="0" smtClean="0">
                <a:solidFill>
                  <a:schemeClr val="tx1">
                    <a:lumMod val="85000"/>
                    <a:lumOff val="15000"/>
                  </a:schemeClr>
                </a:solidFill>
              </a:rPr>
              <a:t>Desenvolvimento </a:t>
            </a:r>
            <a:r>
              <a:rPr lang="pt-PT" sz="2000" dirty="0" smtClean="0">
                <a:solidFill>
                  <a:schemeClr val="tx1">
                    <a:lumMod val="85000"/>
                    <a:lumOff val="15000"/>
                  </a:schemeClr>
                </a:solidFill>
              </a:rPr>
              <a:t>de um segundo protótipo a partir do primeiro (este passo é iterado até o cliente estar satisfeito). -&gt;</a:t>
            </a:r>
            <a:r>
              <a:rPr lang="pt-PT" sz="2000" baseline="0" dirty="0" smtClean="0">
                <a:solidFill>
                  <a:schemeClr val="tx1">
                    <a:lumMod val="85000"/>
                    <a:lumOff val="15000"/>
                  </a:schemeClr>
                </a:solidFill>
              </a:rPr>
              <a:t> Melhoria do primeiro protótipo se </a:t>
            </a:r>
            <a:r>
              <a:rPr lang="pt-PT" sz="2000" baseline="0" dirty="0" smtClean="0">
                <a:solidFill>
                  <a:schemeClr val="tx1">
                    <a:lumMod val="85000"/>
                    <a:lumOff val="15000"/>
                  </a:schemeClr>
                </a:solidFill>
              </a:rPr>
              <a:t>necessário</a:t>
            </a:r>
          </a:p>
          <a:p>
            <a:pPr marL="342900" indent="-342900" algn="just">
              <a:spcBef>
                <a:spcPts val="2000"/>
              </a:spcBef>
              <a:buFont typeface="Arial" panose="020B0604020202020204" pitchFamily="34" charset="0"/>
              <a:buChar char="•"/>
            </a:pPr>
            <a:r>
              <a:rPr lang="pt-PT" sz="2000" dirty="0" smtClean="0">
                <a:solidFill>
                  <a:schemeClr val="tx1">
                    <a:lumMod val="85000"/>
                    <a:lumOff val="15000"/>
                  </a:schemeClr>
                </a:solidFill>
              </a:rPr>
              <a:t>O </a:t>
            </a:r>
            <a:r>
              <a:rPr lang="pt-PT" sz="2000" dirty="0" smtClean="0">
                <a:solidFill>
                  <a:schemeClr val="tx1">
                    <a:lumMod val="85000"/>
                    <a:lumOff val="15000"/>
                  </a:schemeClr>
                </a:solidFill>
              </a:rPr>
              <a:t>produto final é construído a partir do protótipo final e, depois de avaliado e testado, entra em produção.</a:t>
            </a:r>
          </a:p>
          <a:p>
            <a:endParaRPr lang="pt-PT" dirty="0"/>
          </a:p>
        </p:txBody>
      </p:sp>
      <p:sp>
        <p:nvSpPr>
          <p:cNvPr id="4" name="Marcador de Posição do Número do Diapositivo 3"/>
          <p:cNvSpPr>
            <a:spLocks noGrp="1"/>
          </p:cNvSpPr>
          <p:nvPr>
            <p:ph type="sldNum" sz="quarter" idx="10"/>
          </p:nvPr>
        </p:nvSpPr>
        <p:spPr/>
        <p:txBody>
          <a:bodyPr/>
          <a:lstStyle/>
          <a:p>
            <a:fld id="{CEBCE6B0-B0CC-9543-8BFC-92B50F9442D7}" type="slidenum">
              <a:rPr lang="pt-PT" smtClean="0"/>
              <a:t>8</a:t>
            </a:fld>
            <a:endParaRPr lang="pt-PT"/>
          </a:p>
        </p:txBody>
      </p:sp>
    </p:spTree>
    <p:extLst>
      <p:ext uri="{BB962C8B-B14F-4D97-AF65-F5344CB8AC3E}">
        <p14:creationId xmlns:p14="http://schemas.microsoft.com/office/powerpoint/2010/main" val="609874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smtClean="0"/>
              <a:t>As principais desvantagens deste processo são:</a:t>
            </a:r>
          </a:p>
          <a:p>
            <a:pPr marL="171450" indent="-171450">
              <a:buFont typeface="Arial" panose="020B0604020202020204" pitchFamily="34" charset="0"/>
              <a:buChar char="•"/>
            </a:pPr>
            <a:r>
              <a:rPr lang="pt-PT" dirty="0" smtClean="0"/>
              <a:t>A dependência na qualidade da avaliação de risco,</a:t>
            </a:r>
            <a:r>
              <a:rPr lang="pt-PT" baseline="0" dirty="0" smtClean="0"/>
              <a:t> más avaliações poderão levar a más decisões e arruinar o desenvolvimento do produto. Logo este modelo exige uma experiência considerável na avaliação dos riscos.</a:t>
            </a:r>
          </a:p>
          <a:p>
            <a:pPr marL="171450" indent="-171450">
              <a:buFont typeface="Arial" panose="020B0604020202020204" pitchFamily="34" charset="0"/>
              <a:buChar char="•"/>
            </a:pPr>
            <a:r>
              <a:rPr lang="pt-PT" baseline="0" dirty="0" smtClean="0"/>
              <a:t>O custo pode disparar, por exemplo, se o cliente não estiver satisfeito e constantemente exigir alterações ao produto, exigirá imensas iterações no processo comprometendo o seu sucesso e término e tornando-o custoso (cada iteração=+dinheiro). Além disso exigir uma maior experiência e qualidade de serviço pode disparar o custo da mão-de-obra</a:t>
            </a:r>
            <a:r>
              <a:rPr lang="pt-PT" baseline="0" dirty="0" smtClean="0"/>
              <a:t>.</a:t>
            </a:r>
          </a:p>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PT" sz="2000" dirty="0" smtClean="0">
                <a:solidFill>
                  <a:schemeClr val="tx1">
                    <a:lumMod val="85000"/>
                    <a:lumOff val="15000"/>
                  </a:schemeClr>
                </a:solidFill>
              </a:rPr>
              <a:t>Dificuldade em convencer clientes de grande escala de que a abordagem evolutiva é controlável.</a:t>
            </a:r>
          </a:p>
          <a:p>
            <a:pPr marL="171450" indent="-171450">
              <a:buFont typeface="Arial" panose="020B0604020202020204" pitchFamily="34" charset="0"/>
              <a:buChar char="•"/>
            </a:pPr>
            <a:endParaRPr lang="pt-PT" dirty="0"/>
          </a:p>
        </p:txBody>
      </p:sp>
      <p:sp>
        <p:nvSpPr>
          <p:cNvPr id="4" name="Marcador de Posição do Número do Diapositivo 3"/>
          <p:cNvSpPr>
            <a:spLocks noGrp="1"/>
          </p:cNvSpPr>
          <p:nvPr>
            <p:ph type="sldNum" sz="quarter" idx="10"/>
          </p:nvPr>
        </p:nvSpPr>
        <p:spPr/>
        <p:txBody>
          <a:bodyPr/>
          <a:lstStyle/>
          <a:p>
            <a:fld id="{CEBCE6B0-B0CC-9543-8BFC-92B50F9442D7}" type="slidenum">
              <a:rPr lang="pt-PT" smtClean="0"/>
              <a:t>9</a:t>
            </a:fld>
            <a:endParaRPr lang="pt-PT"/>
          </a:p>
        </p:txBody>
      </p:sp>
    </p:spTree>
    <p:extLst>
      <p:ext uri="{BB962C8B-B14F-4D97-AF65-F5344CB8AC3E}">
        <p14:creationId xmlns:p14="http://schemas.microsoft.com/office/powerpoint/2010/main" val="1673982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smtClean="0"/>
              <a:t>As vantagens do modelo em espiral centram-se :</a:t>
            </a:r>
          </a:p>
          <a:p>
            <a:pPr marL="171450" indent="-171450">
              <a:buFont typeface="Arial" panose="020B0604020202020204" pitchFamily="34" charset="0"/>
              <a:buChar char="•"/>
            </a:pPr>
            <a:r>
              <a:rPr lang="pt-PT" dirty="0" smtClean="0"/>
              <a:t>No</a:t>
            </a:r>
            <a:r>
              <a:rPr lang="pt-PT" baseline="0" dirty="0" smtClean="0"/>
              <a:t> maior controlo de riscos no desenvolvimento do produto</a:t>
            </a:r>
            <a:r>
              <a:rPr lang="pt-PT" baseline="0" dirty="0" smtClean="0"/>
              <a:t>;</a:t>
            </a:r>
            <a:endParaRPr lang="pt-PT" baseline="0" dirty="0" smtClean="0"/>
          </a:p>
          <a:p>
            <a:pPr marL="171450" indent="-171450">
              <a:buFont typeface="Arial" panose="020B0604020202020204" pitchFamily="34" charset="0"/>
              <a:buChar char="•"/>
            </a:pPr>
            <a:r>
              <a:rPr lang="pt-PT" baseline="0" dirty="0" smtClean="0"/>
              <a:t>Com o desenvolvimento de protótipos existe maior facilidade e percepção de qual o caminho a seguir e que mudanças/acrescentos devem ser feitos não só através de testes mas também à luz da opinião do </a:t>
            </a:r>
            <a:r>
              <a:rPr lang="pt-PT" baseline="0" dirty="0" smtClean="0"/>
              <a:t>cliente.</a:t>
            </a:r>
          </a:p>
          <a:p>
            <a:pPr marL="171450" indent="-171450">
              <a:buFont typeface="Arial" panose="020B0604020202020204" pitchFamily="34" charset="0"/>
              <a:buChar char="•"/>
            </a:pPr>
            <a:r>
              <a:rPr lang="pt-PT" sz="2600" dirty="0" smtClean="0">
                <a:solidFill>
                  <a:schemeClr val="tx1">
                    <a:lumMod val="85000"/>
                    <a:lumOff val="15000"/>
                  </a:schemeClr>
                </a:solidFill>
              </a:rPr>
              <a:t>Patricamente não existe distinção entre o desenvolvimento e pós-entrega.</a:t>
            </a:r>
          </a:p>
          <a:p>
            <a:pPr marL="171450" indent="-171450">
              <a:buFont typeface="Arial" panose="020B0604020202020204" pitchFamily="34" charset="0"/>
              <a:buChar char="•"/>
            </a:pPr>
            <a:endParaRPr lang="pt-PT" dirty="0"/>
          </a:p>
        </p:txBody>
      </p:sp>
      <p:sp>
        <p:nvSpPr>
          <p:cNvPr id="4" name="Marcador de Posição do Número do Diapositivo 3"/>
          <p:cNvSpPr>
            <a:spLocks noGrp="1"/>
          </p:cNvSpPr>
          <p:nvPr>
            <p:ph type="sldNum" sz="quarter" idx="10"/>
          </p:nvPr>
        </p:nvSpPr>
        <p:spPr/>
        <p:txBody>
          <a:bodyPr/>
          <a:lstStyle/>
          <a:p>
            <a:fld id="{CEBCE6B0-B0CC-9543-8BFC-92B50F9442D7}" type="slidenum">
              <a:rPr lang="pt-PT" smtClean="0"/>
              <a:t>10</a:t>
            </a:fld>
            <a:endParaRPr lang="pt-PT"/>
          </a:p>
        </p:txBody>
      </p:sp>
    </p:spTree>
    <p:extLst>
      <p:ext uri="{BB962C8B-B14F-4D97-AF65-F5344CB8AC3E}">
        <p14:creationId xmlns:p14="http://schemas.microsoft.com/office/powerpoint/2010/main" val="1689845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‹nº›</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pt-PT" smtClean="0"/>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smtClean="0"/>
              <a:t>Click to edit Master subtitle style</a:t>
            </a:r>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pt-PT" smtClean="0"/>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‹nº›</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pt-PT" smtClean="0"/>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smtClean="0"/>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pt-PT" smtClean="0"/>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smtClean="0"/>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‹nº›</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3/10/2015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‹nº›</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pt-PT" smtClean="0"/>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pt-PT" smtClean="0"/>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pt-PT" smtClean="0"/>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smtClean="0"/>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‹nº›</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smtClean="0"/>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smtClean="0"/>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pt-PT" smtClean="0"/>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‹nº›</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pt-PT" smtClean="0"/>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‹nº›</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pt-PT"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‹nº›</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pt-PT" smtClean="0"/>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smtClean="0"/>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pt-PT" smtClean="0"/>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pt-PT" smtClean="0"/>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pt-PT" smtClean="0"/>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pt-PT" smtClean="0"/>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‹nº›</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pt-PT" smtClean="0"/>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pt-PT" smtClean="0"/>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3/10/2015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pt-PT" smtClean="0"/>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3/10/2015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pt-PT" smtClean="0"/>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3/10/2015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3/10/2015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D889E0-CAB2-4699-909D-B9A88D47ACBE}" type="slidenum">
              <a:rPr lang="en-US" smtClean="0"/>
              <a:t>‹nº›</a:t>
            </a:fld>
            <a:endParaRPr lang="en-US"/>
          </a:p>
        </p:txBody>
      </p:sp>
      <p:grpSp>
        <p:nvGrpSpPr>
          <p:cNvPr id="5" name="Group 4"/>
          <p:cNvGrpSpPr/>
          <p:nvPr/>
        </p:nvGrpSpPr>
        <p:grpSpPr>
          <a:xfrm>
            <a:off x="284163" y="452718"/>
            <a:ext cx="8576373"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3/10/2015</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‹nº›</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pt-PT" smtClean="0"/>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gif"/></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6" name="TextBox 5"/>
          <p:cNvSpPr txBox="1"/>
          <p:nvPr/>
        </p:nvSpPr>
        <p:spPr>
          <a:xfrm>
            <a:off x="380999" y="2381837"/>
            <a:ext cx="8452557" cy="1077218"/>
          </a:xfrm>
          <a:prstGeom prst="rect">
            <a:avLst/>
          </a:prstGeom>
          <a:noFill/>
        </p:spPr>
        <p:txBody>
          <a:bodyPr wrap="square" rtlCol="0">
            <a:spAutoFit/>
          </a:bodyPr>
          <a:lstStyle/>
          <a:p>
            <a:pPr algn="ctr"/>
            <a:r>
              <a:rPr lang="pt-PT" sz="2800" b="1" dirty="0" smtClean="0"/>
              <a:t>Processo de Desenvolvimento de Software</a:t>
            </a:r>
          </a:p>
          <a:p>
            <a:pPr algn="ctr"/>
            <a:r>
              <a:rPr lang="pt-PT" sz="3600" b="1" dirty="0" smtClean="0"/>
              <a:t>Modelo em Espiral</a:t>
            </a:r>
          </a:p>
        </p:txBody>
      </p:sp>
      <p:sp>
        <p:nvSpPr>
          <p:cNvPr id="7" name="TextBox 6"/>
          <p:cNvSpPr txBox="1"/>
          <p:nvPr/>
        </p:nvSpPr>
        <p:spPr>
          <a:xfrm>
            <a:off x="268113" y="6462890"/>
            <a:ext cx="8565444" cy="369332"/>
          </a:xfrm>
          <a:prstGeom prst="rect">
            <a:avLst/>
          </a:prstGeom>
          <a:noFill/>
        </p:spPr>
        <p:txBody>
          <a:bodyPr wrap="square" rtlCol="0">
            <a:spAutoFit/>
          </a:bodyPr>
          <a:lstStyle/>
          <a:p>
            <a:pPr algn="r"/>
            <a:r>
              <a:rPr lang="pt-PT" b="1" dirty="0" smtClean="0"/>
              <a:t>Grupo :</a:t>
            </a:r>
            <a:r>
              <a:rPr lang="pt-PT" dirty="0" smtClean="0"/>
              <a:t> Ana Almeida, Bruno Torres, João Mano, Patrícia Rocha</a:t>
            </a:r>
            <a:endParaRPr lang="pt-PT" dirty="0"/>
          </a:p>
        </p:txBody>
      </p:sp>
      <p:sp>
        <p:nvSpPr>
          <p:cNvPr id="9" name="Title 8"/>
          <p:cNvSpPr>
            <a:spLocks noGrp="1"/>
          </p:cNvSpPr>
          <p:nvPr>
            <p:ph type="ctrTitle"/>
          </p:nvPr>
        </p:nvSpPr>
        <p:spPr/>
        <p:txBody>
          <a:bodyPr/>
          <a:lstStyle/>
          <a:p>
            <a:r>
              <a:rPr lang="pt-PT" dirty="0" smtClean="0"/>
              <a:t> </a:t>
            </a:r>
            <a:endParaRPr lang="pt-PT" dirty="0"/>
          </a:p>
        </p:txBody>
      </p:sp>
      <p:pic>
        <p:nvPicPr>
          <p:cNvPr id="8" name="Imagem 7"/>
          <p:cNvPicPr>
            <a:picLocks noChangeAspect="1"/>
          </p:cNvPicPr>
          <p:nvPr/>
        </p:nvPicPr>
        <p:blipFill>
          <a:blip r:embed="rId3"/>
          <a:stretch>
            <a:fillRect/>
          </a:stretch>
        </p:blipFill>
        <p:spPr>
          <a:xfrm>
            <a:off x="421341" y="3641654"/>
            <a:ext cx="8299325" cy="2336604"/>
          </a:xfrm>
          <a:prstGeom prst="rect">
            <a:avLst/>
          </a:prstGeom>
        </p:spPr>
      </p:pic>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sp>
        <p:nvSpPr>
          <p:cNvPr id="14"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0011255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9" name="Title 8"/>
          <p:cNvSpPr>
            <a:spLocks noGrp="1"/>
          </p:cNvSpPr>
          <p:nvPr>
            <p:ph type="ctrTitle"/>
          </p:nvPr>
        </p:nvSpPr>
        <p:spPr/>
        <p:txBody>
          <a:bodyPr/>
          <a:lstStyle/>
          <a:p>
            <a:r>
              <a:rPr lang="pt-PT" dirty="0" smtClean="0"/>
              <a:t> </a:t>
            </a:r>
            <a:endParaRPr lang="pt-PT" dirty="0"/>
          </a:p>
        </p:txBody>
      </p:sp>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sp>
        <p:nvSpPr>
          <p:cNvPr id="11" name="Espaço Reservado para Conteúdo 2"/>
          <p:cNvSpPr txBox="1">
            <a:spLocks/>
          </p:cNvSpPr>
          <p:nvPr/>
        </p:nvSpPr>
        <p:spPr>
          <a:xfrm>
            <a:off x="421341" y="2339163"/>
            <a:ext cx="8339667" cy="3498111"/>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454025" indent="-454025" algn="just">
              <a:lnSpc>
                <a:spcPct val="110000"/>
              </a:lnSpc>
              <a:spcBef>
                <a:spcPts val="2000"/>
              </a:spcBef>
              <a:spcAft>
                <a:spcPts val="600"/>
              </a:spcAft>
              <a:buFont typeface="Wingdings" pitchFamily="2" charset="2"/>
              <a:buChar char=""/>
            </a:pPr>
            <a:r>
              <a:rPr lang="pt-PT" sz="2800" dirty="0" smtClean="0">
                <a:solidFill>
                  <a:schemeClr val="tx1">
                    <a:lumMod val="85000"/>
                    <a:lumOff val="15000"/>
                  </a:schemeClr>
                </a:solidFill>
              </a:rPr>
              <a:t>Vantagens:</a:t>
            </a:r>
          </a:p>
          <a:p>
            <a:pPr marL="911225" lvl="1" indent="-454025" algn="just">
              <a:spcBef>
                <a:spcPts val="2000"/>
              </a:spcBef>
              <a:buFont typeface="Wingdings" pitchFamily="2" charset="2"/>
              <a:buChar char=""/>
            </a:pPr>
            <a:r>
              <a:rPr lang="pt-PT" sz="2600" dirty="0" smtClean="0">
                <a:solidFill>
                  <a:schemeClr val="tx1">
                    <a:lumMod val="85000"/>
                    <a:lumOff val="15000"/>
                  </a:schemeClr>
                </a:solidFill>
              </a:rPr>
              <a:t>Maior </a:t>
            </a:r>
            <a:r>
              <a:rPr lang="pt-PT" sz="2600" dirty="0">
                <a:solidFill>
                  <a:schemeClr val="tx1">
                    <a:lumMod val="85000"/>
                    <a:lumOff val="15000"/>
                  </a:schemeClr>
                </a:solidFill>
              </a:rPr>
              <a:t>capacidade de lidar com incerteza, maior controlo de </a:t>
            </a:r>
            <a:r>
              <a:rPr lang="pt-PT" sz="2600" dirty="0" smtClean="0">
                <a:solidFill>
                  <a:schemeClr val="tx1">
                    <a:lumMod val="85000"/>
                    <a:lumOff val="15000"/>
                  </a:schemeClr>
                </a:solidFill>
              </a:rPr>
              <a:t>risco.</a:t>
            </a:r>
            <a:endParaRPr lang="pt-PT" sz="2600" dirty="0">
              <a:solidFill>
                <a:schemeClr val="tx1">
                  <a:lumMod val="85000"/>
                  <a:lumOff val="15000"/>
                </a:schemeClr>
              </a:solidFill>
            </a:endParaRPr>
          </a:p>
          <a:p>
            <a:pPr marL="911225" lvl="1" indent="-454025" algn="just">
              <a:spcBef>
                <a:spcPts val="2000"/>
              </a:spcBef>
              <a:buFont typeface="Wingdings" pitchFamily="2" charset="2"/>
              <a:buChar char=""/>
            </a:pPr>
            <a:r>
              <a:rPr lang="pt-PT" sz="2600" dirty="0" smtClean="0">
                <a:solidFill>
                  <a:schemeClr val="tx1">
                    <a:lumMod val="85000"/>
                    <a:lumOff val="15000"/>
                  </a:schemeClr>
                </a:solidFill>
              </a:rPr>
              <a:t>Permite </a:t>
            </a:r>
            <a:r>
              <a:rPr lang="pt-PT" sz="2600" dirty="0">
                <a:solidFill>
                  <a:schemeClr val="tx1">
                    <a:lumMod val="85000"/>
                    <a:lumOff val="15000"/>
                  </a:schemeClr>
                </a:solidFill>
              </a:rPr>
              <a:t>demonstração/exploração via protótipos do sistema desde </a:t>
            </a:r>
            <a:r>
              <a:rPr lang="pt-PT" sz="2600" dirty="0" smtClean="0">
                <a:solidFill>
                  <a:schemeClr val="tx1">
                    <a:lumMod val="85000"/>
                    <a:lumOff val="15000"/>
                  </a:schemeClr>
                </a:solidFill>
              </a:rPr>
              <a:t>cedo</a:t>
            </a:r>
            <a:r>
              <a:rPr lang="pt-PT" sz="2600" dirty="0" smtClean="0">
                <a:solidFill>
                  <a:schemeClr val="tx1">
                    <a:lumMod val="85000"/>
                    <a:lumOff val="15000"/>
                  </a:schemeClr>
                </a:solidFill>
              </a:rPr>
              <a:t>.</a:t>
            </a:r>
          </a:p>
          <a:p>
            <a:pPr marL="911225" lvl="1" indent="-454025" algn="just">
              <a:spcBef>
                <a:spcPts val="2000"/>
              </a:spcBef>
              <a:buFont typeface="Wingdings" pitchFamily="2" charset="2"/>
              <a:buChar char=""/>
            </a:pPr>
            <a:r>
              <a:rPr lang="pt-PT" sz="2600" dirty="0" smtClean="0">
                <a:solidFill>
                  <a:schemeClr val="tx1">
                    <a:lumMod val="85000"/>
                    <a:lumOff val="15000"/>
                  </a:schemeClr>
                </a:solidFill>
              </a:rPr>
              <a:t>Patricamente não existe distinção entre o desenvolvimento e pós-entrega.</a:t>
            </a:r>
          </a:p>
          <a:p>
            <a:pPr marL="911225" lvl="1" indent="-454025" algn="just">
              <a:spcBef>
                <a:spcPts val="2000"/>
              </a:spcBef>
              <a:buFont typeface="Wingdings" pitchFamily="2" charset="2"/>
              <a:buChar char=""/>
            </a:pPr>
            <a:endParaRPr lang="pt-PT" sz="2600" dirty="0" smtClean="0">
              <a:solidFill>
                <a:schemeClr val="tx1">
                  <a:lumMod val="85000"/>
                  <a:lumOff val="15000"/>
                </a:schemeClr>
              </a:solidFill>
            </a:endParaRPr>
          </a:p>
          <a:p>
            <a:pPr marL="911225" lvl="1" indent="-454025" algn="just">
              <a:spcBef>
                <a:spcPts val="2000"/>
              </a:spcBef>
              <a:buFont typeface="Wingdings" pitchFamily="2" charset="2"/>
              <a:buChar char=""/>
            </a:pPr>
            <a:endParaRPr lang="pt-PT" sz="2600" dirty="0">
              <a:solidFill>
                <a:schemeClr val="tx1">
                  <a:lumMod val="85000"/>
                  <a:lumOff val="15000"/>
                </a:schemeClr>
              </a:solidFill>
            </a:endParaRPr>
          </a:p>
        </p:txBody>
      </p:sp>
    </p:spTree>
    <p:extLst>
      <p:ext uri="{BB962C8B-B14F-4D97-AF65-F5344CB8AC3E}">
        <p14:creationId xmlns:p14="http://schemas.microsoft.com/office/powerpoint/2010/main" val="12317052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6" name="TextBox 5"/>
          <p:cNvSpPr txBox="1"/>
          <p:nvPr/>
        </p:nvSpPr>
        <p:spPr>
          <a:xfrm>
            <a:off x="380999" y="2314222"/>
            <a:ext cx="8452557" cy="1138773"/>
          </a:xfrm>
          <a:prstGeom prst="rect">
            <a:avLst/>
          </a:prstGeom>
          <a:noFill/>
        </p:spPr>
        <p:txBody>
          <a:bodyPr wrap="square" rtlCol="0">
            <a:spAutoFit/>
          </a:bodyPr>
          <a:lstStyle/>
          <a:p>
            <a:pPr algn="ctr"/>
            <a:r>
              <a:rPr lang="pt-PT" sz="3600" b="1" dirty="0" smtClean="0"/>
              <a:t>Laboratórios de Informática IV</a:t>
            </a:r>
          </a:p>
          <a:p>
            <a:pPr algn="ctr"/>
            <a:r>
              <a:rPr lang="pt-PT" sz="3200" b="1" dirty="0" smtClean="0"/>
              <a:t>Processo de Desenvolvimento de Software</a:t>
            </a:r>
          </a:p>
        </p:txBody>
      </p:sp>
      <p:sp>
        <p:nvSpPr>
          <p:cNvPr id="7" name="TextBox 6"/>
          <p:cNvSpPr txBox="1"/>
          <p:nvPr/>
        </p:nvSpPr>
        <p:spPr>
          <a:xfrm>
            <a:off x="268113" y="6462890"/>
            <a:ext cx="8565444" cy="369332"/>
          </a:xfrm>
          <a:prstGeom prst="rect">
            <a:avLst/>
          </a:prstGeom>
          <a:noFill/>
        </p:spPr>
        <p:txBody>
          <a:bodyPr wrap="square" rtlCol="0">
            <a:spAutoFit/>
          </a:bodyPr>
          <a:lstStyle/>
          <a:p>
            <a:pPr algn="r"/>
            <a:r>
              <a:rPr lang="pt-PT" b="1" dirty="0" smtClean="0"/>
              <a:t>Grupo :</a:t>
            </a:r>
            <a:r>
              <a:rPr lang="pt-PT" dirty="0" smtClean="0"/>
              <a:t> Bruno Torres, João Mano, Patrícia Rocha</a:t>
            </a:r>
            <a:endParaRPr lang="pt-PT" dirty="0"/>
          </a:p>
        </p:txBody>
      </p:sp>
      <p:sp>
        <p:nvSpPr>
          <p:cNvPr id="9" name="Title 8"/>
          <p:cNvSpPr>
            <a:spLocks noGrp="1"/>
          </p:cNvSpPr>
          <p:nvPr>
            <p:ph type="ctrTitle"/>
          </p:nvPr>
        </p:nvSpPr>
        <p:spPr/>
        <p:txBody>
          <a:bodyPr/>
          <a:lstStyle/>
          <a:p>
            <a:r>
              <a:rPr lang="pt-PT" dirty="0" smtClean="0"/>
              <a:t> </a:t>
            </a:r>
            <a:endParaRPr lang="pt-PT" dirty="0"/>
          </a:p>
        </p:txBody>
      </p:sp>
      <p:sp>
        <p:nvSpPr>
          <p:cNvPr id="11" name="Title 1"/>
          <p:cNvSpPr txBox="1">
            <a:spLocks/>
          </p:cNvSpPr>
          <p:nvPr/>
        </p:nvSpPr>
        <p:spPr>
          <a:xfrm>
            <a:off x="2304973" y="59912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endParaRPr lang="en-US" sz="2400" dirty="0"/>
          </a:p>
        </p:txBody>
      </p:sp>
      <p:pic>
        <p:nvPicPr>
          <p:cNvPr id="8" name="Imagem 7"/>
          <p:cNvPicPr>
            <a:picLocks noChangeAspect="1"/>
          </p:cNvPicPr>
          <p:nvPr/>
        </p:nvPicPr>
        <p:blipFill>
          <a:blip r:embed="rId3"/>
          <a:stretch>
            <a:fillRect/>
          </a:stretch>
        </p:blipFill>
        <p:spPr>
          <a:xfrm>
            <a:off x="421341" y="3641654"/>
            <a:ext cx="8299325" cy="2336604"/>
          </a:xfrm>
          <a:prstGeom prst="rect">
            <a:avLst/>
          </a:prstGeom>
        </p:spPr>
      </p:pic>
      <p:sp>
        <p:nvSpPr>
          <p:cNvPr id="12"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15523912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9" name="Title 8"/>
          <p:cNvSpPr>
            <a:spLocks noGrp="1"/>
          </p:cNvSpPr>
          <p:nvPr>
            <p:ph type="ctrTitle"/>
          </p:nvPr>
        </p:nvSpPr>
        <p:spPr/>
        <p:txBody>
          <a:bodyPr/>
          <a:lstStyle/>
          <a:p>
            <a:r>
              <a:rPr lang="pt-PT" dirty="0" smtClean="0"/>
              <a:t> </a:t>
            </a:r>
            <a:endParaRPr lang="pt-PT" dirty="0"/>
          </a:p>
        </p:txBody>
      </p:sp>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sp>
        <p:nvSpPr>
          <p:cNvPr id="7" name="Espaço Reservado para Conteúdo 2"/>
          <p:cNvSpPr txBox="1">
            <a:spLocks/>
          </p:cNvSpPr>
          <p:nvPr/>
        </p:nvSpPr>
        <p:spPr>
          <a:xfrm>
            <a:off x="421341" y="2618545"/>
            <a:ext cx="5128554" cy="3559339"/>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454025" indent="-454025">
              <a:spcBef>
                <a:spcPts val="2000"/>
              </a:spcBef>
              <a:buFont typeface="Wingdings" pitchFamily="2" charset="2"/>
              <a:buChar char=""/>
            </a:pPr>
            <a:r>
              <a:rPr lang="pt-PT" sz="3600" dirty="0" smtClean="0">
                <a:solidFill>
                  <a:schemeClr val="tx1">
                    <a:lumMod val="85000"/>
                    <a:lumOff val="15000"/>
                  </a:schemeClr>
                </a:solidFill>
              </a:rPr>
              <a:t>Introdução</a:t>
            </a:r>
          </a:p>
          <a:p>
            <a:pPr marL="454025" indent="-454025">
              <a:spcBef>
                <a:spcPts val="2000"/>
              </a:spcBef>
              <a:buFont typeface="Wingdings" pitchFamily="2" charset="2"/>
              <a:buChar char=""/>
            </a:pPr>
            <a:r>
              <a:rPr lang="pt-PT" sz="3600" dirty="0" smtClean="0">
                <a:solidFill>
                  <a:schemeClr val="tx1">
                    <a:lumMod val="85000"/>
                    <a:lumOff val="15000"/>
                  </a:schemeClr>
                </a:solidFill>
              </a:rPr>
              <a:t>Processo de Desenvolvimento de Software</a:t>
            </a:r>
          </a:p>
          <a:p>
            <a:pPr marL="454025" indent="-454025">
              <a:spcBef>
                <a:spcPts val="2000"/>
              </a:spcBef>
              <a:buFont typeface="Wingdings" pitchFamily="2" charset="2"/>
              <a:buChar char=""/>
            </a:pPr>
            <a:r>
              <a:rPr lang="pt-PT" sz="3600" dirty="0" smtClean="0">
                <a:solidFill>
                  <a:schemeClr val="tx1">
                    <a:lumMod val="85000"/>
                    <a:lumOff val="15000"/>
                  </a:schemeClr>
                </a:solidFill>
              </a:rPr>
              <a:t>Modelo em Espiral</a:t>
            </a:r>
          </a:p>
          <a:p>
            <a:pPr marL="454025" indent="-454025">
              <a:spcBef>
                <a:spcPts val="2000"/>
              </a:spcBef>
              <a:buFont typeface="Wingdings" pitchFamily="2" charset="2"/>
              <a:buChar char=""/>
            </a:pPr>
            <a:r>
              <a:rPr lang="pt-PT" sz="3600" dirty="0" smtClean="0">
                <a:solidFill>
                  <a:schemeClr val="tx1">
                    <a:lumMod val="85000"/>
                    <a:lumOff val="15000"/>
                  </a:schemeClr>
                </a:solidFill>
              </a:rPr>
              <a:t>Descrição</a:t>
            </a:r>
            <a:endParaRPr lang="pt-PT" sz="3600" dirty="0">
              <a:solidFill>
                <a:schemeClr val="tx1">
                  <a:lumMod val="85000"/>
                  <a:lumOff val="15000"/>
                </a:schemeClr>
              </a:solidFill>
            </a:endParaRPr>
          </a:p>
          <a:p>
            <a:pPr marL="454025" indent="-454025">
              <a:spcBef>
                <a:spcPts val="2000"/>
              </a:spcBef>
              <a:buFont typeface="Wingdings" pitchFamily="2" charset="2"/>
              <a:buChar char=""/>
            </a:pPr>
            <a:r>
              <a:rPr lang="pt-PT" sz="3600" dirty="0" smtClean="0">
                <a:solidFill>
                  <a:schemeClr val="tx1">
                    <a:lumMod val="85000"/>
                    <a:lumOff val="15000"/>
                  </a:schemeClr>
                </a:solidFill>
              </a:rPr>
              <a:t>Conclusão</a:t>
            </a:r>
          </a:p>
          <a:p>
            <a:pPr marL="454025" indent="-454025">
              <a:spcBef>
                <a:spcPts val="2000"/>
              </a:spcBef>
              <a:buFont typeface="Wingdings" pitchFamily="2" charset="2"/>
              <a:buChar char=""/>
            </a:pPr>
            <a:endParaRPr lang="pt-PT" sz="2400" dirty="0" smtClean="0">
              <a:solidFill>
                <a:schemeClr val="tx1">
                  <a:lumMod val="85000"/>
                  <a:lumOff val="15000"/>
                </a:schemeClr>
              </a:solidFill>
            </a:endParaRPr>
          </a:p>
          <a:p>
            <a:pPr marL="911225" lvl="1" indent="-454025" defTabSz="693738">
              <a:spcBef>
                <a:spcPts val="2000"/>
              </a:spcBef>
              <a:buFont typeface="Wingdings" pitchFamily="2" charset="2"/>
              <a:buChar char=""/>
            </a:pPr>
            <a:endParaRPr lang="pt-PT" sz="2800" dirty="0">
              <a:solidFill>
                <a:schemeClr val="tx1">
                  <a:lumMod val="85000"/>
                  <a:lumOff val="15000"/>
                </a:schemeClr>
              </a:solidFill>
            </a:endParaRPr>
          </a:p>
          <a:p>
            <a:endParaRPr lang="pt-PT" dirty="0">
              <a:solidFill>
                <a:schemeClr val="tx1"/>
              </a:solidFill>
            </a:endParaRPr>
          </a:p>
        </p:txBody>
      </p:sp>
      <p:pic>
        <p:nvPicPr>
          <p:cNvPr id="1028" name="Picture 4" descr="http://www.nae.edu/File.aspx?id=335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4433" y="2793112"/>
            <a:ext cx="2143125" cy="2857500"/>
          </a:xfrm>
          <a:prstGeom prst="rect">
            <a:avLst/>
          </a:prstGeom>
          <a:ln>
            <a:noFill/>
          </a:ln>
          <a:effectLst>
            <a:softEdge rad="112500"/>
          </a:effectLst>
          <a:extLst>
            <a:ext uri="{909E8E84-426E-40dd-AFC4-6F175D3DCCD1}">
              <a14:hiddenFill xmlns="" xmlns:a14="http://schemas.microsoft.com/office/drawing/2010/main">
                <a:solidFill>
                  <a:srgbClr val="FFFFFF"/>
                </a:solidFill>
              </a14:hiddenFill>
            </a:ext>
          </a:extLst>
        </p:spPr>
      </p:pic>
      <p:sp>
        <p:nvSpPr>
          <p:cNvPr id="2" name="CaixaDeTexto 1"/>
          <p:cNvSpPr txBox="1"/>
          <p:nvPr/>
        </p:nvSpPr>
        <p:spPr>
          <a:xfrm>
            <a:off x="5822546" y="5685648"/>
            <a:ext cx="1866898" cy="307777"/>
          </a:xfrm>
          <a:prstGeom prst="rect">
            <a:avLst/>
          </a:prstGeom>
          <a:noFill/>
        </p:spPr>
        <p:txBody>
          <a:bodyPr wrap="square" rtlCol="0">
            <a:spAutoFit/>
          </a:bodyPr>
          <a:lstStyle/>
          <a:p>
            <a:pPr algn="ctr"/>
            <a:r>
              <a:rPr lang="pt-PT" sz="1400" dirty="0" err="1" smtClean="0"/>
              <a:t>Barry</a:t>
            </a:r>
            <a:r>
              <a:rPr lang="pt-PT" sz="1400" dirty="0" smtClean="0"/>
              <a:t> </a:t>
            </a:r>
            <a:r>
              <a:rPr lang="pt-PT" sz="1400" dirty="0" err="1" smtClean="0"/>
              <a:t>Boehm</a:t>
            </a:r>
            <a:endParaRPr lang="pt-PT" sz="1400" dirty="0"/>
          </a:p>
        </p:txBody>
      </p:sp>
    </p:spTree>
    <p:extLst>
      <p:ext uri="{BB962C8B-B14F-4D97-AF65-F5344CB8AC3E}">
        <p14:creationId xmlns:p14="http://schemas.microsoft.com/office/powerpoint/2010/main" val="16728398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9" name="Title 8"/>
          <p:cNvSpPr>
            <a:spLocks noGrp="1"/>
          </p:cNvSpPr>
          <p:nvPr>
            <p:ph type="ctrTitle"/>
          </p:nvPr>
        </p:nvSpPr>
        <p:spPr/>
        <p:txBody>
          <a:bodyPr/>
          <a:lstStyle/>
          <a:p>
            <a:r>
              <a:rPr lang="pt-PT" dirty="0" smtClean="0"/>
              <a:t> </a:t>
            </a:r>
            <a:endParaRPr lang="pt-PT" dirty="0"/>
          </a:p>
        </p:txBody>
      </p:sp>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sp>
        <p:nvSpPr>
          <p:cNvPr id="8" name="Espaço Reservado para Conteúdo 2"/>
          <p:cNvSpPr txBox="1">
            <a:spLocks/>
          </p:cNvSpPr>
          <p:nvPr/>
        </p:nvSpPr>
        <p:spPr>
          <a:xfrm>
            <a:off x="421340" y="2430386"/>
            <a:ext cx="8299325" cy="3747499"/>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spcBef>
                <a:spcPts val="2000"/>
              </a:spcBef>
            </a:pPr>
            <a:r>
              <a:rPr lang="pt-PT" sz="5200" b="1" dirty="0" smtClean="0">
                <a:solidFill>
                  <a:schemeClr val="tx1">
                    <a:lumMod val="85000"/>
                    <a:lumOff val="15000"/>
                  </a:schemeClr>
                </a:solidFill>
              </a:rPr>
              <a:t>    Introdução</a:t>
            </a:r>
          </a:p>
          <a:p>
            <a:pPr>
              <a:spcBef>
                <a:spcPts val="2000"/>
              </a:spcBef>
            </a:pPr>
            <a:r>
              <a:rPr lang="pt-PT" sz="3800" dirty="0" smtClean="0">
                <a:solidFill>
                  <a:schemeClr val="tx1">
                    <a:lumMod val="85000"/>
                    <a:lumOff val="15000"/>
                  </a:schemeClr>
                </a:solidFill>
              </a:rPr>
              <a:t>  Processos </a:t>
            </a:r>
            <a:r>
              <a:rPr lang="pt-PT" sz="3800" dirty="0">
                <a:solidFill>
                  <a:schemeClr val="tx1">
                    <a:lumMod val="85000"/>
                    <a:lumOff val="15000"/>
                  </a:schemeClr>
                </a:solidFill>
              </a:rPr>
              <a:t>de desenvolvimento de software visam assegurar o desenvolvimento de software</a:t>
            </a:r>
            <a:r>
              <a:rPr lang="pt-PT" sz="3800" dirty="0" smtClean="0">
                <a:solidFill>
                  <a:schemeClr val="tx1">
                    <a:lumMod val="85000"/>
                    <a:lumOff val="15000"/>
                  </a:schemeClr>
                </a:solidFill>
              </a:rPr>
              <a:t>:</a:t>
            </a:r>
          </a:p>
          <a:p>
            <a:pPr marL="911225" lvl="1" indent="-454025" algn="l">
              <a:spcBef>
                <a:spcPts val="2000"/>
              </a:spcBef>
              <a:buFont typeface="Wingdings" pitchFamily="2" charset="2"/>
              <a:buChar char=""/>
            </a:pPr>
            <a:r>
              <a:rPr lang="pt-PT" sz="3500" dirty="0">
                <a:solidFill>
                  <a:schemeClr val="tx1">
                    <a:lumMod val="85000"/>
                    <a:lumOff val="15000"/>
                  </a:schemeClr>
                </a:solidFill>
              </a:rPr>
              <a:t>Com prazos e necessidade de recursos </a:t>
            </a:r>
            <a:r>
              <a:rPr lang="pt-PT" sz="3500" dirty="0" smtClean="0">
                <a:solidFill>
                  <a:schemeClr val="tx1">
                    <a:lumMod val="85000"/>
                    <a:lumOff val="15000"/>
                  </a:schemeClr>
                </a:solidFill>
              </a:rPr>
              <a:t>definidos</a:t>
            </a:r>
          </a:p>
          <a:p>
            <a:pPr marL="911225" lvl="1" indent="-454025" algn="l">
              <a:spcBef>
                <a:spcPts val="2000"/>
              </a:spcBef>
              <a:buFont typeface="Wingdings" pitchFamily="2" charset="2"/>
              <a:buChar char=""/>
            </a:pPr>
            <a:r>
              <a:rPr lang="pt-PT" sz="3500" dirty="0">
                <a:solidFill>
                  <a:schemeClr val="tx1">
                    <a:lumMod val="85000"/>
                    <a:lumOff val="15000"/>
                  </a:schemeClr>
                </a:solidFill>
              </a:rPr>
              <a:t>Com elevada produtividade (de forma económica</a:t>
            </a:r>
            <a:r>
              <a:rPr lang="pt-PT" sz="3500" dirty="0" smtClean="0">
                <a:solidFill>
                  <a:schemeClr val="tx1">
                    <a:lumMod val="85000"/>
                    <a:lumOff val="15000"/>
                  </a:schemeClr>
                </a:solidFill>
              </a:rPr>
              <a:t>)</a:t>
            </a:r>
          </a:p>
          <a:p>
            <a:pPr marL="911225" lvl="1" indent="-454025" algn="l">
              <a:spcBef>
                <a:spcPts val="2000"/>
              </a:spcBef>
              <a:buFont typeface="Wingdings" pitchFamily="2" charset="2"/>
              <a:buChar char=""/>
            </a:pPr>
            <a:r>
              <a:rPr lang="pt-PT" sz="3500" dirty="0">
                <a:solidFill>
                  <a:schemeClr val="tx1">
                    <a:lumMod val="85000"/>
                    <a:lumOff val="15000"/>
                  </a:schemeClr>
                </a:solidFill>
              </a:rPr>
              <a:t>Com qualidade assegurada </a:t>
            </a:r>
            <a:endParaRPr lang="pt-PT" sz="2400" dirty="0" smtClean="0">
              <a:solidFill>
                <a:schemeClr val="tx1">
                  <a:lumMod val="85000"/>
                  <a:lumOff val="15000"/>
                </a:schemeClr>
              </a:solidFill>
            </a:endParaRPr>
          </a:p>
          <a:p>
            <a:pPr marL="911225" lvl="1" indent="-454025" defTabSz="693738">
              <a:spcBef>
                <a:spcPts val="2000"/>
              </a:spcBef>
              <a:buFont typeface="Wingdings" pitchFamily="2" charset="2"/>
              <a:buChar char=""/>
            </a:pPr>
            <a:endParaRPr lang="pt-PT" sz="2800" dirty="0">
              <a:solidFill>
                <a:schemeClr val="tx1">
                  <a:lumMod val="85000"/>
                  <a:lumOff val="15000"/>
                </a:schemeClr>
              </a:solidFill>
            </a:endParaRPr>
          </a:p>
          <a:p>
            <a:endParaRPr lang="pt-PT" dirty="0">
              <a:solidFill>
                <a:schemeClr val="tx1"/>
              </a:solidFill>
            </a:endParaRPr>
          </a:p>
        </p:txBody>
      </p:sp>
    </p:spTree>
    <p:extLst>
      <p:ext uri="{BB962C8B-B14F-4D97-AF65-F5344CB8AC3E}">
        <p14:creationId xmlns:p14="http://schemas.microsoft.com/office/powerpoint/2010/main" val="15513015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pt-PT" smtClean="0"/>
              <a:t> </a:t>
            </a:r>
            <a:endParaRPr lang="pt-PT" dirty="0"/>
          </a:p>
        </p:txBody>
      </p:sp>
      <p:sp>
        <p:nvSpPr>
          <p:cNvPr id="3" name="Subtitle 2"/>
          <p:cNvSpPr>
            <a:spLocks noGrp="1"/>
          </p:cNvSpPr>
          <p:nvPr>
            <p:ph type="subTitle" idx="1"/>
          </p:nvPr>
        </p:nvSpPr>
        <p:spPr/>
        <p:txBody>
          <a:bodyPr/>
          <a:lstStyle/>
          <a:p>
            <a:r>
              <a:rPr lang="en-US" smtClean="0"/>
              <a:t>Universidade do Minho</a:t>
            </a:r>
            <a:endParaRPr lang="en-US"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sp>
        <p:nvSpPr>
          <p:cNvPr id="7" name="Espaço Reservado para Conteúdo 2"/>
          <p:cNvSpPr txBox="1">
            <a:spLocks/>
          </p:cNvSpPr>
          <p:nvPr/>
        </p:nvSpPr>
        <p:spPr>
          <a:xfrm>
            <a:off x="421340" y="2430386"/>
            <a:ext cx="8299325" cy="3747499"/>
          </a:xfrm>
          <a:prstGeom prst="rect">
            <a:avLst/>
          </a:prstGeom>
        </p:spPr>
        <p:txBody>
          <a:bodyPr vert="horz" lIns="91440" tIns="45720" rIns="91440" bIns="45720" rtlCol="0">
            <a:normAutofit fontScale="625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spcBef>
                <a:spcPts val="2000"/>
              </a:spcBef>
            </a:pPr>
            <a:r>
              <a:rPr lang="pt-PT" sz="5200" b="1" dirty="0" smtClean="0">
                <a:solidFill>
                  <a:schemeClr val="tx1">
                    <a:lumMod val="85000"/>
                    <a:lumOff val="15000"/>
                  </a:schemeClr>
                </a:solidFill>
              </a:rPr>
              <a:t>    O que é?</a:t>
            </a:r>
          </a:p>
          <a:p>
            <a:pPr marL="454025" indent="-454025">
              <a:spcBef>
                <a:spcPts val="2000"/>
              </a:spcBef>
              <a:buFont typeface="Wingdings" pitchFamily="2" charset="2"/>
              <a:buChar char=""/>
            </a:pPr>
            <a:r>
              <a:rPr lang="pt-PT" sz="3800" dirty="0" smtClean="0">
                <a:solidFill>
                  <a:schemeClr val="tx1">
                    <a:lumMod val="85000"/>
                    <a:lumOff val="15000"/>
                  </a:schemeClr>
                </a:solidFill>
              </a:rPr>
              <a:t>Define como se estrutura o desenvolvimento de software </a:t>
            </a:r>
          </a:p>
          <a:p>
            <a:pPr marL="454025" indent="-454025">
              <a:spcBef>
                <a:spcPts val="2000"/>
              </a:spcBef>
              <a:buFont typeface="Wingdings" pitchFamily="2" charset="2"/>
              <a:buChar char=""/>
            </a:pPr>
            <a:r>
              <a:rPr lang="pt-PT" sz="3800" dirty="0" smtClean="0">
                <a:solidFill>
                  <a:schemeClr val="tx1">
                    <a:lumMod val="85000"/>
                    <a:lumOff val="15000"/>
                  </a:schemeClr>
                </a:solidFill>
              </a:rPr>
              <a:t>Identifica as fases de desenvolvimento e como se passa de umas para as outras</a:t>
            </a:r>
            <a:r>
              <a:rPr lang="pt-PT" sz="3600" dirty="0" smtClean="0">
                <a:solidFill>
                  <a:schemeClr val="tx1">
                    <a:lumMod val="85000"/>
                    <a:lumOff val="15000"/>
                  </a:schemeClr>
                </a:solidFill>
              </a:rPr>
              <a:t>:</a:t>
            </a:r>
          </a:p>
          <a:p>
            <a:pPr marL="911225" lvl="1" indent="-454025" algn="l">
              <a:spcBef>
                <a:spcPts val="2000"/>
              </a:spcBef>
              <a:buFont typeface="Wingdings" pitchFamily="2" charset="2"/>
              <a:buChar char=""/>
            </a:pPr>
            <a:r>
              <a:rPr lang="pt-PT" sz="3500" dirty="0" smtClean="0">
                <a:solidFill>
                  <a:schemeClr val="tx1">
                    <a:lumMod val="85000"/>
                    <a:lumOff val="15000"/>
                  </a:schemeClr>
                </a:solidFill>
              </a:rPr>
              <a:t>Quem faz o quê</a:t>
            </a:r>
          </a:p>
          <a:p>
            <a:pPr marL="911225" lvl="1" indent="-454025" algn="l">
              <a:spcBef>
                <a:spcPts val="2000"/>
              </a:spcBef>
              <a:buFont typeface="Wingdings" pitchFamily="2" charset="2"/>
              <a:buChar char=""/>
            </a:pPr>
            <a:r>
              <a:rPr lang="pt-PT" sz="3500" dirty="0" smtClean="0">
                <a:solidFill>
                  <a:schemeClr val="tx1">
                    <a:lumMod val="85000"/>
                    <a:lumOff val="15000"/>
                  </a:schemeClr>
                </a:solidFill>
              </a:rPr>
              <a:t>Quando é feito</a:t>
            </a:r>
          </a:p>
          <a:p>
            <a:pPr marL="911225" lvl="1" indent="-454025" algn="l">
              <a:spcBef>
                <a:spcPts val="2000"/>
              </a:spcBef>
              <a:buFont typeface="Wingdings" pitchFamily="2" charset="2"/>
              <a:buChar char=""/>
            </a:pPr>
            <a:r>
              <a:rPr lang="pt-PT" sz="3500" dirty="0" smtClean="0">
                <a:solidFill>
                  <a:schemeClr val="tx1">
                    <a:lumMod val="85000"/>
                    <a:lumOff val="15000"/>
                  </a:schemeClr>
                </a:solidFill>
              </a:rPr>
              <a:t>Durante quanto tempo</a:t>
            </a:r>
          </a:p>
          <a:p>
            <a:pPr marL="454025" indent="-454025">
              <a:spcBef>
                <a:spcPts val="2000"/>
              </a:spcBef>
              <a:buFont typeface="Wingdings" pitchFamily="2" charset="2"/>
              <a:buChar char=""/>
            </a:pPr>
            <a:endParaRPr lang="pt-PT" sz="2400" dirty="0" smtClean="0">
              <a:solidFill>
                <a:schemeClr val="tx1">
                  <a:lumMod val="85000"/>
                  <a:lumOff val="15000"/>
                </a:schemeClr>
              </a:solidFill>
            </a:endParaRPr>
          </a:p>
          <a:p>
            <a:pPr marL="911225" lvl="1" indent="-454025" defTabSz="693738">
              <a:spcBef>
                <a:spcPts val="2000"/>
              </a:spcBef>
              <a:buFont typeface="Wingdings" pitchFamily="2" charset="2"/>
              <a:buChar char=""/>
            </a:pPr>
            <a:endParaRPr lang="pt-PT" sz="2800" dirty="0">
              <a:solidFill>
                <a:schemeClr val="tx1">
                  <a:lumMod val="85000"/>
                  <a:lumOff val="15000"/>
                </a:schemeClr>
              </a:solidFill>
            </a:endParaRPr>
          </a:p>
          <a:p>
            <a:endParaRPr lang="pt-PT" dirty="0">
              <a:solidFill>
                <a:schemeClr val="tx1"/>
              </a:solidFill>
            </a:endParaRPr>
          </a:p>
        </p:txBody>
      </p:sp>
    </p:spTree>
    <p:extLst>
      <p:ext uri="{BB962C8B-B14F-4D97-AF65-F5344CB8AC3E}">
        <p14:creationId xmlns:p14="http://schemas.microsoft.com/office/powerpoint/2010/main" val="27640176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9" name="Title 8"/>
          <p:cNvSpPr>
            <a:spLocks noGrp="1"/>
          </p:cNvSpPr>
          <p:nvPr>
            <p:ph type="ctrTitle"/>
          </p:nvPr>
        </p:nvSpPr>
        <p:spPr/>
        <p:txBody>
          <a:bodyPr/>
          <a:lstStyle/>
          <a:p>
            <a:r>
              <a:rPr lang="pt-PT" dirty="0" smtClean="0"/>
              <a:t> </a:t>
            </a:r>
            <a:endParaRPr lang="pt-PT" dirty="0"/>
          </a:p>
        </p:txBody>
      </p:sp>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sp>
        <p:nvSpPr>
          <p:cNvPr id="11" name="Espaço Reservado para Conteúdo 2"/>
          <p:cNvSpPr txBox="1">
            <a:spLocks/>
          </p:cNvSpPr>
          <p:nvPr/>
        </p:nvSpPr>
        <p:spPr>
          <a:xfrm>
            <a:off x="421341" y="2155371"/>
            <a:ext cx="8339667" cy="3856506"/>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spcBef>
                <a:spcPts val="600"/>
              </a:spcBef>
              <a:spcAft>
                <a:spcPts val="600"/>
              </a:spcAft>
            </a:pPr>
            <a:r>
              <a:rPr lang="pt-PT" sz="5400" b="1" dirty="0">
                <a:solidFill>
                  <a:schemeClr val="tx1"/>
                </a:solidFill>
              </a:rPr>
              <a:t> </a:t>
            </a:r>
            <a:r>
              <a:rPr lang="pt-PT" sz="5400" b="1" dirty="0" smtClean="0">
                <a:solidFill>
                  <a:schemeClr val="tx1"/>
                </a:solidFill>
              </a:rPr>
              <a:t>  </a:t>
            </a:r>
            <a:r>
              <a:rPr lang="pt-PT" sz="4000" b="1" dirty="0" smtClean="0">
                <a:solidFill>
                  <a:schemeClr val="tx1"/>
                </a:solidFill>
              </a:rPr>
              <a:t>Modelo em Espiral</a:t>
            </a:r>
            <a:endParaRPr lang="pt-PT" sz="4000" dirty="0" smtClean="0">
              <a:solidFill>
                <a:schemeClr val="tx1">
                  <a:lumMod val="85000"/>
                  <a:lumOff val="15000"/>
                </a:schemeClr>
              </a:solidFill>
            </a:endParaRPr>
          </a:p>
          <a:p>
            <a:pPr marL="454025" indent="-454025">
              <a:spcBef>
                <a:spcPts val="2000"/>
              </a:spcBef>
              <a:buFont typeface="Wingdings" pitchFamily="2" charset="2"/>
              <a:buChar char=""/>
            </a:pPr>
            <a:r>
              <a:rPr lang="pt-PT" sz="2400" dirty="0" smtClean="0">
                <a:solidFill>
                  <a:schemeClr val="tx1">
                    <a:lumMod val="85000"/>
                    <a:lumOff val="15000"/>
                  </a:schemeClr>
                </a:solidFill>
              </a:rPr>
              <a:t>Proposto </a:t>
            </a:r>
            <a:r>
              <a:rPr lang="pt-PT" sz="2400" dirty="0">
                <a:solidFill>
                  <a:schemeClr val="tx1">
                    <a:lumMod val="85000"/>
                    <a:lumOff val="15000"/>
                  </a:schemeClr>
                </a:solidFill>
              </a:rPr>
              <a:t>num artigo de Barry W. Boehm nos finais da década de 80, é representado por uma espiral em vez de um processo sequencial.</a:t>
            </a:r>
          </a:p>
          <a:p>
            <a:pPr marL="454025" indent="-454025">
              <a:spcBef>
                <a:spcPts val="2000"/>
              </a:spcBef>
              <a:buFont typeface="Wingdings" pitchFamily="2" charset="2"/>
              <a:buChar char=""/>
            </a:pPr>
            <a:r>
              <a:rPr lang="pt-PT" sz="2400" dirty="0">
                <a:solidFill>
                  <a:schemeClr val="tx1">
                    <a:lumMod val="85000"/>
                    <a:lumOff val="15000"/>
                  </a:schemeClr>
                </a:solidFill>
              </a:rPr>
              <a:t>Baseia-se num processo iterativo e incremental, procura introduzir relativamente ao modelo cascata, o conceito de incerteza.</a:t>
            </a:r>
          </a:p>
          <a:p>
            <a:endParaRPr lang="pt-PT" dirty="0">
              <a:solidFill>
                <a:schemeClr val="tx1"/>
              </a:solidFill>
            </a:endParaRPr>
          </a:p>
        </p:txBody>
      </p:sp>
    </p:spTree>
    <p:extLst>
      <p:ext uri="{BB962C8B-B14F-4D97-AF65-F5344CB8AC3E}">
        <p14:creationId xmlns:p14="http://schemas.microsoft.com/office/powerpoint/2010/main" val="42124459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9" name="Title 8"/>
          <p:cNvSpPr>
            <a:spLocks noGrp="1"/>
          </p:cNvSpPr>
          <p:nvPr>
            <p:ph type="ctrTitle"/>
          </p:nvPr>
        </p:nvSpPr>
        <p:spPr/>
        <p:txBody>
          <a:bodyPr/>
          <a:lstStyle/>
          <a:p>
            <a:r>
              <a:rPr lang="pt-PT" dirty="0" smtClean="0"/>
              <a:t> </a:t>
            </a:r>
            <a:endParaRPr lang="pt-PT" dirty="0"/>
          </a:p>
        </p:txBody>
      </p:sp>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pic>
        <p:nvPicPr>
          <p:cNvPr id="2" name="Imagem 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630372" y="2096168"/>
            <a:ext cx="5537871" cy="4520711"/>
          </a:xfrm>
          <a:prstGeom prst="rect">
            <a:avLst/>
          </a:prstGeom>
        </p:spPr>
      </p:pic>
    </p:spTree>
    <p:extLst>
      <p:ext uri="{BB962C8B-B14F-4D97-AF65-F5344CB8AC3E}">
        <p14:creationId xmlns:p14="http://schemas.microsoft.com/office/powerpoint/2010/main" val="1823546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9" name="Title 8"/>
          <p:cNvSpPr>
            <a:spLocks noGrp="1"/>
          </p:cNvSpPr>
          <p:nvPr>
            <p:ph type="ctrTitle"/>
          </p:nvPr>
        </p:nvSpPr>
        <p:spPr/>
        <p:txBody>
          <a:bodyPr/>
          <a:lstStyle/>
          <a:p>
            <a:r>
              <a:rPr lang="pt-PT" dirty="0" smtClean="0"/>
              <a:t> </a:t>
            </a:r>
            <a:endParaRPr lang="pt-PT" dirty="0"/>
          </a:p>
        </p:txBody>
      </p:sp>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sp>
        <p:nvSpPr>
          <p:cNvPr id="11" name="Espaço Reservado para Conteúdo 2"/>
          <p:cNvSpPr txBox="1">
            <a:spLocks/>
          </p:cNvSpPr>
          <p:nvPr/>
        </p:nvSpPr>
        <p:spPr>
          <a:xfrm>
            <a:off x="421341" y="2155371"/>
            <a:ext cx="8339667" cy="3856506"/>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spcBef>
                <a:spcPts val="600"/>
              </a:spcBef>
              <a:spcAft>
                <a:spcPts val="600"/>
              </a:spcAft>
            </a:pPr>
            <a:r>
              <a:rPr lang="pt-PT" sz="5400" b="1" dirty="0">
                <a:solidFill>
                  <a:schemeClr val="tx1"/>
                </a:solidFill>
              </a:rPr>
              <a:t> </a:t>
            </a:r>
            <a:r>
              <a:rPr lang="pt-PT" sz="5400" b="1" dirty="0" smtClean="0">
                <a:solidFill>
                  <a:schemeClr val="tx1"/>
                </a:solidFill>
              </a:rPr>
              <a:t>  </a:t>
            </a:r>
            <a:r>
              <a:rPr lang="pt-PT" sz="4000" b="1" dirty="0" smtClean="0">
                <a:solidFill>
                  <a:schemeClr val="tx1"/>
                </a:solidFill>
              </a:rPr>
              <a:t>Descrição</a:t>
            </a:r>
            <a:endParaRPr lang="pt-PT" sz="4000" dirty="0" smtClean="0">
              <a:solidFill>
                <a:schemeClr val="tx1">
                  <a:lumMod val="85000"/>
                  <a:lumOff val="15000"/>
                </a:schemeClr>
              </a:solidFill>
            </a:endParaRPr>
          </a:p>
          <a:p>
            <a:pPr marL="454025" indent="-454025" algn="just">
              <a:spcBef>
                <a:spcPts val="2000"/>
              </a:spcBef>
              <a:buFont typeface="Wingdings" pitchFamily="2" charset="2"/>
              <a:buChar char=""/>
            </a:pPr>
            <a:r>
              <a:rPr lang="pt-PT" sz="2400" dirty="0">
                <a:solidFill>
                  <a:schemeClr val="tx1">
                    <a:lumMod val="85000"/>
                    <a:lumOff val="15000"/>
                  </a:schemeClr>
                </a:solidFill>
              </a:rPr>
              <a:t>Combina características do Modelo em Cascata com uma abordagem de prototipagem</a:t>
            </a:r>
            <a:r>
              <a:rPr lang="pt-PT" sz="2400" dirty="0" smtClean="0">
                <a:solidFill>
                  <a:schemeClr val="tx1">
                    <a:lumMod val="85000"/>
                    <a:lumOff val="15000"/>
                  </a:schemeClr>
                </a:solidFill>
              </a:rPr>
              <a:t>.</a:t>
            </a:r>
          </a:p>
          <a:p>
            <a:pPr marL="454025" indent="-454025" algn="just">
              <a:spcBef>
                <a:spcPts val="2000"/>
              </a:spcBef>
              <a:buFont typeface="Wingdings" pitchFamily="2" charset="2"/>
              <a:buChar char=""/>
            </a:pPr>
            <a:r>
              <a:rPr lang="pt-PT" sz="2400" dirty="0" smtClean="0">
                <a:solidFill>
                  <a:schemeClr val="tx1">
                    <a:lumMod val="85000"/>
                    <a:lumOff val="15000"/>
                  </a:schemeClr>
                </a:solidFill>
              </a:rPr>
              <a:t>Mais </a:t>
            </a:r>
            <a:r>
              <a:rPr lang="pt-PT" sz="2400" dirty="0">
                <a:solidFill>
                  <a:schemeClr val="tx1">
                    <a:lumMod val="85000"/>
                    <a:lumOff val="15000"/>
                  </a:schemeClr>
                </a:solidFill>
              </a:rPr>
              <a:t>indicado para </a:t>
            </a:r>
            <a:r>
              <a:rPr lang="pt-PT" sz="2400" dirty="0" smtClean="0">
                <a:solidFill>
                  <a:schemeClr val="tx1">
                    <a:lumMod val="85000"/>
                    <a:lumOff val="15000"/>
                  </a:schemeClr>
                </a:solidFill>
              </a:rPr>
              <a:t>projetos </a:t>
            </a:r>
            <a:r>
              <a:rPr lang="pt-PT" sz="2400" dirty="0">
                <a:solidFill>
                  <a:schemeClr val="tx1">
                    <a:lumMod val="85000"/>
                    <a:lumOff val="15000"/>
                  </a:schemeClr>
                </a:solidFill>
              </a:rPr>
              <a:t>de larga escala, dispendiosos e/ou </a:t>
            </a:r>
            <a:r>
              <a:rPr lang="pt-PT" sz="2400" dirty="0" smtClean="0">
                <a:solidFill>
                  <a:schemeClr val="tx1">
                    <a:lumMod val="85000"/>
                    <a:lumOff val="15000"/>
                  </a:schemeClr>
                </a:solidFill>
              </a:rPr>
              <a:t>complexos</a:t>
            </a:r>
            <a:r>
              <a:rPr lang="pt-PT" dirty="0" smtClean="0">
                <a:solidFill>
                  <a:schemeClr val="tx1"/>
                </a:solidFill>
              </a:rPr>
              <a:t>.</a:t>
            </a:r>
            <a:endParaRPr lang="pt-PT" sz="2400" dirty="0">
              <a:solidFill>
                <a:schemeClr val="tx1">
                  <a:lumMod val="85000"/>
                  <a:lumOff val="15000"/>
                </a:schemeClr>
              </a:solidFill>
            </a:endParaRPr>
          </a:p>
          <a:p>
            <a:pPr marL="454025" indent="-454025" algn="just">
              <a:spcBef>
                <a:spcPts val="2000"/>
              </a:spcBef>
              <a:buFont typeface="Wingdings" pitchFamily="2" charset="2"/>
              <a:buChar char=""/>
            </a:pPr>
            <a:r>
              <a:rPr lang="pt-PT" sz="2400" dirty="0" smtClean="0">
                <a:solidFill>
                  <a:schemeClr val="tx1">
                    <a:lumMod val="85000"/>
                    <a:lumOff val="15000"/>
                  </a:schemeClr>
                </a:solidFill>
              </a:rPr>
              <a:t>O </a:t>
            </a:r>
            <a:r>
              <a:rPr lang="pt-PT" sz="2400" dirty="0">
                <a:solidFill>
                  <a:schemeClr val="tx1">
                    <a:lumMod val="85000"/>
                    <a:lumOff val="15000"/>
                  </a:schemeClr>
                </a:solidFill>
              </a:rPr>
              <a:t>cliente pode optar por abortar o </a:t>
            </a:r>
            <a:r>
              <a:rPr lang="pt-PT" sz="2400" dirty="0" smtClean="0">
                <a:solidFill>
                  <a:schemeClr val="tx1">
                    <a:lumMod val="85000"/>
                    <a:lumOff val="15000"/>
                  </a:schemeClr>
                </a:solidFill>
              </a:rPr>
              <a:t>projeto </a:t>
            </a:r>
            <a:r>
              <a:rPr lang="pt-PT" sz="2400" dirty="0">
                <a:solidFill>
                  <a:schemeClr val="tx1">
                    <a:lumMod val="85000"/>
                    <a:lumOff val="15000"/>
                  </a:schemeClr>
                </a:solidFill>
              </a:rPr>
              <a:t>se considerar o risco de desenvolver o </a:t>
            </a:r>
            <a:r>
              <a:rPr lang="pt-PT" sz="2400" dirty="0" smtClean="0">
                <a:solidFill>
                  <a:schemeClr val="tx1">
                    <a:lumMod val="85000"/>
                    <a:lumOff val="15000"/>
                  </a:schemeClr>
                </a:solidFill>
              </a:rPr>
              <a:t>produto demasiado </a:t>
            </a:r>
            <a:r>
              <a:rPr lang="pt-PT" sz="2400" dirty="0">
                <a:solidFill>
                  <a:schemeClr val="tx1">
                    <a:lumMod val="85000"/>
                    <a:lumOff val="15000"/>
                  </a:schemeClr>
                </a:solidFill>
              </a:rPr>
              <a:t>alto.</a:t>
            </a:r>
          </a:p>
        </p:txBody>
      </p:sp>
    </p:spTree>
    <p:extLst>
      <p:ext uri="{BB962C8B-B14F-4D97-AF65-F5344CB8AC3E}">
        <p14:creationId xmlns:p14="http://schemas.microsoft.com/office/powerpoint/2010/main" val="25813858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9" name="Title 8"/>
          <p:cNvSpPr>
            <a:spLocks noGrp="1"/>
          </p:cNvSpPr>
          <p:nvPr>
            <p:ph type="ctrTitle"/>
          </p:nvPr>
        </p:nvSpPr>
        <p:spPr/>
        <p:txBody>
          <a:bodyPr/>
          <a:lstStyle/>
          <a:p>
            <a:r>
              <a:rPr lang="pt-PT" dirty="0" smtClean="0"/>
              <a:t> </a:t>
            </a:r>
            <a:endParaRPr lang="pt-PT" dirty="0"/>
          </a:p>
        </p:txBody>
      </p:sp>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sp>
        <p:nvSpPr>
          <p:cNvPr id="11" name="Espaço Reservado para Conteúdo 2"/>
          <p:cNvSpPr txBox="1">
            <a:spLocks/>
          </p:cNvSpPr>
          <p:nvPr/>
        </p:nvSpPr>
        <p:spPr>
          <a:xfrm>
            <a:off x="421341" y="2495616"/>
            <a:ext cx="8339667" cy="3979619"/>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454025" indent="-454025" algn="just">
              <a:spcBef>
                <a:spcPts val="2000"/>
              </a:spcBef>
              <a:buFont typeface="Wingdings" pitchFamily="2" charset="2"/>
              <a:buChar char=""/>
            </a:pPr>
            <a:r>
              <a:rPr lang="pt-PT" sz="2400" dirty="0" smtClean="0">
                <a:solidFill>
                  <a:schemeClr val="tx1">
                    <a:lumMod val="85000"/>
                    <a:lumOff val="15000"/>
                  </a:schemeClr>
                </a:solidFill>
              </a:rPr>
              <a:t>Foca-se na necessidade de iterar para controlar riscos:</a:t>
            </a:r>
          </a:p>
          <a:p>
            <a:pPr marL="911225" lvl="1" indent="-454025" algn="just">
              <a:spcBef>
                <a:spcPts val="2000"/>
              </a:spcBef>
              <a:buFont typeface="Wingdings" pitchFamily="2" charset="2"/>
              <a:buChar char=""/>
            </a:pPr>
            <a:r>
              <a:rPr lang="pt-PT" sz="2000" dirty="0" smtClean="0">
                <a:solidFill>
                  <a:schemeClr val="tx1">
                    <a:lumMod val="85000"/>
                    <a:lumOff val="15000"/>
                  </a:schemeClr>
                </a:solidFill>
              </a:rPr>
              <a:t>Definição dos requisitos com o maior detalhe possível.</a:t>
            </a:r>
          </a:p>
          <a:p>
            <a:pPr marL="911225" lvl="1" indent="-454025" algn="just">
              <a:spcBef>
                <a:spcPts val="2000"/>
              </a:spcBef>
              <a:buFont typeface="Wingdings" pitchFamily="2" charset="2"/>
              <a:buChar char=""/>
            </a:pPr>
            <a:r>
              <a:rPr lang="pt-PT" sz="2000" dirty="0" smtClean="0">
                <a:solidFill>
                  <a:schemeClr val="tx1">
                    <a:lumMod val="85000"/>
                    <a:lumOff val="15000"/>
                  </a:schemeClr>
                </a:solidFill>
              </a:rPr>
              <a:t>Conceção de um primeiro “desenho” do sistema.</a:t>
            </a:r>
          </a:p>
          <a:p>
            <a:pPr marL="911225" lvl="1" indent="-454025" algn="just">
              <a:spcBef>
                <a:spcPts val="2000"/>
              </a:spcBef>
              <a:buFont typeface="Wingdings" pitchFamily="2" charset="2"/>
              <a:buChar char=""/>
            </a:pPr>
            <a:r>
              <a:rPr lang="pt-PT" sz="2000" dirty="0" smtClean="0">
                <a:solidFill>
                  <a:schemeClr val="tx1">
                    <a:lumMod val="85000"/>
                    <a:lumOff val="15000"/>
                  </a:schemeClr>
                </a:solidFill>
              </a:rPr>
              <a:t>Um primeiro protótipo é construído a partir do passo anterior.</a:t>
            </a:r>
          </a:p>
          <a:p>
            <a:pPr marL="911225" lvl="1" indent="-454025" algn="just">
              <a:spcBef>
                <a:spcPts val="2000"/>
              </a:spcBef>
              <a:buFont typeface="Wingdings" pitchFamily="2" charset="2"/>
              <a:buChar char=""/>
            </a:pPr>
            <a:r>
              <a:rPr lang="pt-PT" sz="2000" dirty="0" smtClean="0">
                <a:solidFill>
                  <a:schemeClr val="tx1">
                    <a:lumMod val="85000"/>
                    <a:lumOff val="15000"/>
                  </a:schemeClr>
                </a:solidFill>
              </a:rPr>
              <a:t>Desenvolvimento de um segundo protótipo a partir do primeiro (este passo é iterado até o cliente estar satisfeito).</a:t>
            </a:r>
          </a:p>
          <a:p>
            <a:pPr marL="911225" lvl="1" indent="-454025" algn="just">
              <a:spcBef>
                <a:spcPts val="2000"/>
              </a:spcBef>
              <a:buFont typeface="Wingdings" pitchFamily="2" charset="2"/>
              <a:buChar char=""/>
            </a:pPr>
            <a:r>
              <a:rPr lang="pt-PT" sz="2000" dirty="0" smtClean="0">
                <a:solidFill>
                  <a:schemeClr val="tx1">
                    <a:lumMod val="85000"/>
                    <a:lumOff val="15000"/>
                  </a:schemeClr>
                </a:solidFill>
              </a:rPr>
              <a:t>O produto final é construído a partir do protótipo final e, depois de avaliado e testado, entra em produção.</a:t>
            </a:r>
            <a:endParaRPr lang="pt-PT" sz="2000" dirty="0">
              <a:solidFill>
                <a:schemeClr val="tx1">
                  <a:lumMod val="85000"/>
                  <a:lumOff val="15000"/>
                </a:schemeClr>
              </a:solidFill>
            </a:endParaRPr>
          </a:p>
        </p:txBody>
      </p:sp>
    </p:spTree>
    <p:extLst>
      <p:ext uri="{BB962C8B-B14F-4D97-AF65-F5344CB8AC3E}">
        <p14:creationId xmlns:p14="http://schemas.microsoft.com/office/powerpoint/2010/main" val="7838019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9" name="Title 8"/>
          <p:cNvSpPr>
            <a:spLocks noGrp="1"/>
          </p:cNvSpPr>
          <p:nvPr>
            <p:ph type="ctrTitle"/>
          </p:nvPr>
        </p:nvSpPr>
        <p:spPr/>
        <p:txBody>
          <a:bodyPr/>
          <a:lstStyle/>
          <a:p>
            <a:r>
              <a:rPr lang="pt-PT" dirty="0" smtClean="0"/>
              <a:t> </a:t>
            </a:r>
            <a:endParaRPr lang="pt-PT" dirty="0"/>
          </a:p>
        </p:txBody>
      </p:sp>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sp>
        <p:nvSpPr>
          <p:cNvPr id="11" name="Espaço Reservado para Conteúdo 2"/>
          <p:cNvSpPr txBox="1">
            <a:spLocks/>
          </p:cNvSpPr>
          <p:nvPr/>
        </p:nvSpPr>
        <p:spPr>
          <a:xfrm>
            <a:off x="421341" y="2155370"/>
            <a:ext cx="8339667" cy="3990249"/>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spcBef>
                <a:spcPts val="600"/>
              </a:spcBef>
              <a:spcAft>
                <a:spcPts val="600"/>
              </a:spcAft>
            </a:pPr>
            <a:r>
              <a:rPr lang="pt-PT" sz="5400" b="1" dirty="0">
                <a:solidFill>
                  <a:schemeClr val="tx1"/>
                </a:solidFill>
              </a:rPr>
              <a:t> </a:t>
            </a:r>
            <a:r>
              <a:rPr lang="pt-PT" sz="5400" b="1" dirty="0" smtClean="0">
                <a:solidFill>
                  <a:schemeClr val="tx1"/>
                </a:solidFill>
              </a:rPr>
              <a:t>  </a:t>
            </a:r>
            <a:r>
              <a:rPr lang="pt-PT" sz="4000" b="1" dirty="0" smtClean="0">
                <a:solidFill>
                  <a:schemeClr val="tx1"/>
                </a:solidFill>
              </a:rPr>
              <a:t>Conclusão </a:t>
            </a:r>
          </a:p>
          <a:p>
            <a:pPr marL="454025" indent="-454025" algn="just">
              <a:lnSpc>
                <a:spcPct val="110000"/>
              </a:lnSpc>
              <a:spcBef>
                <a:spcPts val="2000"/>
              </a:spcBef>
              <a:spcAft>
                <a:spcPts val="600"/>
              </a:spcAft>
              <a:buFont typeface="Wingdings" pitchFamily="2" charset="2"/>
              <a:buChar char=""/>
            </a:pPr>
            <a:r>
              <a:rPr lang="pt-PT" sz="2200" dirty="0" smtClean="0">
                <a:solidFill>
                  <a:schemeClr val="tx1">
                    <a:lumMod val="85000"/>
                    <a:lumOff val="15000"/>
                  </a:schemeClr>
                </a:solidFill>
              </a:rPr>
              <a:t>Problemas:</a:t>
            </a:r>
            <a:endParaRPr lang="pt-PT" sz="2200" dirty="0">
              <a:solidFill>
                <a:schemeClr val="tx1">
                  <a:lumMod val="85000"/>
                  <a:lumOff val="15000"/>
                </a:schemeClr>
              </a:solidFill>
            </a:endParaRPr>
          </a:p>
          <a:p>
            <a:pPr marL="911225" lvl="1" indent="-454025" algn="just">
              <a:spcBef>
                <a:spcPts val="2000"/>
              </a:spcBef>
              <a:buFont typeface="Wingdings" pitchFamily="2" charset="2"/>
              <a:buChar char=""/>
            </a:pPr>
            <a:r>
              <a:rPr lang="pt-PT" sz="2000" dirty="0">
                <a:solidFill>
                  <a:schemeClr val="tx1">
                    <a:lumMod val="85000"/>
                    <a:lumOff val="15000"/>
                  </a:schemeClr>
                </a:solidFill>
              </a:rPr>
              <a:t>Dependência da qualidade da avaliação de </a:t>
            </a:r>
            <a:r>
              <a:rPr lang="pt-PT" sz="2000" dirty="0" smtClean="0">
                <a:solidFill>
                  <a:schemeClr val="tx1">
                    <a:lumMod val="85000"/>
                    <a:lumOff val="15000"/>
                  </a:schemeClr>
                </a:solidFill>
              </a:rPr>
              <a:t>risco.</a:t>
            </a:r>
            <a:endParaRPr lang="pt-PT" sz="2000" dirty="0">
              <a:solidFill>
                <a:schemeClr val="tx1">
                  <a:lumMod val="85000"/>
                  <a:lumOff val="15000"/>
                </a:schemeClr>
              </a:solidFill>
            </a:endParaRPr>
          </a:p>
          <a:p>
            <a:pPr marL="911225" lvl="1" indent="-454025" algn="just">
              <a:spcBef>
                <a:spcPts val="2000"/>
              </a:spcBef>
              <a:buFont typeface="Wingdings" pitchFamily="2" charset="2"/>
              <a:buChar char=""/>
            </a:pPr>
            <a:r>
              <a:rPr lang="pt-PT" sz="2000" dirty="0">
                <a:solidFill>
                  <a:schemeClr val="tx1">
                    <a:lumMod val="85000"/>
                    <a:lumOff val="15000"/>
                  </a:schemeClr>
                </a:solidFill>
              </a:rPr>
              <a:t>Custo pode disparar (análise de risco</a:t>
            </a:r>
            <a:r>
              <a:rPr lang="pt-PT" sz="2000" dirty="0" smtClean="0">
                <a:solidFill>
                  <a:schemeClr val="tx1">
                    <a:lumMod val="85000"/>
                    <a:lumOff val="15000"/>
                  </a:schemeClr>
                </a:solidFill>
              </a:rPr>
              <a:t>).</a:t>
            </a:r>
            <a:endParaRPr lang="pt-PT" sz="2000" dirty="0">
              <a:solidFill>
                <a:schemeClr val="tx1">
                  <a:lumMod val="85000"/>
                  <a:lumOff val="15000"/>
                </a:schemeClr>
              </a:solidFill>
            </a:endParaRPr>
          </a:p>
          <a:p>
            <a:pPr marL="911225" lvl="1" indent="-454025" algn="just">
              <a:spcBef>
                <a:spcPts val="2000"/>
              </a:spcBef>
              <a:buFont typeface="Wingdings" pitchFamily="2" charset="2"/>
              <a:buChar char=""/>
            </a:pPr>
            <a:r>
              <a:rPr lang="pt-PT" sz="2000" dirty="0" smtClean="0">
                <a:solidFill>
                  <a:schemeClr val="tx1">
                    <a:lumMod val="85000"/>
                    <a:lumOff val="15000"/>
                  </a:schemeClr>
                </a:solidFill>
              </a:rPr>
              <a:t>Dificuldade em convencer clientes de grande escala de que a abordagem evolutiva é controlável.</a:t>
            </a:r>
            <a:endParaRPr lang="pt-PT" sz="2000" dirty="0">
              <a:solidFill>
                <a:schemeClr val="tx1">
                  <a:lumMod val="85000"/>
                  <a:lumOff val="15000"/>
                </a:schemeClr>
              </a:solidFill>
            </a:endParaRPr>
          </a:p>
        </p:txBody>
      </p:sp>
    </p:spTree>
    <p:extLst>
      <p:ext uri="{BB962C8B-B14F-4D97-AF65-F5344CB8AC3E}">
        <p14:creationId xmlns:p14="http://schemas.microsoft.com/office/powerpoint/2010/main" val="1033989631"/>
      </p:ext>
    </p:extLst>
  </p:cSld>
  <p:clrMapOvr>
    <a:masterClrMapping/>
  </p:clrMapOvr>
  <p:timing>
    <p:tnLst>
      <p:par>
        <p:cTn id="1" dur="indefinite" restart="never" nodeType="tmRoot"/>
      </p:par>
    </p:tnLst>
  </p:timing>
</p:sld>
</file>

<file path=ppt/theme/theme1.xml><?xml version="1.0" encoding="utf-8"?>
<a:theme xmlns:a="http://schemas.openxmlformats.org/drawingml/2006/main" name="Spectrum">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1475</TotalTime>
  <Words>1211</Words>
  <Application>Microsoft Office PowerPoint</Application>
  <PresentationFormat>Apresentação na tela (4:3)</PresentationFormat>
  <Paragraphs>118</Paragraphs>
  <Slides>11</Slides>
  <Notes>9</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11</vt:i4>
      </vt:variant>
    </vt:vector>
  </HeadingPairs>
  <TitlesOfParts>
    <vt:vector size="16" baseType="lpstr">
      <vt:lpstr>Arial</vt:lpstr>
      <vt:lpstr>Calibri</vt:lpstr>
      <vt:lpstr>Corbel</vt:lpstr>
      <vt:lpstr>Wingdings</vt:lpstr>
      <vt:lpstr>Spectrum</vt:lpstr>
      <vt:lpstr> </vt:lpstr>
      <vt:lpstr> </vt:lpstr>
      <vt:lpstr> </vt:lpstr>
      <vt:lpstr> </vt:lpstr>
      <vt:lpstr> </vt:lpstr>
      <vt:lpstr> </vt:lpstr>
      <vt:lpstr> </vt:lpstr>
      <vt:lpstr> </vt:lpstr>
      <vt:lpstr> </vt:lpstr>
      <vt:lpstr> </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Licenciatura em Engenharia Informática 2014/2015</dc:title>
  <dc:creator>Joao Rua</dc:creator>
  <cp:lastModifiedBy>patricia rocha</cp:lastModifiedBy>
  <cp:revision>142</cp:revision>
  <dcterms:created xsi:type="dcterms:W3CDTF">2014-10-15T13:35:34Z</dcterms:created>
  <dcterms:modified xsi:type="dcterms:W3CDTF">2015-03-10T14:12:07Z</dcterms:modified>
</cp:coreProperties>
</file>