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93" r:id="rId3"/>
    <p:sldId id="303" r:id="rId4"/>
    <p:sldId id="294" r:id="rId5"/>
    <p:sldId id="304" r:id="rId6"/>
    <p:sldId id="298" r:id="rId7"/>
    <p:sldId id="299" r:id="rId8"/>
    <p:sldId id="300" r:id="rId9"/>
    <p:sldId id="302" r:id="rId10"/>
    <p:sldId id="301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533" autoAdjust="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4F8E4-E698-D443-9DD4-6291FD74F3F2}" type="datetimeFigureOut">
              <a:rPr lang="en-US" smtClean="0"/>
              <a:t>09/03/15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E6B0-B0CC-9543-8BFC-92B50F9442D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70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231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10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</a:t>
            </a:r>
            <a:r>
              <a:rPr lang="pt-PT" baseline="0" dirty="0" smtClean="0"/>
              <a:t> é a espiral do processo, divide-se em 4 fases: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Definição de objetivos;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Identificar e avaliar riscos;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Desenvolvimento e validação;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Planeamento da próxima iteração  (se houver).	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083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Foca-se na necessidade de iterar para controlar riscos:</a:t>
            </a:r>
            <a:endParaRPr lang="pt-PT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 smtClean="0"/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err="1" smtClean="0"/>
              <a:t>Concepção</a:t>
            </a:r>
            <a:r>
              <a:rPr lang="pt-PT" dirty="0" smtClean="0"/>
              <a:t> de um primeiro “desenho” do sistema.</a:t>
            </a:r>
          </a:p>
          <a:p>
            <a:r>
              <a:rPr lang="pt-PT" dirty="0" smtClean="0"/>
              <a:t>Um primeiro protótipo é </a:t>
            </a:r>
            <a:r>
              <a:rPr lang="pt-PT" dirty="0" err="1" smtClean="0"/>
              <a:t>construido</a:t>
            </a:r>
            <a:r>
              <a:rPr lang="pt-PT" dirty="0" smtClean="0"/>
              <a:t> a partir do passo anterior</a:t>
            </a:r>
          </a:p>
          <a:p>
            <a:r>
              <a:rPr lang="pt-PT" dirty="0" smtClean="0"/>
              <a:t>Desenvolvimento de um segundo protótipo a partir do primeiro (este passo é iterado até o cliente estar</a:t>
            </a:r>
          </a:p>
          <a:p>
            <a:r>
              <a:rPr lang="pt-PT" dirty="0" smtClean="0"/>
              <a:t>satisfeito):</a:t>
            </a:r>
          </a:p>
          <a:p>
            <a:r>
              <a:rPr lang="pt-PT" dirty="0" smtClean="0"/>
              <a:t>Avaliação do protótipo anterior (pontos fortes e fracos, riscos)</a:t>
            </a:r>
          </a:p>
          <a:p>
            <a:r>
              <a:rPr lang="pt-PT" dirty="0" smtClean="0"/>
              <a:t>Definição de requisitos para o novo protótipo</a:t>
            </a:r>
          </a:p>
          <a:p>
            <a:r>
              <a:rPr lang="pt-PT" dirty="0" smtClean="0"/>
              <a:t>Planeamento e conceção do novo </a:t>
            </a:r>
            <a:r>
              <a:rPr lang="pt-PT" dirty="0" err="1" smtClean="0"/>
              <a:t>prtótipo</a:t>
            </a:r>
            <a:endParaRPr lang="pt-PT" dirty="0" smtClean="0"/>
          </a:p>
          <a:p>
            <a:r>
              <a:rPr lang="pt-PT" dirty="0" smtClean="0"/>
              <a:t>Construção e teste do novo protótipo</a:t>
            </a:r>
          </a:p>
          <a:p>
            <a:endParaRPr lang="pt-PT" dirty="0" smtClean="0"/>
          </a:p>
          <a:p>
            <a:r>
              <a:rPr lang="pt-PT" dirty="0" smtClean="0"/>
              <a:t>O produto final é construído a partir do protótipo final e, depois de avaliado e testado, entra em produção.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69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987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98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CE6B0-B0CC-9543-8BFC-92B50F9442D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84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09/03/15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81837"/>
            <a:ext cx="845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/>
              <a:t>Processo de Desenvolvimento de Software</a:t>
            </a:r>
          </a:p>
          <a:p>
            <a:pPr algn="ctr"/>
            <a:r>
              <a:rPr lang="pt-PT" sz="3600" b="1" dirty="0" smtClean="0"/>
              <a:t>Modelo em Espiral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:</a:t>
            </a:r>
            <a:r>
              <a:rPr lang="pt-PT" dirty="0" smtClean="0"/>
              <a:t> Ana Almeida, Bruno Torres, João Mano, 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4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0112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339163"/>
            <a:ext cx="8339667" cy="3498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Font typeface="Wingdings" pitchFamily="2" charset="2"/>
              <a:buChar char=""/>
            </a:pPr>
            <a:r>
              <a:rPr lang="pt-PT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Vantagens: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Maior </a:t>
            </a:r>
            <a:r>
              <a:rPr lang="pt-PT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capacidade de lidar com incerteza, maior controlo de </a:t>
            </a: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risco.</a:t>
            </a:r>
            <a:endParaRPr lang="pt-PT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Promove </a:t>
            </a:r>
            <a:r>
              <a:rPr lang="pt-PT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inclusão de </a:t>
            </a: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objetivos </a:t>
            </a:r>
            <a:r>
              <a:rPr lang="pt-PT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qualidade no processo de </a:t>
            </a: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desenvolvimento.</a:t>
            </a:r>
            <a:endParaRPr lang="pt-PT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Permite </a:t>
            </a:r>
            <a:r>
              <a:rPr lang="pt-PT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demonstração/exploração via protótipos do sistema desde </a:t>
            </a: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cedo.</a:t>
            </a:r>
            <a:endParaRPr lang="pt-PT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Flexibilidade </a:t>
            </a:r>
            <a:r>
              <a:rPr lang="pt-PT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 abordagem – no limite pode tornar-se no modelo em cascata!</a:t>
            </a:r>
          </a:p>
        </p:txBody>
      </p:sp>
    </p:spTree>
    <p:extLst>
      <p:ext uri="{BB962C8B-B14F-4D97-AF65-F5344CB8AC3E}">
        <p14:creationId xmlns:p14="http://schemas.microsoft.com/office/powerpoint/2010/main" val="123170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999" y="2314222"/>
            <a:ext cx="84525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b="1" dirty="0" smtClean="0"/>
              <a:t>Laboratórios de Informática IV</a:t>
            </a:r>
          </a:p>
          <a:p>
            <a:pPr algn="ctr"/>
            <a:r>
              <a:rPr lang="pt-PT" sz="3200" b="1" dirty="0" smtClean="0"/>
              <a:t>Processo de Desenvolvimento de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13" y="6462890"/>
            <a:ext cx="856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 smtClean="0"/>
              <a:t>Grupo :</a:t>
            </a:r>
            <a:r>
              <a:rPr lang="pt-PT" dirty="0" smtClean="0"/>
              <a:t> Bruno Torres, João Mano, Patrícia Rocha</a:t>
            </a:r>
            <a:endParaRPr lang="pt-PT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304973" y="59912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endParaRPr lang="en-US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641654"/>
            <a:ext cx="8299325" cy="2336604"/>
          </a:xfrm>
          <a:prstGeom prst="rect">
            <a:avLst/>
          </a:prstGeom>
        </p:spPr>
      </p:pic>
      <p:sp>
        <p:nvSpPr>
          <p:cNvPr id="12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5239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1341" y="2618545"/>
            <a:ext cx="5128554" cy="3559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Introdução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Processo de Desenvolvimento de Software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Modelo em Espiral</a:t>
            </a:r>
            <a:endParaRPr lang="pt-PT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Descrição</a:t>
            </a:r>
            <a:endParaRPr lang="pt-P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Conclusão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defTabSz="693738">
              <a:spcBef>
                <a:spcPts val="2000"/>
              </a:spcBef>
              <a:buFont typeface="Wingdings" pitchFamily="2" charset="2"/>
              <a:buChar char=""/>
            </a:pPr>
            <a:endParaRPr lang="pt-PT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nae.edu/File.aspx?id=335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33" y="2793112"/>
            <a:ext cx="2143125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822546" y="5685648"/>
            <a:ext cx="186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 smtClean="0"/>
              <a:t>Barry</a:t>
            </a:r>
            <a:r>
              <a:rPr lang="pt-PT" sz="1400" dirty="0" smtClean="0"/>
              <a:t> </a:t>
            </a:r>
            <a:r>
              <a:rPr lang="pt-PT" sz="1400" dirty="0" err="1" smtClean="0"/>
              <a:t>Boehm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67283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21340" y="2430386"/>
            <a:ext cx="8299325" cy="3747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pt-PT" sz="5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Introduç</a:t>
            </a:r>
            <a:r>
              <a:rPr lang="pt-PT" sz="5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ão</a:t>
            </a:r>
            <a:endParaRPr lang="pt-PT" sz="5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2000"/>
              </a:spcBef>
            </a:pPr>
            <a:r>
              <a:rPr lang="pt-PT" sz="3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Processos </a:t>
            </a:r>
            <a:r>
              <a:rPr lang="pt-PT" sz="3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desenvolvimento de software visam assegurar o desenvolvimento de software</a:t>
            </a:r>
            <a:r>
              <a:rPr lang="pt-PT" sz="3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prazos e necessidade de recursos </a:t>
            </a: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definidos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elevada produtividade (de forma económica</a:t>
            </a: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 qualidade assegurada </a:t>
            </a: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defTabSz="693738">
              <a:spcBef>
                <a:spcPts val="2000"/>
              </a:spcBef>
              <a:buFont typeface="Wingdings" pitchFamily="2" charset="2"/>
              <a:buChar char=""/>
            </a:pPr>
            <a:endParaRPr lang="pt-PT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0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21340" y="2430386"/>
            <a:ext cx="8299325" cy="3747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0"/>
              </a:spcBef>
            </a:pPr>
            <a:r>
              <a:rPr lang="pt-PT" sz="5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O que </a:t>
            </a:r>
            <a:r>
              <a:rPr lang="pt-PT" sz="5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é?</a:t>
            </a:r>
            <a:endParaRPr lang="pt-PT" sz="52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Define como se estrutura o desenvolvimento de software 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Identifica as fases de desenvolvimento e como se passa de umas para as outras</a:t>
            </a:r>
            <a:r>
              <a:rPr lang="pt-PT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Quem faz o qu</a:t>
            </a: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ê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Quando é feito</a:t>
            </a:r>
          </a:p>
          <a:p>
            <a:pPr marL="911225" lvl="1" indent="-454025" algn="l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3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quanto tempo</a:t>
            </a:r>
            <a:endParaRPr lang="pt-PT" sz="3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endParaRPr lang="pt-PT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defTabSz="693738">
              <a:spcBef>
                <a:spcPts val="2000"/>
              </a:spcBef>
              <a:buFont typeface="Wingdings" pitchFamily="2" charset="2"/>
              <a:buChar char=""/>
            </a:pPr>
            <a:endParaRPr lang="pt-PT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000" b="1" dirty="0" smtClean="0">
                <a:solidFill>
                  <a:schemeClr val="tx1"/>
                </a:solidFill>
              </a:rPr>
              <a:t>Modelo em Espiral</a:t>
            </a:r>
            <a:endParaRPr lang="pt-PT" sz="4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Proposto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 artigo de Barry W. Boehm nos finais da década de 80, é representado por uma espiral em vez de um processo sequencial.</a:t>
            </a:r>
          </a:p>
          <a:p>
            <a:pPr marL="454025" indent="-454025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Baseia-se num processo iterativo e incremental, procura introduzir relativamente ao modelo cascata, o conceito de incerteza.</a:t>
            </a:r>
          </a:p>
          <a:p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4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9" y="2421427"/>
            <a:ext cx="6448002" cy="41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1"/>
            <a:ext cx="8339667" cy="3856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000" b="1" dirty="0" smtClean="0">
                <a:solidFill>
                  <a:schemeClr val="tx1"/>
                </a:solidFill>
              </a:rPr>
              <a:t>Descrição</a:t>
            </a:r>
            <a:endParaRPr lang="pt-PT" sz="4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Combina características do Modelo em Cascata com uma abordagem de prototipagem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Mais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indicado para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projetos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larga escala, dispendiosos e/ou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complexos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cliente pode optar por abortar o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projeto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considerar o risco de desenvolver o </a:t>
            </a: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produto demasiado </a:t>
            </a:r>
            <a:r>
              <a:rPr lang="pt-P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alto.</a:t>
            </a:r>
          </a:p>
        </p:txBody>
      </p:sp>
    </p:spTree>
    <p:extLst>
      <p:ext uri="{BB962C8B-B14F-4D97-AF65-F5344CB8AC3E}">
        <p14:creationId xmlns:p14="http://schemas.microsoft.com/office/powerpoint/2010/main" val="258138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495616"/>
            <a:ext cx="8339667" cy="397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Foca-se na necessidade de iterar para controlar riscos: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Definição dos requisitos com o maior detalhe possível.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Conceção de um primeiro “desenho” do sistema.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 primeiro protótipo é construído a partir do passo anterior.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 de um segundo protótipo a partir do primeiro (este passo é iterado até o cliente estar satisfeito).</a:t>
            </a: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 produto final é construído a partir do protótipo final e, depois de avaliado e testado, entra em produção.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0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99" y="1532427"/>
            <a:ext cx="1778000" cy="484632"/>
          </a:xfrm>
        </p:spPr>
        <p:txBody>
          <a:bodyPr>
            <a:noAutofit/>
          </a:bodyPr>
          <a:lstStyle/>
          <a:p>
            <a:r>
              <a:rPr lang="en-US" sz="1300" dirty="0" err="1" smtClean="0"/>
              <a:t>Universidade</a:t>
            </a:r>
            <a:r>
              <a:rPr lang="en-US" sz="1300" dirty="0" smtClean="0"/>
              <a:t> do Minho</a:t>
            </a:r>
            <a:endParaRPr lang="en-US" sz="1300" dirty="0"/>
          </a:p>
        </p:txBody>
      </p:sp>
      <p:pic>
        <p:nvPicPr>
          <p:cNvPr id="5" name="Picture 4" descr="logo-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43427"/>
            <a:ext cx="1778000" cy="889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304973" y="757593"/>
            <a:ext cx="6415693" cy="893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600" dirty="0" smtClean="0"/>
              <a:t>Licenciatura</a:t>
            </a:r>
            <a:r>
              <a:rPr lang="en-US" sz="2600" dirty="0" smtClean="0"/>
              <a:t> </a:t>
            </a:r>
            <a:r>
              <a:rPr lang="pt-PT" sz="2600" dirty="0" smtClean="0"/>
              <a:t>em</a:t>
            </a:r>
            <a:r>
              <a:rPr lang="en-US" sz="2600" dirty="0" smtClean="0"/>
              <a:t> </a:t>
            </a:r>
            <a:r>
              <a:rPr lang="en-US" sz="2600" dirty="0" err="1" smtClean="0"/>
              <a:t>Engenharia</a:t>
            </a:r>
            <a:r>
              <a:rPr lang="en-US" sz="2600" dirty="0" smtClean="0"/>
              <a:t>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err="1" smtClean="0"/>
              <a:t>Laboratórios</a:t>
            </a:r>
            <a:r>
              <a:rPr lang="en-US" sz="2600" dirty="0" smtClean="0"/>
              <a:t> de </a:t>
            </a:r>
            <a:r>
              <a:rPr lang="en-US" sz="2600" dirty="0" err="1" smtClean="0"/>
              <a:t>Informática</a:t>
            </a:r>
            <a:r>
              <a:rPr lang="en-US" sz="2600" dirty="0" smtClean="0"/>
              <a:t> IV</a:t>
            </a:r>
            <a:endParaRPr lang="en-US" sz="19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21341" y="2155370"/>
            <a:ext cx="8339667" cy="399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PT" sz="5400" b="1" dirty="0">
                <a:solidFill>
                  <a:schemeClr val="tx1"/>
                </a:solidFill>
              </a:rPr>
              <a:t> </a:t>
            </a:r>
            <a:r>
              <a:rPr lang="pt-PT" sz="5400" b="1" dirty="0" smtClean="0">
                <a:solidFill>
                  <a:schemeClr val="tx1"/>
                </a:solidFill>
              </a:rPr>
              <a:t>  </a:t>
            </a:r>
            <a:r>
              <a:rPr lang="pt-PT" sz="4000" b="1" dirty="0" smtClean="0">
                <a:solidFill>
                  <a:schemeClr val="tx1"/>
                </a:solidFill>
              </a:rPr>
              <a:t>Conclusão </a:t>
            </a:r>
          </a:p>
          <a:p>
            <a:pPr marL="454025" indent="-454025" algn="just"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  <a:buFont typeface="Wingdings" pitchFamily="2" charset="2"/>
              <a:buChar char=""/>
            </a:pPr>
            <a:r>
              <a:rPr lang="pt-PT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Problemas:</a:t>
            </a:r>
            <a:endParaRPr lang="pt-PT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Dependência da qualidade da avaliação de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risco.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 pode disparar (análise de risco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1225" lvl="1" indent="-454025" algn="just">
              <a:spcBef>
                <a:spcPts val="2000"/>
              </a:spcBef>
              <a:buFont typeface="Wingdings" pitchFamily="2" charset="2"/>
              <a:buChar char=""/>
            </a:pPr>
            <a:r>
              <a:rPr lang="pt-PT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Processo ainda </a:t>
            </a:r>
            <a:r>
              <a:rPr lang="pt-PT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rígido.</a:t>
            </a:r>
            <a:endParaRPr lang="pt-PT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8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1389</TotalTime>
  <Words>620</Words>
  <Application>Microsoft Macintosh PowerPoint</Application>
  <PresentationFormat>On-screen Show (4:3)</PresentationFormat>
  <Paragraphs>107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em Engenharia Informática 2014/2015</dc:title>
  <dc:creator>Joao Rua</dc:creator>
  <cp:lastModifiedBy>Bruno Pereira</cp:lastModifiedBy>
  <cp:revision>101</cp:revision>
  <dcterms:created xsi:type="dcterms:W3CDTF">2014-10-15T13:35:34Z</dcterms:created>
  <dcterms:modified xsi:type="dcterms:W3CDTF">2015-03-09T16:37:35Z</dcterms:modified>
</cp:coreProperties>
</file>