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58" r:id="rId3"/>
    <p:sldId id="267" r:id="rId4"/>
    <p:sldId id="268" r:id="rId5"/>
    <p:sldId id="269" r:id="rId6"/>
    <p:sldId id="270" r:id="rId7"/>
    <p:sldId id="271" r:id="rId8"/>
    <p:sldId id="272" r:id="rId9"/>
    <p:sldId id="273" r:id="rId10"/>
    <p:sldId id="266" r:id="rId1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531" autoAdjust="0"/>
  </p:normalViewPr>
  <p:slideViewPr>
    <p:cSldViewPr snapToGrid="0">
      <p:cViewPr varScale="1">
        <p:scale>
          <a:sx n="48" d="100"/>
          <a:sy n="48" d="100"/>
        </p:scale>
        <p:origin x="9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0278E-799F-4B6A-A9E6-A20EE15BC085}" type="datetimeFigureOut">
              <a:rPr lang="pt-PT" smtClean="0"/>
              <a:t>23/03/2015</a:t>
            </a:fld>
            <a:endParaRPr lang="pt-PT"/>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PT"/>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75EE4-BF34-4748-90F2-2EA9573BBF4F}" type="slidenum">
              <a:rPr lang="pt-PT" smtClean="0"/>
              <a:t>‹nº›</a:t>
            </a:fld>
            <a:endParaRPr lang="pt-PT"/>
          </a:p>
        </p:txBody>
      </p:sp>
    </p:spTree>
    <p:extLst>
      <p:ext uri="{BB962C8B-B14F-4D97-AF65-F5344CB8AC3E}">
        <p14:creationId xmlns:p14="http://schemas.microsoft.com/office/powerpoint/2010/main" val="2813882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Como resposta ao desafio proposto no</a:t>
            </a:r>
            <a:r>
              <a:rPr lang="pt-PT" baseline="0" dirty="0" smtClean="0"/>
              <a:t> desenvolvimento de um assistente pedagógico, foi necessária uma pesquisa a fim de entender quais as melhores áreas a explorar neste sentido. </a:t>
            </a:r>
          </a:p>
          <a:p>
            <a:r>
              <a:rPr lang="pt-PT" baseline="0" dirty="0" smtClean="0"/>
              <a:t>Atualmente, a matemática é uma disciplina tomada como complexa e difícil, e que, na globalidade social são comuns os maus resultados nesta área.</a:t>
            </a:r>
            <a:endParaRPr lang="pt-PT" dirty="0" smtClean="0"/>
          </a:p>
          <a:p>
            <a:r>
              <a:rPr lang="pt-PT" baseline="0" dirty="0" smtClean="0"/>
              <a:t>Após uma análise a diversos temas como inglês básico, formas geométricas, etc. A área escolhida,</a:t>
            </a:r>
            <a:r>
              <a:rPr lang="pt-PT" dirty="0" smtClean="0"/>
              <a:t> como resposta ao desafio proposto no</a:t>
            </a:r>
            <a:r>
              <a:rPr lang="pt-PT" baseline="0" dirty="0" smtClean="0"/>
              <a:t> desenvolvimento de um assistente pedagógico</a:t>
            </a:r>
            <a:r>
              <a:rPr lang="pt-PT" baseline="0" dirty="0" smtClean="0"/>
              <a:t>, foi matemática, mais concretamente, adições e subtrações dada a sua simplicidade e ao mesmo tempo elevada importância e utilidade. </a:t>
            </a:r>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3</a:t>
            </a:fld>
            <a:endParaRPr lang="pt-PT"/>
          </a:p>
        </p:txBody>
      </p:sp>
    </p:spTree>
    <p:extLst>
      <p:ext uri="{BB962C8B-B14F-4D97-AF65-F5344CB8AC3E}">
        <p14:creationId xmlns:p14="http://schemas.microsoft.com/office/powerpoint/2010/main" val="3514342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baseline="0" dirty="0" smtClean="0"/>
              <a:t>Dada uma sala de aula onde uma turma é composta por alunos, um professor tenta ensinar as bases de matemática (adição e subtração) aos seus educandos, mas, nem todos possuem a mesma capacidade de aprendizagem e nem todos se sentem motivados ou “com vontade” de prestar atenção, o que suscita a uma ferramenta de acompanhamento exterior à sala de aula que, sendo interativa, dinâmica e motivadora procura incitar à aprendizagem destas bases, para tal, nesta ferramenta deverão existir, à semelhança de uma sala de aula, elementos de aprendizagem tais como, aulas teóricas – lições – e aulas práticas – fichas e testes de avaliação.</a:t>
            </a:r>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4</a:t>
            </a:fld>
            <a:endParaRPr lang="pt-PT"/>
          </a:p>
        </p:txBody>
      </p:sp>
    </p:spTree>
    <p:extLst>
      <p:ext uri="{BB962C8B-B14F-4D97-AF65-F5344CB8AC3E}">
        <p14:creationId xmlns:p14="http://schemas.microsoft.com/office/powerpoint/2010/main" val="325628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PT" dirty="0" smtClean="0"/>
              <a:t>Tal como foi dito na introdução,</a:t>
            </a:r>
            <a:r>
              <a:rPr lang="pt-PT" baseline="0" dirty="0" smtClean="0"/>
              <a:t> nos dias de hoje, existe uma reputação negativa quando toca à área de matemática, provocadas, talvez, pela falta de interesse ou motivação por parte dos alunos ou pela falta de acompanhamento na lecionação dos vários subtemas existentes nesta área. Tendo isto como base, nada melhor do que pensar nos alunos e tentar arranjar uma solução na aprendizagem de matemática. Essa solução poderá passar por desenvolver material dinâmico e motivador à aprendizagem cujo alvo serão as crianças do 3º ano do ensino básico, que poderá ainda ser utilizado pelos educadores, monitorizando o progresso dos alunos.</a:t>
            </a:r>
          </a:p>
          <a:p>
            <a:endParaRPr lang="pt-PT" dirty="0"/>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5</a:t>
            </a:fld>
            <a:endParaRPr lang="pt-PT"/>
          </a:p>
        </p:txBody>
      </p:sp>
    </p:spTree>
    <p:extLst>
      <p:ext uri="{BB962C8B-B14F-4D97-AF65-F5344CB8AC3E}">
        <p14:creationId xmlns:p14="http://schemas.microsoft.com/office/powerpoint/2010/main" val="3603412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O objetivo principal é então auxiliar o ensino dos alunos do 3º ano na</a:t>
            </a:r>
            <a:r>
              <a:rPr lang="pt-PT" baseline="0" dirty="0" smtClean="0"/>
              <a:t> sua aprendizagem através da concetualização de tutor que aborde os temas de soma e subtração da matemática, as duas bases para o resto das operações e problemas matemáticos.</a:t>
            </a:r>
          </a:p>
          <a:p>
            <a:r>
              <a:rPr lang="pt-PT" baseline="0" dirty="0" smtClean="0"/>
              <a:t>Esta ferramenta deverá ser o mais simples possível em termos de utilização, devido à baixa faixa etária que tem como público alvo, pela mesma razão deverá ser estimulante, dinâmica e interativa.</a:t>
            </a:r>
          </a:p>
          <a:p>
            <a:r>
              <a:rPr lang="pt-PT" baseline="0" dirty="0" smtClean="0"/>
              <a:t>Um outro objetivo é que esta aplicação seja acedida pelos professores dos vários alunos, para que estes tenham acesso ao desempenho individual ou geral, dos alunos e/ou turmas, nos diferentes sub-temas da adição e subtração.</a:t>
            </a:r>
            <a:endParaRPr lang="pt-PT" dirty="0"/>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6</a:t>
            </a:fld>
            <a:endParaRPr lang="pt-PT"/>
          </a:p>
        </p:txBody>
      </p:sp>
    </p:spTree>
    <p:extLst>
      <p:ext uri="{BB962C8B-B14F-4D97-AF65-F5344CB8AC3E}">
        <p14:creationId xmlns:p14="http://schemas.microsoft.com/office/powerpoint/2010/main" val="2633744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PT" dirty="0" smtClean="0"/>
              <a:t>Foram</a:t>
            </a:r>
            <a:r>
              <a:rPr lang="pt-PT" baseline="0" dirty="0" smtClean="0"/>
              <a:t> criados protótipos para representar a interação pretendida entre o assistente pedagógico e o utilizador, nesta primeira imagem temos a página inicial explicar imagens!!!!</a:t>
            </a:r>
          </a:p>
          <a:p>
            <a:r>
              <a:rPr lang="pt-PT" baseline="0" dirty="0" smtClean="0"/>
              <a:t>Foram também desenvolvidos testes de logotipos para o produto, foi escolhido este segundo pelo simbolismo da coruja, que é conhecida como uma representação de sabedoria e pela maior clareza na leitura fornecida pelo tipo de letra. </a:t>
            </a:r>
            <a:endParaRPr lang="pt-PT" dirty="0"/>
          </a:p>
        </p:txBody>
      </p:sp>
      <p:sp>
        <p:nvSpPr>
          <p:cNvPr id="4" name="Espaço Reservado para Número de Slide 3"/>
          <p:cNvSpPr>
            <a:spLocks noGrp="1"/>
          </p:cNvSpPr>
          <p:nvPr>
            <p:ph type="sldNum" sz="quarter" idx="10"/>
          </p:nvPr>
        </p:nvSpPr>
        <p:spPr/>
        <p:txBody>
          <a:bodyPr/>
          <a:lstStyle/>
          <a:p>
            <a:fld id="{B1A75EE4-BF34-4748-90F2-2EA9573BBF4F}" type="slidenum">
              <a:rPr lang="pt-PT" smtClean="0"/>
              <a:t>7</a:t>
            </a:fld>
            <a:endParaRPr lang="pt-PT"/>
          </a:p>
        </p:txBody>
      </p:sp>
    </p:spTree>
    <p:extLst>
      <p:ext uri="{BB962C8B-B14F-4D97-AF65-F5344CB8AC3E}">
        <p14:creationId xmlns:p14="http://schemas.microsoft.com/office/powerpoint/2010/main" val="1616434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D7E719D6-CD3B-4527-83F8-F2BE83785134}" type="datetime1">
              <a:rPr lang="pt-PT" smtClean="0"/>
              <a:t>23/03/2015</a:t>
            </a:fld>
            <a:endParaRPr lang="pt-PT"/>
          </a:p>
        </p:txBody>
      </p:sp>
      <p:sp>
        <p:nvSpPr>
          <p:cNvPr id="5" name="Footer Placeholder 4"/>
          <p:cNvSpPr>
            <a:spLocks noGrp="1"/>
          </p:cNvSpPr>
          <p:nvPr>
            <p:ph type="ftr" sz="quarter" idx="11"/>
          </p:nvPr>
        </p:nvSpPr>
        <p:spPr/>
        <p:txBody>
          <a:bodyPr/>
          <a:lstStyle/>
          <a:p>
            <a:r>
              <a:rPr lang="pt-PT" smtClean="0"/>
              <a:t>Laboratórios de Informática IV, ARIT-MAT</a:t>
            </a:r>
            <a:endParaRPr lang="pt-PT"/>
          </a:p>
        </p:txBody>
      </p:sp>
      <p:sp>
        <p:nvSpPr>
          <p:cNvPr id="6" name="Slide Number Placeholder 5"/>
          <p:cNvSpPr>
            <a:spLocks noGrp="1"/>
          </p:cNvSpPr>
          <p:nvPr>
            <p:ph type="sldNum" sz="quarter" idx="12"/>
          </p:nvPr>
        </p:nvSpPr>
        <p:spPr/>
        <p:txBody>
          <a:bodyPr/>
          <a:lstStyle/>
          <a:p>
            <a:fld id="{F5E7B6B6-7C4F-429D-94CF-F2CBE512B1EE}"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5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1BF6B55-0FCD-425C-A105-B7D8849183EB}" type="datetime1">
              <a:rPr lang="pt-PT" smtClean="0"/>
              <a:t>23/03/2015</a:t>
            </a:fld>
            <a:endParaRPr lang="pt-PT"/>
          </a:p>
        </p:txBody>
      </p:sp>
      <p:sp>
        <p:nvSpPr>
          <p:cNvPr id="5" name="Footer Placeholder 4"/>
          <p:cNvSpPr>
            <a:spLocks noGrp="1"/>
          </p:cNvSpPr>
          <p:nvPr>
            <p:ph type="ftr" sz="quarter" idx="11"/>
          </p:nvPr>
        </p:nvSpPr>
        <p:spPr/>
        <p:txBody>
          <a:bodyPr/>
          <a:lstStyle/>
          <a:p>
            <a:r>
              <a:rPr lang="pt-PT" smtClean="0"/>
              <a:t>Laboratórios de Informática IV, ARIT-MAT</a:t>
            </a:r>
            <a:endParaRPr lang="pt-PT"/>
          </a:p>
        </p:txBody>
      </p:sp>
      <p:sp>
        <p:nvSpPr>
          <p:cNvPr id="6" name="Slide Number Placeholder 5"/>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148136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AB8FFC0-3479-459D-B28A-846B7A24A85D}" type="datetime1">
              <a:rPr lang="pt-PT" smtClean="0"/>
              <a:t>23/03/2015</a:t>
            </a:fld>
            <a:endParaRPr lang="pt-PT"/>
          </a:p>
        </p:txBody>
      </p:sp>
      <p:sp>
        <p:nvSpPr>
          <p:cNvPr id="5" name="Footer Placeholder 4"/>
          <p:cNvSpPr>
            <a:spLocks noGrp="1"/>
          </p:cNvSpPr>
          <p:nvPr>
            <p:ph type="ftr" sz="quarter" idx="11"/>
          </p:nvPr>
        </p:nvSpPr>
        <p:spPr/>
        <p:txBody>
          <a:bodyPr/>
          <a:lstStyle/>
          <a:p>
            <a:r>
              <a:rPr lang="pt-PT" smtClean="0"/>
              <a:t>Laboratórios de Informática IV, ARIT-MAT</a:t>
            </a:r>
            <a:endParaRPr lang="pt-PT"/>
          </a:p>
        </p:txBody>
      </p:sp>
      <p:sp>
        <p:nvSpPr>
          <p:cNvPr id="6" name="Slide Number Placeholder 5"/>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164243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B072AEF-6281-4E43-87FC-E090F028272C}" type="datetime1">
              <a:rPr lang="pt-PT" smtClean="0"/>
              <a:t>23/03/2015</a:t>
            </a:fld>
            <a:endParaRPr lang="pt-PT"/>
          </a:p>
        </p:txBody>
      </p:sp>
      <p:sp>
        <p:nvSpPr>
          <p:cNvPr id="5" name="Footer Placeholder 4"/>
          <p:cNvSpPr>
            <a:spLocks noGrp="1"/>
          </p:cNvSpPr>
          <p:nvPr>
            <p:ph type="ftr" sz="quarter" idx="11"/>
          </p:nvPr>
        </p:nvSpPr>
        <p:spPr/>
        <p:txBody>
          <a:bodyPr/>
          <a:lstStyle/>
          <a:p>
            <a:r>
              <a:rPr lang="pt-PT" smtClean="0"/>
              <a:t>Laboratórios de Informática IV, ARIT-MAT</a:t>
            </a:r>
            <a:endParaRPr lang="pt-PT"/>
          </a:p>
        </p:txBody>
      </p:sp>
      <p:sp>
        <p:nvSpPr>
          <p:cNvPr id="6" name="Slide Number Placeholder 5"/>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76625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29E883B4-C76B-41AC-BDA7-343A411F3379}" type="datetime1">
              <a:rPr lang="pt-PT" smtClean="0"/>
              <a:t>23/03/2015</a:t>
            </a:fld>
            <a:endParaRPr lang="pt-PT"/>
          </a:p>
        </p:txBody>
      </p:sp>
      <p:sp>
        <p:nvSpPr>
          <p:cNvPr id="5" name="Footer Placeholder 4"/>
          <p:cNvSpPr>
            <a:spLocks noGrp="1"/>
          </p:cNvSpPr>
          <p:nvPr>
            <p:ph type="ftr" sz="quarter" idx="11"/>
          </p:nvPr>
        </p:nvSpPr>
        <p:spPr/>
        <p:txBody>
          <a:bodyPr/>
          <a:lstStyle/>
          <a:p>
            <a:r>
              <a:rPr lang="pt-PT" smtClean="0"/>
              <a:t>Laboratórios de Informática IV, ARIT-MAT</a:t>
            </a:r>
            <a:endParaRPr lang="pt-PT"/>
          </a:p>
        </p:txBody>
      </p:sp>
      <p:sp>
        <p:nvSpPr>
          <p:cNvPr id="6" name="Slide Number Placeholder 5"/>
          <p:cNvSpPr>
            <a:spLocks noGrp="1"/>
          </p:cNvSpPr>
          <p:nvPr>
            <p:ph type="sldNum" sz="quarter" idx="12"/>
          </p:nvPr>
        </p:nvSpPr>
        <p:spPr/>
        <p:txBody>
          <a:bodyPr/>
          <a:lstStyle/>
          <a:p>
            <a:fld id="{F5E7B6B6-7C4F-429D-94CF-F2CBE512B1EE}" type="slidenum">
              <a:rPr lang="pt-PT" smtClean="0"/>
              <a:t>‹nº›</a:t>
            </a:fld>
            <a:endParaRPr lang="pt-P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39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E2FE80C8-0479-4612-88A0-EC4A9186158A}" type="datetime1">
              <a:rPr lang="pt-PT" smtClean="0"/>
              <a:t>23/03/2015</a:t>
            </a:fld>
            <a:endParaRPr lang="pt-PT"/>
          </a:p>
        </p:txBody>
      </p:sp>
      <p:sp>
        <p:nvSpPr>
          <p:cNvPr id="6" name="Footer Placeholder 5"/>
          <p:cNvSpPr>
            <a:spLocks noGrp="1"/>
          </p:cNvSpPr>
          <p:nvPr>
            <p:ph type="ftr" sz="quarter" idx="11"/>
          </p:nvPr>
        </p:nvSpPr>
        <p:spPr/>
        <p:txBody>
          <a:bodyPr/>
          <a:lstStyle/>
          <a:p>
            <a:r>
              <a:rPr lang="pt-PT" smtClean="0"/>
              <a:t>Laboratórios de Informática IV, ARIT-MAT</a:t>
            </a:r>
            <a:endParaRPr lang="pt-PT"/>
          </a:p>
        </p:txBody>
      </p:sp>
      <p:sp>
        <p:nvSpPr>
          <p:cNvPr id="7" name="Slide Number Placeholder 6"/>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84579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81318A52-6191-4BF2-B6FD-9AE6D26BDCA9}" type="datetime1">
              <a:rPr lang="pt-PT" smtClean="0"/>
              <a:t>23/03/2015</a:t>
            </a:fld>
            <a:endParaRPr lang="pt-PT"/>
          </a:p>
        </p:txBody>
      </p:sp>
      <p:sp>
        <p:nvSpPr>
          <p:cNvPr id="8" name="Footer Placeholder 7"/>
          <p:cNvSpPr>
            <a:spLocks noGrp="1"/>
          </p:cNvSpPr>
          <p:nvPr>
            <p:ph type="ftr" sz="quarter" idx="11"/>
          </p:nvPr>
        </p:nvSpPr>
        <p:spPr/>
        <p:txBody>
          <a:bodyPr/>
          <a:lstStyle/>
          <a:p>
            <a:r>
              <a:rPr lang="pt-PT" smtClean="0"/>
              <a:t>Laboratórios de Informática IV, ARIT-MAT</a:t>
            </a:r>
            <a:endParaRPr lang="pt-PT"/>
          </a:p>
        </p:txBody>
      </p:sp>
      <p:sp>
        <p:nvSpPr>
          <p:cNvPr id="9" name="Slide Number Placeholder 8"/>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421245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F122FC7-ACAF-4893-97AB-F19D090B17C4}" type="datetime1">
              <a:rPr lang="pt-PT" smtClean="0"/>
              <a:t>23/03/2015</a:t>
            </a:fld>
            <a:endParaRPr lang="pt-PT"/>
          </a:p>
        </p:txBody>
      </p:sp>
      <p:sp>
        <p:nvSpPr>
          <p:cNvPr id="4" name="Footer Placeholder 3"/>
          <p:cNvSpPr>
            <a:spLocks noGrp="1"/>
          </p:cNvSpPr>
          <p:nvPr>
            <p:ph type="ftr" sz="quarter" idx="11"/>
          </p:nvPr>
        </p:nvSpPr>
        <p:spPr/>
        <p:txBody>
          <a:bodyPr/>
          <a:lstStyle/>
          <a:p>
            <a:r>
              <a:rPr lang="pt-PT" smtClean="0"/>
              <a:t>Laboratórios de Informática IV, ARIT-MAT</a:t>
            </a:r>
            <a:endParaRPr lang="pt-PT"/>
          </a:p>
        </p:txBody>
      </p:sp>
      <p:sp>
        <p:nvSpPr>
          <p:cNvPr id="5" name="Slide Number Placeholder 4"/>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42463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BCCEB8-B3DC-48A8-84F9-B01C15A16155}" type="datetime1">
              <a:rPr lang="pt-PT" smtClean="0"/>
              <a:t>23/03/2015</a:t>
            </a:fld>
            <a:endParaRPr lang="pt-PT"/>
          </a:p>
        </p:txBody>
      </p:sp>
      <p:sp>
        <p:nvSpPr>
          <p:cNvPr id="8" name="Footer Placeholder 7"/>
          <p:cNvSpPr>
            <a:spLocks noGrp="1"/>
          </p:cNvSpPr>
          <p:nvPr>
            <p:ph type="ftr" sz="quarter" idx="11"/>
          </p:nvPr>
        </p:nvSpPr>
        <p:spPr/>
        <p:txBody>
          <a:bodyPr/>
          <a:lstStyle>
            <a:lvl1pPr>
              <a:defRPr>
                <a:solidFill>
                  <a:srgbClr val="FFFFFF"/>
                </a:solidFill>
              </a:defRPr>
            </a:lvl1pPr>
          </a:lstStyle>
          <a:p>
            <a:r>
              <a:rPr lang="pt-PT" smtClean="0"/>
              <a:t>Laboratórios de Informática IV, ARIT-MAT</a:t>
            </a:r>
            <a:endParaRPr lang="pt-PT"/>
          </a:p>
        </p:txBody>
      </p:sp>
      <p:sp>
        <p:nvSpPr>
          <p:cNvPr id="9" name="Slide Number Placeholder 8"/>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285508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EC2DC2-EB76-46D6-8C3F-A92F7DE3E14F}" type="datetime1">
              <a:rPr lang="pt-PT" smtClean="0"/>
              <a:t>23/03/2015</a:t>
            </a:fld>
            <a:endParaRPr lang="pt-P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pt-PT" smtClean="0"/>
              <a:t>Laboratórios de Informática IV, ARIT-MAT</a:t>
            </a:r>
            <a:endParaRPr lang="pt-P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E7B6B6-7C4F-429D-94CF-F2CBE512B1EE}" type="slidenum">
              <a:rPr lang="pt-PT" smtClean="0"/>
              <a:t>‹nº›</a:t>
            </a:fld>
            <a:endParaRPr lang="pt-PT"/>
          </a:p>
        </p:txBody>
      </p:sp>
    </p:spTree>
    <p:extLst>
      <p:ext uri="{BB962C8B-B14F-4D97-AF65-F5344CB8AC3E}">
        <p14:creationId xmlns:p14="http://schemas.microsoft.com/office/powerpoint/2010/main" val="374671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479D574-0A17-4206-B4DA-2627B96CEB71}" type="datetime1">
              <a:rPr lang="pt-PT" smtClean="0"/>
              <a:t>23/03/2015</a:t>
            </a:fld>
            <a:endParaRPr lang="pt-PT"/>
          </a:p>
        </p:txBody>
      </p:sp>
      <p:sp>
        <p:nvSpPr>
          <p:cNvPr id="6" name="Footer Placeholder 5"/>
          <p:cNvSpPr>
            <a:spLocks noGrp="1"/>
          </p:cNvSpPr>
          <p:nvPr>
            <p:ph type="ftr" sz="quarter" idx="11"/>
          </p:nvPr>
        </p:nvSpPr>
        <p:spPr/>
        <p:txBody>
          <a:bodyPr/>
          <a:lstStyle/>
          <a:p>
            <a:r>
              <a:rPr lang="pt-PT" smtClean="0"/>
              <a:t>Laboratórios de Informática IV, ARIT-MAT</a:t>
            </a:r>
            <a:endParaRPr lang="pt-PT"/>
          </a:p>
        </p:txBody>
      </p:sp>
      <p:sp>
        <p:nvSpPr>
          <p:cNvPr id="7" name="Slide Number Placeholder 6"/>
          <p:cNvSpPr>
            <a:spLocks noGrp="1"/>
          </p:cNvSpPr>
          <p:nvPr>
            <p:ph type="sldNum" sz="quarter" idx="12"/>
          </p:nvPr>
        </p:nvSpPr>
        <p:spPr/>
        <p:txBody>
          <a:bodyPr/>
          <a:lstStyle/>
          <a:p>
            <a:fld id="{F5E7B6B6-7C4F-429D-94CF-F2CBE512B1EE}" type="slidenum">
              <a:rPr lang="pt-PT" smtClean="0"/>
              <a:t>‹nº›</a:t>
            </a:fld>
            <a:endParaRPr lang="pt-PT"/>
          </a:p>
        </p:txBody>
      </p:sp>
    </p:spTree>
    <p:extLst>
      <p:ext uri="{BB962C8B-B14F-4D97-AF65-F5344CB8AC3E}">
        <p14:creationId xmlns:p14="http://schemas.microsoft.com/office/powerpoint/2010/main" val="233867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AEA6BC3-B633-4FA3-AA5D-17804E4DF278}" type="datetime1">
              <a:rPr lang="pt-PT" smtClean="0"/>
              <a:t>23/03/2015</a:t>
            </a:fld>
            <a:endParaRPr lang="pt-P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pt-PT" smtClean="0"/>
              <a:t>Laboratórios de Informática IV, ARIT-MAT</a:t>
            </a:r>
            <a:endParaRPr lang="pt-P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E7B6B6-7C4F-429D-94CF-F2CBE512B1EE}" type="slidenum">
              <a:rPr lang="pt-PT" smtClean="0"/>
              <a:t>‹nº›</a:t>
            </a:fld>
            <a:endParaRPr lang="pt-P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237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097280" y="3140764"/>
            <a:ext cx="10058400" cy="1184347"/>
          </a:xfrm>
        </p:spPr>
        <p:txBody>
          <a:bodyPr>
            <a:normAutofit/>
          </a:bodyPr>
          <a:lstStyle/>
          <a:p>
            <a:r>
              <a:rPr lang="pt-PT" sz="7200" dirty="0" smtClean="0"/>
              <a:t>ARIT-MAT</a:t>
            </a:r>
            <a:endParaRPr lang="pt-PT" sz="7200" dirty="0"/>
          </a:p>
        </p:txBody>
      </p:sp>
      <p:sp>
        <p:nvSpPr>
          <p:cNvPr id="5" name="Subtitle 2"/>
          <p:cNvSpPr>
            <a:spLocks noGrp="1"/>
          </p:cNvSpPr>
          <p:nvPr>
            <p:ph type="subTitle" idx="1"/>
          </p:nvPr>
        </p:nvSpPr>
        <p:spPr>
          <a:xfrm>
            <a:off x="1100051" y="4455620"/>
            <a:ext cx="10058400" cy="1143000"/>
          </a:xfrm>
        </p:spPr>
        <p:txBody>
          <a:bodyPr/>
          <a:lstStyle/>
          <a:p>
            <a:r>
              <a:rPr lang="pt-PT" dirty="0" smtClean="0"/>
              <a:t>Laboratórios de Informática IV </a:t>
            </a:r>
            <a:endParaRPr lang="pt-PT" dirty="0"/>
          </a:p>
        </p:txBody>
      </p:sp>
      <p:sp>
        <p:nvSpPr>
          <p:cNvPr id="6" name="TextBox 4"/>
          <p:cNvSpPr txBox="1"/>
          <p:nvPr/>
        </p:nvSpPr>
        <p:spPr>
          <a:xfrm>
            <a:off x="8542428" y="5027120"/>
            <a:ext cx="2968487" cy="1200329"/>
          </a:xfrm>
          <a:prstGeom prst="rect">
            <a:avLst/>
          </a:prstGeom>
          <a:noFill/>
        </p:spPr>
        <p:txBody>
          <a:bodyPr wrap="square" rtlCol="0">
            <a:spAutoFit/>
          </a:bodyPr>
          <a:lstStyle/>
          <a:p>
            <a:r>
              <a:rPr lang="pt-PT" spc="200" dirty="0">
                <a:solidFill>
                  <a:schemeClr val="tx2"/>
                </a:solidFill>
                <a:latin typeface="+mj-lt"/>
              </a:rPr>
              <a:t>Ana </a:t>
            </a:r>
            <a:r>
              <a:rPr lang="pt-PT" spc="200" dirty="0" smtClean="0">
                <a:solidFill>
                  <a:schemeClr val="tx2"/>
                </a:solidFill>
                <a:latin typeface="+mj-lt"/>
              </a:rPr>
              <a:t>Almeida</a:t>
            </a:r>
          </a:p>
          <a:p>
            <a:r>
              <a:rPr lang="pt-PT" spc="200" dirty="0" smtClean="0">
                <a:solidFill>
                  <a:schemeClr val="tx2"/>
                </a:solidFill>
                <a:latin typeface="+mj-lt"/>
              </a:rPr>
              <a:t>Bruno Pereira</a:t>
            </a:r>
          </a:p>
          <a:p>
            <a:r>
              <a:rPr lang="pt-PT" spc="200" dirty="0" smtClean="0">
                <a:solidFill>
                  <a:schemeClr val="tx2"/>
                </a:solidFill>
                <a:latin typeface="+mj-lt"/>
              </a:rPr>
              <a:t>João Mano</a:t>
            </a:r>
            <a:r>
              <a:rPr lang="pt-PT" u="sng" spc="200" dirty="0">
                <a:solidFill>
                  <a:schemeClr val="tx2"/>
                </a:solidFill>
                <a:latin typeface="+mj-lt"/>
              </a:rPr>
              <a:t/>
            </a:r>
            <a:br>
              <a:rPr lang="pt-PT" u="sng" spc="200" dirty="0">
                <a:solidFill>
                  <a:schemeClr val="tx2"/>
                </a:solidFill>
                <a:latin typeface="+mj-lt"/>
              </a:rPr>
            </a:br>
            <a:r>
              <a:rPr lang="pt-PT" spc="200" dirty="0">
                <a:solidFill>
                  <a:schemeClr val="tx2"/>
                </a:solidFill>
                <a:latin typeface="+mj-lt"/>
              </a:rPr>
              <a:t>Patrícia Rocha</a:t>
            </a:r>
          </a:p>
        </p:txBody>
      </p:sp>
      <p:sp>
        <p:nvSpPr>
          <p:cNvPr id="7" name="TextBox 5"/>
          <p:cNvSpPr txBox="1"/>
          <p:nvPr/>
        </p:nvSpPr>
        <p:spPr>
          <a:xfrm>
            <a:off x="5075583" y="622851"/>
            <a:ext cx="5523143" cy="1323439"/>
          </a:xfrm>
          <a:prstGeom prst="rect">
            <a:avLst/>
          </a:prstGeom>
          <a:noFill/>
        </p:spPr>
        <p:txBody>
          <a:bodyPr wrap="square" rtlCol="0">
            <a:spAutoFit/>
          </a:bodyPr>
          <a:lstStyle/>
          <a:p>
            <a:r>
              <a:rPr lang="pt-PT" sz="2000" spc="200" dirty="0" smtClean="0">
                <a:solidFill>
                  <a:schemeClr val="tx2"/>
                </a:solidFill>
                <a:latin typeface="+mj-lt"/>
              </a:rPr>
              <a:t>Universidade do Minho</a:t>
            </a:r>
            <a:br>
              <a:rPr lang="pt-PT" sz="2000" spc="200" dirty="0" smtClean="0">
                <a:solidFill>
                  <a:schemeClr val="tx2"/>
                </a:solidFill>
                <a:latin typeface="+mj-lt"/>
              </a:rPr>
            </a:br>
            <a:r>
              <a:rPr lang="pt-PT" sz="2000" spc="200" dirty="0" smtClean="0">
                <a:solidFill>
                  <a:schemeClr val="tx2"/>
                </a:solidFill>
                <a:latin typeface="+mj-lt"/>
              </a:rPr>
              <a:t>Licenciatura em Engenharia Informática</a:t>
            </a:r>
          </a:p>
          <a:p>
            <a:r>
              <a:rPr lang="pt-PT" sz="2000" spc="200" dirty="0" smtClean="0">
                <a:solidFill>
                  <a:schemeClr val="tx2"/>
                </a:solidFill>
                <a:latin typeface="+mj-lt"/>
              </a:rPr>
              <a:t>3º Ano</a:t>
            </a:r>
            <a:br>
              <a:rPr lang="pt-PT" sz="2000" spc="200" dirty="0" smtClean="0">
                <a:solidFill>
                  <a:schemeClr val="tx2"/>
                </a:solidFill>
                <a:latin typeface="+mj-lt"/>
              </a:rPr>
            </a:br>
            <a:r>
              <a:rPr lang="pt-PT" sz="2000" spc="200" dirty="0" smtClean="0">
                <a:solidFill>
                  <a:schemeClr val="tx2"/>
                </a:solidFill>
                <a:latin typeface="+mj-lt"/>
              </a:rPr>
              <a:t>25 </a:t>
            </a:r>
            <a:r>
              <a:rPr lang="pt-PT" sz="2000" spc="200" dirty="0" smtClean="0">
                <a:solidFill>
                  <a:schemeClr val="tx2"/>
                </a:solidFill>
                <a:latin typeface="+mj-lt"/>
              </a:rPr>
              <a:t>de </a:t>
            </a:r>
            <a:r>
              <a:rPr lang="pt-PT" sz="2000" spc="200" dirty="0" smtClean="0">
                <a:solidFill>
                  <a:schemeClr val="tx2"/>
                </a:solidFill>
                <a:latin typeface="+mj-lt"/>
              </a:rPr>
              <a:t>Março </a:t>
            </a:r>
            <a:r>
              <a:rPr lang="pt-PT" sz="2000" spc="200" dirty="0" smtClean="0">
                <a:solidFill>
                  <a:schemeClr val="tx2"/>
                </a:solidFill>
                <a:latin typeface="+mj-lt"/>
              </a:rPr>
              <a:t>de 2015</a:t>
            </a:r>
            <a:endParaRPr lang="pt-PT" sz="2000" spc="200" dirty="0">
              <a:solidFill>
                <a:schemeClr val="tx2"/>
              </a:solidFill>
              <a:latin typeface="+mj-lt"/>
            </a:endParaRPr>
          </a:p>
        </p:txBody>
      </p:sp>
      <p:pic>
        <p:nvPicPr>
          <p:cNvPr id="8" name="Picture 6"/>
          <p:cNvPicPr>
            <a:picLocks noChangeAspect="1"/>
          </p:cNvPicPr>
          <p:nvPr/>
        </p:nvPicPr>
        <p:blipFill>
          <a:blip r:embed="rId2"/>
          <a:stretch>
            <a:fillRect/>
          </a:stretch>
        </p:blipFill>
        <p:spPr>
          <a:xfrm>
            <a:off x="1097280" y="404982"/>
            <a:ext cx="3437283" cy="1759175"/>
          </a:xfrm>
          <a:prstGeom prst="rect">
            <a:avLst/>
          </a:prstGeom>
          <a:effectLst>
            <a:softEdge rad="63500"/>
          </a:effectLst>
        </p:spPr>
      </p:pic>
      <p:cxnSp>
        <p:nvCxnSpPr>
          <p:cNvPr id="9" name="Straight Connector 11"/>
          <p:cNvCxnSpPr/>
          <p:nvPr/>
        </p:nvCxnSpPr>
        <p:spPr>
          <a:xfrm>
            <a:off x="1204686" y="4325111"/>
            <a:ext cx="99509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50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097280" y="3140764"/>
            <a:ext cx="10058400" cy="1184347"/>
          </a:xfrm>
        </p:spPr>
        <p:txBody>
          <a:bodyPr>
            <a:normAutofit/>
          </a:bodyPr>
          <a:lstStyle/>
          <a:p>
            <a:r>
              <a:rPr lang="pt-PT" sz="7200" dirty="0" smtClean="0"/>
              <a:t>ARIT-MAT</a:t>
            </a:r>
            <a:endParaRPr lang="pt-PT" sz="7200" dirty="0"/>
          </a:p>
        </p:txBody>
      </p:sp>
      <p:sp>
        <p:nvSpPr>
          <p:cNvPr id="5" name="Subtitle 2"/>
          <p:cNvSpPr>
            <a:spLocks noGrp="1"/>
          </p:cNvSpPr>
          <p:nvPr>
            <p:ph type="subTitle" idx="1"/>
          </p:nvPr>
        </p:nvSpPr>
        <p:spPr>
          <a:xfrm>
            <a:off x="1100051" y="4455620"/>
            <a:ext cx="10058400" cy="1143000"/>
          </a:xfrm>
        </p:spPr>
        <p:txBody>
          <a:bodyPr/>
          <a:lstStyle/>
          <a:p>
            <a:r>
              <a:rPr lang="pt-PT" dirty="0" smtClean="0"/>
              <a:t>Laboratórios de Informática IV </a:t>
            </a:r>
            <a:endParaRPr lang="pt-PT" dirty="0"/>
          </a:p>
        </p:txBody>
      </p:sp>
      <p:sp>
        <p:nvSpPr>
          <p:cNvPr id="6" name="TextBox 4"/>
          <p:cNvSpPr txBox="1"/>
          <p:nvPr/>
        </p:nvSpPr>
        <p:spPr>
          <a:xfrm>
            <a:off x="8542428" y="5027120"/>
            <a:ext cx="2968487" cy="1200329"/>
          </a:xfrm>
          <a:prstGeom prst="rect">
            <a:avLst/>
          </a:prstGeom>
          <a:noFill/>
        </p:spPr>
        <p:txBody>
          <a:bodyPr wrap="square" rtlCol="0">
            <a:spAutoFit/>
          </a:bodyPr>
          <a:lstStyle/>
          <a:p>
            <a:r>
              <a:rPr lang="pt-PT" spc="200" dirty="0">
                <a:solidFill>
                  <a:schemeClr val="tx2"/>
                </a:solidFill>
                <a:latin typeface="+mj-lt"/>
              </a:rPr>
              <a:t>Ana </a:t>
            </a:r>
            <a:r>
              <a:rPr lang="pt-PT" spc="200" dirty="0" smtClean="0">
                <a:solidFill>
                  <a:schemeClr val="tx2"/>
                </a:solidFill>
                <a:latin typeface="+mj-lt"/>
              </a:rPr>
              <a:t>Almeida</a:t>
            </a:r>
          </a:p>
          <a:p>
            <a:r>
              <a:rPr lang="pt-PT" spc="200" dirty="0" smtClean="0">
                <a:solidFill>
                  <a:schemeClr val="tx2"/>
                </a:solidFill>
                <a:latin typeface="+mj-lt"/>
              </a:rPr>
              <a:t>Bruno Pereira</a:t>
            </a:r>
          </a:p>
          <a:p>
            <a:r>
              <a:rPr lang="pt-PT" spc="200" dirty="0" smtClean="0">
                <a:solidFill>
                  <a:schemeClr val="tx2"/>
                </a:solidFill>
                <a:latin typeface="+mj-lt"/>
              </a:rPr>
              <a:t>João Mano</a:t>
            </a:r>
            <a:r>
              <a:rPr lang="pt-PT" u="sng" spc="200" dirty="0">
                <a:solidFill>
                  <a:schemeClr val="tx2"/>
                </a:solidFill>
                <a:latin typeface="+mj-lt"/>
              </a:rPr>
              <a:t/>
            </a:r>
            <a:br>
              <a:rPr lang="pt-PT" u="sng" spc="200" dirty="0">
                <a:solidFill>
                  <a:schemeClr val="tx2"/>
                </a:solidFill>
                <a:latin typeface="+mj-lt"/>
              </a:rPr>
            </a:br>
            <a:r>
              <a:rPr lang="pt-PT" spc="200" dirty="0">
                <a:solidFill>
                  <a:schemeClr val="tx2"/>
                </a:solidFill>
                <a:latin typeface="+mj-lt"/>
              </a:rPr>
              <a:t>Patrícia Rocha</a:t>
            </a:r>
          </a:p>
        </p:txBody>
      </p:sp>
      <p:sp>
        <p:nvSpPr>
          <p:cNvPr id="7" name="TextBox 5"/>
          <p:cNvSpPr txBox="1"/>
          <p:nvPr/>
        </p:nvSpPr>
        <p:spPr>
          <a:xfrm>
            <a:off x="5075583" y="622851"/>
            <a:ext cx="5523143" cy="1323439"/>
          </a:xfrm>
          <a:prstGeom prst="rect">
            <a:avLst/>
          </a:prstGeom>
          <a:noFill/>
        </p:spPr>
        <p:txBody>
          <a:bodyPr wrap="square" rtlCol="0">
            <a:spAutoFit/>
          </a:bodyPr>
          <a:lstStyle/>
          <a:p>
            <a:r>
              <a:rPr lang="pt-PT" sz="2000" spc="200" dirty="0" smtClean="0">
                <a:solidFill>
                  <a:schemeClr val="tx2"/>
                </a:solidFill>
                <a:latin typeface="+mj-lt"/>
              </a:rPr>
              <a:t>Universidade do Minho</a:t>
            </a:r>
            <a:br>
              <a:rPr lang="pt-PT" sz="2000" spc="200" dirty="0" smtClean="0">
                <a:solidFill>
                  <a:schemeClr val="tx2"/>
                </a:solidFill>
                <a:latin typeface="+mj-lt"/>
              </a:rPr>
            </a:br>
            <a:r>
              <a:rPr lang="pt-PT" sz="2000" spc="200" dirty="0" smtClean="0">
                <a:solidFill>
                  <a:schemeClr val="tx2"/>
                </a:solidFill>
                <a:latin typeface="+mj-lt"/>
              </a:rPr>
              <a:t>Licenciatura em Engenharia Informática</a:t>
            </a:r>
          </a:p>
          <a:p>
            <a:r>
              <a:rPr lang="pt-PT" sz="2000" spc="200" dirty="0" smtClean="0">
                <a:solidFill>
                  <a:schemeClr val="tx2"/>
                </a:solidFill>
                <a:latin typeface="+mj-lt"/>
              </a:rPr>
              <a:t>3º Ano</a:t>
            </a:r>
            <a:br>
              <a:rPr lang="pt-PT" sz="2000" spc="200" dirty="0" smtClean="0">
                <a:solidFill>
                  <a:schemeClr val="tx2"/>
                </a:solidFill>
                <a:latin typeface="+mj-lt"/>
              </a:rPr>
            </a:br>
            <a:r>
              <a:rPr lang="pt-PT" sz="2000" spc="200" dirty="0" smtClean="0">
                <a:solidFill>
                  <a:schemeClr val="tx2"/>
                </a:solidFill>
                <a:latin typeface="+mj-lt"/>
              </a:rPr>
              <a:t>25 </a:t>
            </a:r>
            <a:r>
              <a:rPr lang="pt-PT" sz="2000" spc="200" dirty="0" smtClean="0">
                <a:solidFill>
                  <a:schemeClr val="tx2"/>
                </a:solidFill>
                <a:latin typeface="+mj-lt"/>
              </a:rPr>
              <a:t>de </a:t>
            </a:r>
            <a:r>
              <a:rPr lang="pt-PT" sz="2000" spc="200" dirty="0" smtClean="0">
                <a:solidFill>
                  <a:schemeClr val="tx2"/>
                </a:solidFill>
                <a:latin typeface="+mj-lt"/>
              </a:rPr>
              <a:t>Março </a:t>
            </a:r>
            <a:r>
              <a:rPr lang="pt-PT" sz="2000" spc="200" dirty="0" smtClean="0">
                <a:solidFill>
                  <a:schemeClr val="tx2"/>
                </a:solidFill>
                <a:latin typeface="+mj-lt"/>
              </a:rPr>
              <a:t>de 2015</a:t>
            </a:r>
            <a:endParaRPr lang="pt-PT" sz="2000" spc="200" dirty="0">
              <a:solidFill>
                <a:schemeClr val="tx2"/>
              </a:solidFill>
              <a:latin typeface="+mj-lt"/>
            </a:endParaRPr>
          </a:p>
        </p:txBody>
      </p:sp>
      <p:pic>
        <p:nvPicPr>
          <p:cNvPr id="8" name="Picture 6"/>
          <p:cNvPicPr>
            <a:picLocks noChangeAspect="1"/>
          </p:cNvPicPr>
          <p:nvPr/>
        </p:nvPicPr>
        <p:blipFill>
          <a:blip r:embed="rId2"/>
          <a:stretch>
            <a:fillRect/>
          </a:stretch>
        </p:blipFill>
        <p:spPr>
          <a:xfrm>
            <a:off x="1097280" y="404982"/>
            <a:ext cx="3437283" cy="1759175"/>
          </a:xfrm>
          <a:prstGeom prst="rect">
            <a:avLst/>
          </a:prstGeom>
          <a:effectLst>
            <a:softEdge rad="63500"/>
          </a:effectLst>
        </p:spPr>
      </p:pic>
      <p:cxnSp>
        <p:nvCxnSpPr>
          <p:cNvPr id="9" name="Straight Connector 11"/>
          <p:cNvCxnSpPr/>
          <p:nvPr/>
        </p:nvCxnSpPr>
        <p:spPr>
          <a:xfrm>
            <a:off x="1204686" y="4325111"/>
            <a:ext cx="99509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97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Índice</a:t>
            </a:r>
            <a:endParaRPr lang="pt-PT" dirty="0"/>
          </a:p>
        </p:txBody>
      </p:sp>
      <p:sp>
        <p:nvSpPr>
          <p:cNvPr id="3" name="Espaço Reservado para Conteúdo 2"/>
          <p:cNvSpPr>
            <a:spLocks noGrp="1"/>
          </p:cNvSpPr>
          <p:nvPr>
            <p:ph idx="1"/>
          </p:nvPr>
        </p:nvSpPr>
        <p:spPr/>
        <p:txBody>
          <a:bodyPr/>
          <a:lstStyle/>
          <a:p>
            <a:pPr lvl="1">
              <a:buFont typeface="Arial" panose="020B0604020202020204" pitchFamily="34" charset="0"/>
              <a:buChar char="•"/>
            </a:pPr>
            <a:endParaRPr lang="pt-PT" dirty="0" smtClean="0"/>
          </a:p>
          <a:p>
            <a:pPr marL="628650" lvl="1" indent="-361950">
              <a:spcBef>
                <a:spcPts val="600"/>
              </a:spcBef>
              <a:spcAft>
                <a:spcPts val="600"/>
              </a:spcAft>
              <a:buFont typeface="Arial" panose="020B0604020202020204" pitchFamily="34" charset="0"/>
              <a:buChar char="•"/>
            </a:pPr>
            <a:r>
              <a:rPr lang="pt-PT" sz="2400" dirty="0" smtClean="0"/>
              <a:t>Introdução</a:t>
            </a:r>
          </a:p>
          <a:p>
            <a:pPr marL="628650" lvl="1" indent="-361950">
              <a:spcBef>
                <a:spcPts val="600"/>
              </a:spcBef>
              <a:spcAft>
                <a:spcPts val="600"/>
              </a:spcAft>
              <a:buFont typeface="Arial" panose="020B0604020202020204" pitchFamily="34" charset="0"/>
              <a:buChar char="•"/>
            </a:pPr>
            <a:r>
              <a:rPr lang="pt-PT" sz="2400" dirty="0" smtClean="0"/>
              <a:t>Caso de Estudo</a:t>
            </a:r>
          </a:p>
          <a:p>
            <a:pPr marL="628650" lvl="1" indent="-361950">
              <a:spcBef>
                <a:spcPts val="600"/>
              </a:spcBef>
              <a:spcAft>
                <a:spcPts val="600"/>
              </a:spcAft>
              <a:buFont typeface="Arial" panose="020B0604020202020204" pitchFamily="34" charset="0"/>
              <a:buChar char="•"/>
            </a:pPr>
            <a:r>
              <a:rPr lang="pt-PT" sz="2400" dirty="0" smtClean="0"/>
              <a:t>Motivação e </a:t>
            </a:r>
            <a:r>
              <a:rPr lang="pt-PT" sz="2400" dirty="0"/>
              <a:t>Público </a:t>
            </a:r>
            <a:r>
              <a:rPr lang="pt-PT" sz="2400" dirty="0" smtClean="0"/>
              <a:t>Alvo</a:t>
            </a:r>
          </a:p>
          <a:p>
            <a:pPr marL="628650" lvl="1" indent="-361950">
              <a:spcBef>
                <a:spcPts val="600"/>
              </a:spcBef>
              <a:spcAft>
                <a:spcPts val="600"/>
              </a:spcAft>
              <a:buFont typeface="Arial" panose="020B0604020202020204" pitchFamily="34" charset="0"/>
              <a:buChar char="•"/>
            </a:pPr>
            <a:r>
              <a:rPr lang="pt-PT" sz="2400" dirty="0" smtClean="0"/>
              <a:t>Objetivos</a:t>
            </a:r>
          </a:p>
          <a:p>
            <a:pPr marL="628650" lvl="1" indent="-361950">
              <a:spcBef>
                <a:spcPts val="600"/>
              </a:spcBef>
              <a:spcAft>
                <a:spcPts val="600"/>
              </a:spcAft>
              <a:buFont typeface="Arial" panose="020B0604020202020204" pitchFamily="34" charset="0"/>
              <a:buChar char="•"/>
            </a:pPr>
            <a:r>
              <a:rPr lang="pt-PT" sz="2400" dirty="0" smtClean="0"/>
              <a:t>Protótipos </a:t>
            </a:r>
          </a:p>
          <a:p>
            <a:pPr marL="628650" lvl="1" indent="-361950">
              <a:spcBef>
                <a:spcPts val="600"/>
              </a:spcBef>
              <a:spcAft>
                <a:spcPts val="600"/>
              </a:spcAft>
              <a:buFont typeface="Arial" panose="020B0604020202020204" pitchFamily="34" charset="0"/>
              <a:buChar char="•"/>
            </a:pPr>
            <a:r>
              <a:rPr lang="pt-PT" sz="2400" dirty="0" smtClean="0"/>
              <a:t>Planificação</a:t>
            </a:r>
          </a:p>
          <a:p>
            <a:pPr marL="628650" lvl="1" indent="-361950">
              <a:spcBef>
                <a:spcPts val="600"/>
              </a:spcBef>
              <a:spcAft>
                <a:spcPts val="600"/>
              </a:spcAft>
              <a:buFont typeface="Arial" panose="020B0604020202020204" pitchFamily="34" charset="0"/>
              <a:buChar char="•"/>
            </a:pPr>
            <a:r>
              <a:rPr lang="pt-PT" sz="2400" dirty="0" smtClean="0"/>
              <a:t>Conclusão</a:t>
            </a:r>
          </a:p>
          <a:p>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2</a:t>
            </a:fld>
            <a:endParaRPr lang="pt-PT"/>
          </a:p>
        </p:txBody>
      </p:sp>
    </p:spTree>
    <p:extLst>
      <p:ext uri="{BB962C8B-B14F-4D97-AF65-F5344CB8AC3E}">
        <p14:creationId xmlns:p14="http://schemas.microsoft.com/office/powerpoint/2010/main" val="1705040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Introdução</a:t>
            </a:r>
            <a:endParaRPr lang="pt-PT" dirty="0"/>
          </a:p>
        </p:txBody>
      </p:sp>
      <p:sp>
        <p:nvSpPr>
          <p:cNvPr id="3" name="Espaço Reservado para Conteúdo 2"/>
          <p:cNvSpPr>
            <a:spLocks noGrp="1"/>
          </p:cNvSpPr>
          <p:nvPr>
            <p:ph idx="1"/>
          </p:nvPr>
        </p:nvSpPr>
        <p:spPr/>
        <p:txBody>
          <a:bodyPr>
            <a:normAutofit/>
          </a:bodyPr>
          <a:lstStyle/>
          <a:p>
            <a:pPr marL="628650" lvl="1" indent="-361950">
              <a:spcBef>
                <a:spcPts val="600"/>
              </a:spcBef>
              <a:spcAft>
                <a:spcPts val="600"/>
              </a:spcAft>
              <a:buFont typeface="Arial" panose="020B0604020202020204" pitchFamily="34" charset="0"/>
              <a:buChar char="•"/>
            </a:pPr>
            <a:endParaRPr lang="pt-PT" sz="2400" dirty="0" smtClean="0"/>
          </a:p>
          <a:p>
            <a:pPr marL="628650" lvl="1" indent="-361950">
              <a:spcBef>
                <a:spcPts val="600"/>
              </a:spcBef>
              <a:spcAft>
                <a:spcPts val="600"/>
              </a:spcAft>
              <a:buFont typeface="Arial" panose="020B0604020202020204" pitchFamily="34" charset="0"/>
              <a:buChar char="•"/>
            </a:pPr>
            <a:r>
              <a:rPr lang="pt-PT" sz="2800" dirty="0" smtClean="0"/>
              <a:t>Matemática</a:t>
            </a:r>
            <a:endParaRPr lang="pt-PT" sz="1400" dirty="0" smtClean="0"/>
          </a:p>
          <a:p>
            <a:pPr marL="994410" lvl="3" indent="-361950">
              <a:spcBef>
                <a:spcPts val="600"/>
              </a:spcBef>
              <a:spcAft>
                <a:spcPts val="600"/>
              </a:spcAft>
              <a:buFont typeface="Wingdings" panose="05000000000000000000" pitchFamily="2" charset="2"/>
              <a:buChar char="ü"/>
            </a:pPr>
            <a:r>
              <a:rPr lang="pt-PT" sz="2000" dirty="0" smtClean="0"/>
              <a:t>Importância</a:t>
            </a:r>
          </a:p>
          <a:p>
            <a:pPr marL="994410" lvl="3" indent="-361950">
              <a:spcBef>
                <a:spcPts val="600"/>
              </a:spcBef>
              <a:spcAft>
                <a:spcPts val="600"/>
              </a:spcAft>
              <a:buFont typeface="Wingdings" panose="05000000000000000000" pitchFamily="2" charset="2"/>
              <a:buChar char="ü"/>
            </a:pPr>
            <a:r>
              <a:rPr lang="pt-PT" sz="2000" dirty="0" smtClean="0"/>
              <a:t>Utilidade</a:t>
            </a:r>
          </a:p>
          <a:p>
            <a:pPr marL="994410" lvl="3" indent="-361950">
              <a:spcBef>
                <a:spcPts val="600"/>
              </a:spcBef>
              <a:spcAft>
                <a:spcPts val="600"/>
              </a:spcAft>
              <a:buFont typeface="Wingdings" panose="05000000000000000000" pitchFamily="2" charset="2"/>
              <a:buChar char="ü"/>
            </a:pPr>
            <a:endParaRPr lang="pt-PT" sz="2400" dirty="0" smtClean="0"/>
          </a:p>
          <a:p>
            <a:pPr marL="628650" lvl="1" indent="-361950">
              <a:spcBef>
                <a:spcPts val="600"/>
              </a:spcBef>
              <a:spcAft>
                <a:spcPts val="600"/>
              </a:spcAft>
              <a:buFont typeface="Arial" panose="020B0604020202020204" pitchFamily="34" charset="0"/>
              <a:buChar char="•"/>
            </a:pPr>
            <a:r>
              <a:rPr lang="pt-PT" sz="2800" dirty="0"/>
              <a:t>Escolha</a:t>
            </a:r>
          </a:p>
          <a:p>
            <a:pPr marL="994410" lvl="3" indent="-361950">
              <a:spcBef>
                <a:spcPts val="600"/>
              </a:spcBef>
              <a:spcAft>
                <a:spcPts val="600"/>
              </a:spcAft>
              <a:buFont typeface="Wingdings" panose="05000000000000000000" pitchFamily="2" charset="2"/>
              <a:buChar char="ü"/>
            </a:pPr>
            <a:r>
              <a:rPr lang="pt-PT" sz="2000" dirty="0"/>
              <a:t>Adição e Subtração</a:t>
            </a:r>
          </a:p>
          <a:p>
            <a:pPr marL="628650" lvl="1" indent="-361950">
              <a:spcBef>
                <a:spcPts val="600"/>
              </a:spcBef>
              <a:spcAft>
                <a:spcPts val="600"/>
              </a:spcAft>
              <a:buFont typeface="Arial" panose="020B0604020202020204" pitchFamily="34" charset="0"/>
              <a:buChar char="•"/>
            </a:pPr>
            <a:endParaRPr lang="pt-PT" sz="2400" dirty="0" smtClean="0"/>
          </a:p>
          <a:p>
            <a:pPr marL="628650" lvl="1" indent="-361950">
              <a:spcBef>
                <a:spcPts val="600"/>
              </a:spcBef>
              <a:spcAft>
                <a:spcPts val="600"/>
              </a:spcAft>
              <a:buFont typeface="Arial" panose="020B0604020202020204" pitchFamily="34" charset="0"/>
              <a:buChar char="•"/>
            </a:pPr>
            <a:endParaRPr lang="pt-PT" sz="2400"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3</a:t>
            </a:fld>
            <a:endParaRPr lang="pt-PT"/>
          </a:p>
        </p:txBody>
      </p:sp>
    </p:spTree>
    <p:extLst>
      <p:ext uri="{BB962C8B-B14F-4D97-AF65-F5344CB8AC3E}">
        <p14:creationId xmlns:p14="http://schemas.microsoft.com/office/powerpoint/2010/main" val="1836855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Caso de Estudo</a:t>
            </a:r>
            <a:endParaRPr lang="pt-PT" dirty="0"/>
          </a:p>
        </p:txBody>
      </p:sp>
      <p:sp>
        <p:nvSpPr>
          <p:cNvPr id="3" name="Espaço Reservado para Conteúdo 2"/>
          <p:cNvSpPr>
            <a:spLocks noGrp="1"/>
          </p:cNvSpPr>
          <p:nvPr>
            <p:ph idx="1"/>
          </p:nvPr>
        </p:nvSpPr>
        <p:spPr/>
        <p:txBody>
          <a:bodyPr>
            <a:normAutofit lnSpcReduction="10000"/>
          </a:bodyPr>
          <a:lstStyle/>
          <a:p>
            <a:pPr marL="628650" lvl="1" indent="-361950">
              <a:spcBef>
                <a:spcPts val="600"/>
              </a:spcBef>
              <a:spcAft>
                <a:spcPts val="600"/>
              </a:spcAft>
              <a:buFont typeface="Arial" panose="020B0604020202020204" pitchFamily="34" charset="0"/>
              <a:buChar char="•"/>
            </a:pPr>
            <a:r>
              <a:rPr lang="pt-PT" sz="2800" dirty="0" smtClean="0"/>
              <a:t>Sala de aula</a:t>
            </a:r>
          </a:p>
          <a:p>
            <a:pPr marL="811530" lvl="2" indent="-361950">
              <a:spcBef>
                <a:spcPts val="600"/>
              </a:spcBef>
              <a:spcAft>
                <a:spcPts val="600"/>
              </a:spcAft>
              <a:buFont typeface="Arial" panose="020B0604020202020204" pitchFamily="34" charset="0"/>
              <a:buChar char="•"/>
            </a:pPr>
            <a:r>
              <a:rPr lang="pt-PT" sz="2000" dirty="0" smtClean="0"/>
              <a:t>Alunos</a:t>
            </a:r>
          </a:p>
          <a:p>
            <a:pPr marL="811530" lvl="2" indent="-361950">
              <a:spcBef>
                <a:spcPts val="600"/>
              </a:spcBef>
              <a:spcAft>
                <a:spcPts val="600"/>
              </a:spcAft>
              <a:buFont typeface="Arial" panose="020B0604020202020204" pitchFamily="34" charset="0"/>
              <a:buChar char="•"/>
            </a:pPr>
            <a:r>
              <a:rPr lang="pt-PT" sz="2000" dirty="0" smtClean="0"/>
              <a:t>Professor</a:t>
            </a:r>
          </a:p>
          <a:p>
            <a:pPr marL="811530" lvl="2" indent="-361950">
              <a:spcBef>
                <a:spcPts val="600"/>
              </a:spcBef>
              <a:spcAft>
                <a:spcPts val="600"/>
              </a:spcAft>
              <a:buFont typeface="Arial" panose="020B0604020202020204" pitchFamily="34" charset="0"/>
              <a:buChar char="•"/>
            </a:pPr>
            <a:r>
              <a:rPr lang="pt-PT" sz="2000" dirty="0" smtClean="0"/>
              <a:t>Elementos de Ensino</a:t>
            </a:r>
          </a:p>
          <a:p>
            <a:pPr marL="628650" lvl="1" indent="-361950">
              <a:spcBef>
                <a:spcPts val="600"/>
              </a:spcBef>
              <a:spcAft>
                <a:spcPts val="600"/>
              </a:spcAft>
              <a:buFont typeface="Arial" panose="020B0604020202020204" pitchFamily="34" charset="0"/>
              <a:buChar char="•"/>
            </a:pPr>
            <a:r>
              <a:rPr lang="pt-PT" sz="2800" dirty="0" smtClean="0"/>
              <a:t>Necessidades na aprendizagem</a:t>
            </a:r>
            <a:endParaRPr lang="pt-PT" sz="2800" dirty="0"/>
          </a:p>
          <a:p>
            <a:pPr marL="811530" lvl="2" indent="-361950">
              <a:spcBef>
                <a:spcPts val="600"/>
              </a:spcBef>
              <a:spcAft>
                <a:spcPts val="600"/>
              </a:spcAft>
              <a:buFont typeface="Arial" panose="020B0604020202020204" pitchFamily="34" charset="0"/>
              <a:buChar char="•"/>
            </a:pPr>
            <a:r>
              <a:rPr lang="pt-PT" sz="2000" dirty="0"/>
              <a:t>Interação</a:t>
            </a:r>
          </a:p>
          <a:p>
            <a:pPr marL="811530" lvl="2" indent="-361950">
              <a:spcBef>
                <a:spcPts val="600"/>
              </a:spcBef>
              <a:spcAft>
                <a:spcPts val="600"/>
              </a:spcAft>
              <a:buFont typeface="Arial" panose="020B0604020202020204" pitchFamily="34" charset="0"/>
              <a:buChar char="•"/>
            </a:pPr>
            <a:r>
              <a:rPr lang="pt-PT" sz="2000" dirty="0"/>
              <a:t>Motivação</a:t>
            </a:r>
          </a:p>
          <a:p>
            <a:pPr marL="811530" lvl="2" indent="-361950">
              <a:spcBef>
                <a:spcPts val="600"/>
              </a:spcBef>
              <a:spcAft>
                <a:spcPts val="600"/>
              </a:spcAft>
              <a:buFont typeface="Arial" panose="020B0604020202020204" pitchFamily="34" charset="0"/>
              <a:buChar char="•"/>
            </a:pPr>
            <a:r>
              <a:rPr lang="pt-PT" sz="2000" dirty="0"/>
              <a:t>Interesse</a:t>
            </a:r>
          </a:p>
          <a:p>
            <a:pPr marL="811530" lvl="2" indent="-361950">
              <a:spcBef>
                <a:spcPts val="600"/>
              </a:spcBef>
              <a:spcAft>
                <a:spcPts val="600"/>
              </a:spcAft>
              <a:buFont typeface="Arial" panose="020B0604020202020204" pitchFamily="34" charset="0"/>
              <a:buChar char="•"/>
            </a:pPr>
            <a:r>
              <a:rPr lang="pt-PT" sz="2000" dirty="0"/>
              <a:t>...</a:t>
            </a:r>
          </a:p>
          <a:p>
            <a:pPr lvl="1"/>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4</a:t>
            </a:fld>
            <a:endParaRPr lang="pt-PT"/>
          </a:p>
        </p:txBody>
      </p:sp>
    </p:spTree>
    <p:extLst>
      <p:ext uri="{BB962C8B-B14F-4D97-AF65-F5344CB8AC3E}">
        <p14:creationId xmlns:p14="http://schemas.microsoft.com/office/powerpoint/2010/main" val="194007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Motivação e Público Alvo</a:t>
            </a:r>
            <a:endParaRPr lang="pt-PT" dirty="0"/>
          </a:p>
        </p:txBody>
      </p:sp>
      <p:sp>
        <p:nvSpPr>
          <p:cNvPr id="3" name="Espaço Reservado para Conteúdo 2"/>
          <p:cNvSpPr>
            <a:spLocks noGrp="1"/>
          </p:cNvSpPr>
          <p:nvPr>
            <p:ph idx="1"/>
          </p:nvPr>
        </p:nvSpPr>
        <p:spPr/>
        <p:txBody>
          <a:bodyPr/>
          <a:lstStyle/>
          <a:p>
            <a:pPr marL="0" lvl="1" indent="0">
              <a:spcBef>
                <a:spcPts val="1200"/>
              </a:spcBef>
              <a:spcAft>
                <a:spcPts val="200"/>
              </a:spcAft>
              <a:buSzPct val="100000"/>
              <a:buNone/>
            </a:pPr>
            <a:endParaRPr lang="pt-PT" sz="2400" dirty="0" smtClean="0"/>
          </a:p>
          <a:p>
            <a:pPr marL="342900" lvl="1" indent="-342900">
              <a:spcBef>
                <a:spcPts val="1200"/>
              </a:spcBef>
              <a:spcAft>
                <a:spcPts val="200"/>
              </a:spcAft>
              <a:buSzPct val="100000"/>
              <a:buFont typeface="Arial" panose="020B0604020202020204" pitchFamily="34" charset="0"/>
              <a:buChar char="•"/>
            </a:pPr>
            <a:r>
              <a:rPr lang="pt-PT" sz="2800" dirty="0" smtClean="0"/>
              <a:t>Reputação negativa da matemática </a:t>
            </a:r>
          </a:p>
          <a:p>
            <a:pPr marL="525780" lvl="2" indent="-342900">
              <a:spcBef>
                <a:spcPts val="1200"/>
              </a:spcBef>
              <a:spcAft>
                <a:spcPts val="200"/>
              </a:spcAft>
              <a:buSzPct val="100000"/>
              <a:buFont typeface="Arial" panose="020B0604020202020204" pitchFamily="34" charset="0"/>
              <a:buChar char="•"/>
            </a:pPr>
            <a:r>
              <a:rPr lang="pt-PT" sz="2400" dirty="0" smtClean="0"/>
              <a:t>Falta de interesse ou motivação;</a:t>
            </a:r>
          </a:p>
          <a:p>
            <a:pPr marL="525780" lvl="2" indent="-342900">
              <a:spcBef>
                <a:spcPts val="1200"/>
              </a:spcBef>
              <a:spcAft>
                <a:spcPts val="200"/>
              </a:spcAft>
              <a:buSzPct val="100000"/>
              <a:buFont typeface="Arial" panose="020B0604020202020204" pitchFamily="34" charset="0"/>
              <a:buChar char="•"/>
            </a:pPr>
            <a:r>
              <a:rPr lang="pt-PT" sz="2400" dirty="0" smtClean="0"/>
              <a:t>Dificuldades de aprendizagem;</a:t>
            </a:r>
          </a:p>
          <a:p>
            <a:pPr marL="525780" lvl="2" indent="-342900">
              <a:spcBef>
                <a:spcPts val="1200"/>
              </a:spcBef>
              <a:spcAft>
                <a:spcPts val="200"/>
              </a:spcAft>
              <a:buSzPct val="100000"/>
              <a:buFont typeface="Arial" panose="020B0604020202020204" pitchFamily="34" charset="0"/>
              <a:buChar char="•"/>
            </a:pPr>
            <a:r>
              <a:rPr lang="pt-PT" sz="2400" dirty="0" smtClean="0"/>
              <a:t>Défice de acompanhamento.</a:t>
            </a:r>
          </a:p>
          <a:p>
            <a:pPr marL="525780" lvl="2" indent="-342900">
              <a:spcBef>
                <a:spcPts val="1200"/>
              </a:spcBef>
              <a:spcAft>
                <a:spcPts val="200"/>
              </a:spcAft>
              <a:buSzPct val="100000"/>
              <a:buFont typeface="Arial" panose="020B0604020202020204" pitchFamily="34" charset="0"/>
              <a:buChar char="•"/>
            </a:pPr>
            <a:endParaRPr lang="pt-PT" sz="2400" dirty="0" smtClean="0"/>
          </a:p>
          <a:p>
            <a:pPr marL="342900" lvl="1" indent="-342900">
              <a:spcBef>
                <a:spcPts val="1200"/>
              </a:spcBef>
              <a:spcAft>
                <a:spcPts val="200"/>
              </a:spcAft>
              <a:buSzPct val="100000"/>
              <a:buFont typeface="Arial" panose="020B0604020202020204" pitchFamily="34" charset="0"/>
              <a:buChar char="•"/>
            </a:pPr>
            <a:r>
              <a:rPr lang="pt-PT" sz="2800" dirty="0" smtClean="0"/>
              <a:t>Alunos do 3º ano do ensino básico</a:t>
            </a:r>
          </a:p>
          <a:p>
            <a:pPr marL="0" lvl="1" indent="0">
              <a:spcBef>
                <a:spcPts val="1200"/>
              </a:spcBef>
              <a:spcAft>
                <a:spcPts val="200"/>
              </a:spcAft>
              <a:buSzPct val="100000"/>
              <a:buNone/>
            </a:pPr>
            <a:endParaRPr lang="pt-PT" sz="2400" dirty="0" smtClean="0"/>
          </a:p>
          <a:p>
            <a:pPr marL="0" lvl="1" indent="0">
              <a:spcBef>
                <a:spcPts val="1200"/>
              </a:spcBef>
              <a:spcAft>
                <a:spcPts val="200"/>
              </a:spcAft>
              <a:buSzPct val="100000"/>
              <a:buNone/>
            </a:pPr>
            <a:endParaRPr lang="pt-PT" sz="2400" dirty="0" smtClean="0"/>
          </a:p>
          <a:p>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5</a:t>
            </a:fld>
            <a:endParaRPr lang="pt-PT"/>
          </a:p>
        </p:txBody>
      </p:sp>
    </p:spTree>
    <p:extLst>
      <p:ext uri="{BB962C8B-B14F-4D97-AF65-F5344CB8AC3E}">
        <p14:creationId xmlns:p14="http://schemas.microsoft.com/office/powerpoint/2010/main" val="3086288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Objetivos</a:t>
            </a:r>
            <a:endParaRPr lang="pt-PT" dirty="0"/>
          </a:p>
        </p:txBody>
      </p:sp>
      <p:sp>
        <p:nvSpPr>
          <p:cNvPr id="3" name="Espaço Reservado para Conteúdo 2"/>
          <p:cNvSpPr>
            <a:spLocks noGrp="1"/>
          </p:cNvSpPr>
          <p:nvPr>
            <p:ph idx="1"/>
          </p:nvPr>
        </p:nvSpPr>
        <p:spPr/>
        <p:txBody>
          <a:bodyPr/>
          <a:lstStyle/>
          <a:p>
            <a:pPr marL="342900" lvl="1" indent="-342900">
              <a:spcBef>
                <a:spcPts val="1200"/>
              </a:spcBef>
              <a:spcAft>
                <a:spcPts val="200"/>
              </a:spcAft>
              <a:buSzPct val="100000"/>
              <a:buFont typeface="Arial" panose="020B0604020202020204" pitchFamily="34" charset="0"/>
              <a:buChar char="•"/>
            </a:pPr>
            <a:endParaRPr lang="pt-PT" sz="2400" dirty="0" smtClean="0"/>
          </a:p>
          <a:p>
            <a:pPr marL="342900" lvl="1" indent="-342900">
              <a:spcBef>
                <a:spcPts val="1200"/>
              </a:spcBef>
              <a:spcAft>
                <a:spcPts val="200"/>
              </a:spcAft>
              <a:buSzPct val="100000"/>
              <a:buFont typeface="Arial" panose="020B0604020202020204" pitchFamily="34" charset="0"/>
              <a:buChar char="•"/>
            </a:pPr>
            <a:r>
              <a:rPr lang="pt-PT" sz="2400" dirty="0" smtClean="0"/>
              <a:t>Fornecer </a:t>
            </a:r>
            <a:r>
              <a:rPr lang="pt-PT" sz="2400" dirty="0"/>
              <a:t>uma ferramenta de acompanhamento externo à sala de aula;</a:t>
            </a:r>
          </a:p>
          <a:p>
            <a:pPr marL="342900" lvl="1" indent="-342900">
              <a:spcBef>
                <a:spcPts val="1200"/>
              </a:spcBef>
              <a:spcAft>
                <a:spcPts val="200"/>
              </a:spcAft>
              <a:buSzPct val="100000"/>
              <a:buFont typeface="Arial" panose="020B0604020202020204" pitchFamily="34" charset="0"/>
              <a:buChar char="•"/>
            </a:pPr>
            <a:r>
              <a:rPr lang="pt-PT" sz="2400" dirty="0"/>
              <a:t>Tornar estimulante o ensino;</a:t>
            </a:r>
          </a:p>
          <a:p>
            <a:pPr marL="342900" lvl="1" indent="-342900">
              <a:spcBef>
                <a:spcPts val="1200"/>
              </a:spcBef>
              <a:spcAft>
                <a:spcPts val="200"/>
              </a:spcAft>
              <a:buSzPct val="100000"/>
              <a:buFont typeface="Arial" panose="020B0604020202020204" pitchFamily="34" charset="0"/>
              <a:buChar char="•"/>
            </a:pPr>
            <a:r>
              <a:rPr lang="pt-PT" sz="2400" dirty="0"/>
              <a:t>Concetualizar uma aplicação dinâmica e interativa mantendo-a simples aos olhos do </a:t>
            </a:r>
            <a:r>
              <a:rPr lang="pt-PT" sz="2400" dirty="0" smtClean="0"/>
              <a:t>público-alvo</a:t>
            </a:r>
            <a:r>
              <a:rPr lang="pt-PT" sz="2400" dirty="0"/>
              <a:t>;</a:t>
            </a:r>
            <a:endParaRPr lang="pt-PT" sz="2400" dirty="0" smtClean="0"/>
          </a:p>
          <a:p>
            <a:pPr marL="342900" lvl="1" indent="-342900">
              <a:spcBef>
                <a:spcPts val="1200"/>
              </a:spcBef>
              <a:spcAft>
                <a:spcPts val="200"/>
              </a:spcAft>
              <a:buSzPct val="100000"/>
              <a:buFont typeface="Arial" panose="020B0604020202020204" pitchFamily="34" charset="0"/>
              <a:buChar char="•"/>
            </a:pPr>
            <a:r>
              <a:rPr lang="pt-PT" sz="2400" dirty="0"/>
              <a:t>Auxiliar os alunos na sua </a:t>
            </a:r>
            <a:r>
              <a:rPr lang="pt-PT" sz="2400" dirty="0" smtClean="0"/>
              <a:t>aprendizagem.</a:t>
            </a:r>
            <a:endParaRPr lang="pt-PT" sz="2400" dirty="0"/>
          </a:p>
          <a:p>
            <a:pPr marL="342900" lvl="1" indent="-342900">
              <a:spcBef>
                <a:spcPts val="1200"/>
              </a:spcBef>
              <a:spcAft>
                <a:spcPts val="200"/>
              </a:spcAft>
              <a:buSzPct val="100000"/>
              <a:buFont typeface="Arial" panose="020B0604020202020204" pitchFamily="34" charset="0"/>
              <a:buChar char="•"/>
            </a:pPr>
            <a:endParaRPr lang="pt-PT" sz="2400" dirty="0"/>
          </a:p>
          <a:p>
            <a:endParaRPr lang="pt-PT" dirty="0" smtClean="0"/>
          </a:p>
          <a:p>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6</a:t>
            </a:fld>
            <a:endParaRPr lang="pt-PT"/>
          </a:p>
        </p:txBody>
      </p:sp>
    </p:spTree>
    <p:extLst>
      <p:ext uri="{BB962C8B-B14F-4D97-AF65-F5344CB8AC3E}">
        <p14:creationId xmlns:p14="http://schemas.microsoft.com/office/powerpoint/2010/main" val="270195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6027420" cy="1450757"/>
          </a:xfrm>
        </p:spPr>
        <p:txBody>
          <a:bodyPr/>
          <a:lstStyle/>
          <a:p>
            <a:r>
              <a:rPr lang="pt-PT" dirty="0" smtClean="0"/>
              <a:t>Protótipos</a:t>
            </a:r>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7</a:t>
            </a:fld>
            <a:endParaRPr lang="pt-PT"/>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815904"/>
            <a:ext cx="5303520" cy="3741515"/>
          </a:xfrm>
          <a:prstGeom prst="rect">
            <a:avLst/>
          </a:prstGeom>
        </p:spPr>
      </p:pic>
      <p:pic>
        <p:nvPicPr>
          <p:cNvPr id="8" name="Imagem 7"/>
          <p:cNvPicPr>
            <a:picLocks noChangeAspect="1"/>
          </p:cNvPicPr>
          <p:nvPr/>
        </p:nvPicPr>
        <p:blipFill rotWithShape="1">
          <a:blip r:embed="rId4">
            <a:extLst>
              <a:ext uri="{28A0092B-C50C-407E-A947-70E740481C1C}">
                <a14:useLocalDpi xmlns:a14="http://schemas.microsoft.com/office/drawing/2010/main" val="0"/>
              </a:ext>
            </a:extLst>
          </a:blip>
          <a:srcRect b="51389"/>
          <a:stretch/>
        </p:blipFill>
        <p:spPr>
          <a:xfrm>
            <a:off x="4002062" y="2233373"/>
            <a:ext cx="5440112" cy="3823238"/>
          </a:xfrm>
          <a:prstGeom prst="rect">
            <a:avLst/>
          </a:prstGeom>
        </p:spPr>
      </p:pic>
      <p:pic>
        <p:nvPicPr>
          <p:cNvPr id="7" name="Imagem 6"/>
          <p:cNvPicPr>
            <a:picLocks noChangeAspect="1"/>
          </p:cNvPicPr>
          <p:nvPr/>
        </p:nvPicPr>
        <p:blipFill rotWithShape="1">
          <a:blip r:embed="rId4">
            <a:extLst>
              <a:ext uri="{28A0092B-C50C-407E-A947-70E740481C1C}">
                <a14:useLocalDpi xmlns:a14="http://schemas.microsoft.com/office/drawing/2010/main" val="0"/>
              </a:ext>
            </a:extLst>
          </a:blip>
          <a:srcRect l="-521" t="51629" r="-792"/>
          <a:stretch/>
        </p:blipFill>
        <p:spPr>
          <a:xfrm>
            <a:off x="6724600" y="2636137"/>
            <a:ext cx="5161963" cy="3659038"/>
          </a:xfrm>
          <a:prstGeom prst="rect">
            <a:avLst/>
          </a:prstGeom>
        </p:spPr>
      </p:pic>
      <p:pic>
        <p:nvPicPr>
          <p:cNvPr id="11" name="Imagem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688" y="3188378"/>
            <a:ext cx="1726984" cy="1803175"/>
          </a:xfrm>
          <a:prstGeom prst="rect">
            <a:avLst/>
          </a:prstGeom>
        </p:spPr>
      </p:pic>
      <p:pic>
        <p:nvPicPr>
          <p:cNvPr id="12" name="Imagem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4299" y="3243404"/>
            <a:ext cx="1726984" cy="1803175"/>
          </a:xfrm>
          <a:prstGeom prst="rect">
            <a:avLst/>
          </a:prstGeom>
        </p:spPr>
      </p:pic>
      <p:pic>
        <p:nvPicPr>
          <p:cNvPr id="13" name="Imagem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9762" y="3188378"/>
            <a:ext cx="1726984" cy="1803175"/>
          </a:xfrm>
          <a:prstGeom prst="rect">
            <a:avLst/>
          </a:prstGeom>
        </p:spPr>
      </p:pic>
      <p:pic>
        <p:nvPicPr>
          <p:cNvPr id="14" name="Imagem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45225" y="3180704"/>
            <a:ext cx="1726984" cy="1803175"/>
          </a:xfrm>
          <a:prstGeom prst="rect">
            <a:avLst/>
          </a:prstGeom>
        </p:spPr>
      </p:pic>
    </p:spTree>
    <p:extLst>
      <p:ext uri="{BB962C8B-B14F-4D97-AF65-F5344CB8AC3E}">
        <p14:creationId xmlns:p14="http://schemas.microsoft.com/office/powerpoint/2010/main" val="68077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nodeType="clickEffect">
                                  <p:stCondLst>
                                    <p:cond delay="0"/>
                                  </p:stCondLst>
                                  <p:childTnLst>
                                    <p:animScale>
                                      <p:cBhvr>
                                        <p:cTn id="34" dur="2000" fill="hold"/>
                                        <p:tgtEl>
                                          <p:spTgt spid="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Planificação</a:t>
            </a:r>
            <a:endParaRPr lang="pt-PT" dirty="0"/>
          </a:p>
        </p:txBody>
      </p:sp>
      <p:sp>
        <p:nvSpPr>
          <p:cNvPr id="3" name="Espaço Reservado para Conteúdo 2"/>
          <p:cNvSpPr>
            <a:spLocks noGrp="1"/>
          </p:cNvSpPr>
          <p:nvPr>
            <p:ph idx="1"/>
          </p:nvPr>
        </p:nvSpPr>
        <p:spPr/>
        <p:txBody>
          <a:bodyPr/>
          <a:lstStyle/>
          <a:p>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8</a:t>
            </a:fld>
            <a:endParaRPr lang="pt-PT"/>
          </a:p>
        </p:txBody>
      </p:sp>
    </p:spTree>
    <p:extLst>
      <p:ext uri="{BB962C8B-B14F-4D97-AF65-F5344CB8AC3E}">
        <p14:creationId xmlns:p14="http://schemas.microsoft.com/office/powerpoint/2010/main" val="5357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Conclusão</a:t>
            </a:r>
            <a:endParaRPr lang="pt-PT" dirty="0"/>
          </a:p>
        </p:txBody>
      </p:sp>
      <p:sp>
        <p:nvSpPr>
          <p:cNvPr id="3" name="Espaço Reservado para Conteúdo 2"/>
          <p:cNvSpPr>
            <a:spLocks noGrp="1"/>
          </p:cNvSpPr>
          <p:nvPr>
            <p:ph idx="1"/>
          </p:nvPr>
        </p:nvSpPr>
        <p:spPr/>
        <p:txBody>
          <a:bodyPr/>
          <a:lstStyle/>
          <a:p>
            <a:endParaRPr lang="pt-PT" dirty="0"/>
          </a:p>
        </p:txBody>
      </p:sp>
      <p:sp>
        <p:nvSpPr>
          <p:cNvPr id="4" name="Espaço Reservado para Rodapé 3"/>
          <p:cNvSpPr>
            <a:spLocks noGrp="1"/>
          </p:cNvSpPr>
          <p:nvPr>
            <p:ph type="ftr" sz="quarter" idx="11"/>
          </p:nvPr>
        </p:nvSpPr>
        <p:spPr>
          <a:xfrm>
            <a:off x="-200015" y="6442570"/>
            <a:ext cx="4822804" cy="365125"/>
          </a:xfrm>
        </p:spPr>
        <p:txBody>
          <a:bodyPr/>
          <a:lstStyle/>
          <a:p>
            <a:r>
              <a:rPr lang="pt-PT" dirty="0" smtClean="0"/>
              <a:t>Laboratórios de Informática IV, ARIT-MAT</a:t>
            </a:r>
            <a:endParaRPr lang="pt-PT" dirty="0"/>
          </a:p>
        </p:txBody>
      </p:sp>
      <p:sp>
        <p:nvSpPr>
          <p:cNvPr id="5" name="Espaço Reservado para Número de Slide 4"/>
          <p:cNvSpPr>
            <a:spLocks noGrp="1"/>
          </p:cNvSpPr>
          <p:nvPr>
            <p:ph type="sldNum" sz="quarter" idx="12"/>
          </p:nvPr>
        </p:nvSpPr>
        <p:spPr/>
        <p:txBody>
          <a:bodyPr/>
          <a:lstStyle/>
          <a:p>
            <a:fld id="{F5E7B6B6-7C4F-429D-94CF-F2CBE512B1EE}" type="slidenum">
              <a:rPr lang="pt-PT" smtClean="0"/>
              <a:t>9</a:t>
            </a:fld>
            <a:endParaRPr lang="pt-PT"/>
          </a:p>
        </p:txBody>
      </p:sp>
    </p:spTree>
    <p:extLst>
      <p:ext uri="{BB962C8B-B14F-4D97-AF65-F5344CB8AC3E}">
        <p14:creationId xmlns:p14="http://schemas.microsoft.com/office/powerpoint/2010/main" val="133149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109</TotalTime>
  <Words>720</Words>
  <Application>Microsoft Office PowerPoint</Application>
  <PresentationFormat>Widescreen</PresentationFormat>
  <Paragraphs>91</Paragraphs>
  <Slides>10</Slides>
  <Notes>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Calibri</vt:lpstr>
      <vt:lpstr>Calibri Light</vt:lpstr>
      <vt:lpstr>Wingdings</vt:lpstr>
      <vt:lpstr>Retrospectiva</vt:lpstr>
      <vt:lpstr>ARIT-MAT</vt:lpstr>
      <vt:lpstr>Índice</vt:lpstr>
      <vt:lpstr>Introdução</vt:lpstr>
      <vt:lpstr>Caso de Estudo</vt:lpstr>
      <vt:lpstr>Motivação e Público Alvo</vt:lpstr>
      <vt:lpstr>Objetivos</vt:lpstr>
      <vt:lpstr>Protótipos</vt:lpstr>
      <vt:lpstr>Planificação</vt:lpstr>
      <vt:lpstr>Conclusão</vt:lpstr>
      <vt:lpstr>ARIT-MAT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ARIT-MAT</dc:title>
  <dc:creator>patricia rocha</dc:creator>
  <cp:lastModifiedBy>patricia rocha</cp:lastModifiedBy>
  <cp:revision>13</cp:revision>
  <dcterms:created xsi:type="dcterms:W3CDTF">2015-03-23T16:13:05Z</dcterms:created>
  <dcterms:modified xsi:type="dcterms:W3CDTF">2015-03-23T18:02:56Z</dcterms:modified>
</cp:coreProperties>
</file>