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61" r:id="rId5"/>
    <p:sldId id="263" r:id="rId6"/>
    <p:sldId id="259" r:id="rId7"/>
    <p:sldId id="262" r:id="rId8"/>
    <p:sldId id="281" r:id="rId9"/>
    <p:sldId id="282" r:id="rId10"/>
    <p:sldId id="283" r:id="rId11"/>
    <p:sldId id="284" r:id="rId12"/>
    <p:sldId id="272" r:id="rId13"/>
    <p:sldId id="275"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FA310-1A17-4C5D-A423-F5E57BFFB809}"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54CCD7DF-841B-45B0-BA67-B3204C1B00E9}">
      <dgm:prSet/>
      <dgm:spPr/>
      <dgm:t>
        <a:bodyPr/>
        <a:lstStyle/>
        <a:p>
          <a:r>
            <a:rPr lang="pt-BR">
              <a:solidFill>
                <a:schemeClr val="bg1"/>
              </a:solidFill>
            </a:rPr>
            <a:t>RPA stands for Robotic Process Automation, and is a growing field in data science and administrative process in general.</a:t>
          </a:r>
          <a:endParaRPr lang="en-US">
            <a:solidFill>
              <a:schemeClr val="bg1"/>
            </a:solidFill>
          </a:endParaRPr>
        </a:p>
      </dgm:t>
    </dgm:pt>
    <dgm:pt modelId="{03BA0D6D-825C-4730-81A2-EEECB6E0FA35}" type="parTrans" cxnId="{90B4CC66-88F5-486A-861E-F4FF1CCD2B06}">
      <dgm:prSet/>
      <dgm:spPr/>
      <dgm:t>
        <a:bodyPr/>
        <a:lstStyle/>
        <a:p>
          <a:endParaRPr lang="en-US"/>
        </a:p>
      </dgm:t>
    </dgm:pt>
    <dgm:pt modelId="{2ADE65D9-80A6-42AB-AF64-E6FB29E2A981}" type="sibTrans" cxnId="{90B4CC66-88F5-486A-861E-F4FF1CCD2B06}">
      <dgm:prSet/>
      <dgm:spPr/>
      <dgm:t>
        <a:bodyPr/>
        <a:lstStyle/>
        <a:p>
          <a:endParaRPr lang="en-US"/>
        </a:p>
      </dgm:t>
    </dgm:pt>
    <dgm:pt modelId="{D37CA355-7194-49C3-A030-9EAD14CEDB30}">
      <dgm:prSet/>
      <dgm:spPr/>
      <dgm:t>
        <a:bodyPr/>
        <a:lstStyle/>
        <a:p>
          <a:r>
            <a:rPr lang="en-US">
              <a:solidFill>
                <a:schemeClr val="bg1"/>
              </a:solidFill>
            </a:rPr>
            <a:t>The goal is to write scripts that perform repetitive tasks, such as downloading an attachment, saving to a cloud or running a macro</a:t>
          </a:r>
        </a:p>
      </dgm:t>
    </dgm:pt>
    <dgm:pt modelId="{01CAECEF-7CEE-490A-BBC9-B1E052BDB25F}" type="parTrans" cxnId="{22B8C643-695A-4B26-B7AC-3E79B27512AD}">
      <dgm:prSet/>
      <dgm:spPr/>
      <dgm:t>
        <a:bodyPr/>
        <a:lstStyle/>
        <a:p>
          <a:endParaRPr lang="en-US"/>
        </a:p>
      </dgm:t>
    </dgm:pt>
    <dgm:pt modelId="{BD1C0204-E079-424F-9CA4-70D5A54D295E}" type="sibTrans" cxnId="{22B8C643-695A-4B26-B7AC-3E79B27512AD}">
      <dgm:prSet/>
      <dgm:spPr/>
      <dgm:t>
        <a:bodyPr/>
        <a:lstStyle/>
        <a:p>
          <a:endParaRPr lang="en-US"/>
        </a:p>
      </dgm:t>
    </dgm:pt>
    <dgm:pt modelId="{1FA12FC6-AF1B-4DC7-99EE-790309F3957A}">
      <dgm:prSet/>
      <dgm:spPr/>
      <dgm:t>
        <a:bodyPr/>
        <a:lstStyle/>
        <a:p>
          <a:r>
            <a:rPr lang="pt-BR">
              <a:solidFill>
                <a:schemeClr val="bg1"/>
              </a:solidFill>
            </a:rPr>
            <a:t>The script can be wrote in a such a way to concatenate the actions, each process being a pre-requisite of a previous one.</a:t>
          </a:r>
          <a:endParaRPr lang="en-US">
            <a:solidFill>
              <a:schemeClr val="bg1"/>
            </a:solidFill>
          </a:endParaRPr>
        </a:p>
      </dgm:t>
    </dgm:pt>
    <dgm:pt modelId="{B9EBAFE3-2B50-4E97-B3EA-F63EDC15CD98}" type="parTrans" cxnId="{62987B3C-2DFA-4B34-BA57-DBA3171143BC}">
      <dgm:prSet/>
      <dgm:spPr/>
      <dgm:t>
        <a:bodyPr/>
        <a:lstStyle/>
        <a:p>
          <a:endParaRPr lang="en-US"/>
        </a:p>
      </dgm:t>
    </dgm:pt>
    <dgm:pt modelId="{5DA5907F-A05F-4153-8303-D9FCA1D31A55}" type="sibTrans" cxnId="{62987B3C-2DFA-4B34-BA57-DBA3171143BC}">
      <dgm:prSet/>
      <dgm:spPr/>
      <dgm:t>
        <a:bodyPr/>
        <a:lstStyle/>
        <a:p>
          <a:endParaRPr lang="en-US"/>
        </a:p>
      </dgm:t>
    </dgm:pt>
    <dgm:pt modelId="{64EC43BE-1320-451E-9359-E176DED1184D}">
      <dgm:prSet/>
      <dgm:spPr/>
      <dgm:t>
        <a:bodyPr/>
        <a:lstStyle/>
        <a:p>
          <a:r>
            <a:rPr lang="pt-BR">
              <a:solidFill>
                <a:schemeClr val="bg1"/>
              </a:solidFill>
            </a:rPr>
            <a:t>Scripting repetitive process saves work hours, which reflect on the company paid worktime.</a:t>
          </a:r>
          <a:endParaRPr lang="en-US">
            <a:solidFill>
              <a:schemeClr val="bg1"/>
            </a:solidFill>
          </a:endParaRPr>
        </a:p>
      </dgm:t>
    </dgm:pt>
    <dgm:pt modelId="{3EDBAF10-EED2-44CB-A4A8-84C378B7CAA7}" type="parTrans" cxnId="{D8E3F6D8-8D40-4E44-93E8-CB55C020E366}">
      <dgm:prSet/>
      <dgm:spPr/>
      <dgm:t>
        <a:bodyPr/>
        <a:lstStyle/>
        <a:p>
          <a:endParaRPr lang="en-US"/>
        </a:p>
      </dgm:t>
    </dgm:pt>
    <dgm:pt modelId="{26258B06-4B36-4C77-9BE6-9A211A775D03}" type="sibTrans" cxnId="{D8E3F6D8-8D40-4E44-93E8-CB55C020E366}">
      <dgm:prSet/>
      <dgm:spPr/>
      <dgm:t>
        <a:bodyPr/>
        <a:lstStyle/>
        <a:p>
          <a:endParaRPr lang="en-US"/>
        </a:p>
      </dgm:t>
    </dgm:pt>
    <dgm:pt modelId="{11E574AD-14EA-48E4-BBCD-F30FE15C9D07}">
      <dgm:prSet/>
      <dgm:spPr/>
      <dgm:t>
        <a:bodyPr/>
        <a:lstStyle/>
        <a:p>
          <a:r>
            <a:rPr lang="pt-BR">
              <a:solidFill>
                <a:schemeClr val="bg1"/>
              </a:solidFill>
            </a:rPr>
            <a:t>It also increases productivity and reduce errors, since the script is performing the task a human would.</a:t>
          </a:r>
          <a:endParaRPr lang="en-US">
            <a:solidFill>
              <a:schemeClr val="bg1"/>
            </a:solidFill>
          </a:endParaRPr>
        </a:p>
      </dgm:t>
    </dgm:pt>
    <dgm:pt modelId="{A6EA339B-ED85-455F-8FA1-46C427EFA501}" type="parTrans" cxnId="{C6C1BF06-3704-4FC0-9F31-A4EC719944D2}">
      <dgm:prSet/>
      <dgm:spPr/>
      <dgm:t>
        <a:bodyPr/>
        <a:lstStyle/>
        <a:p>
          <a:endParaRPr lang="en-US"/>
        </a:p>
      </dgm:t>
    </dgm:pt>
    <dgm:pt modelId="{6D034768-3AAD-4C89-B802-08F5A19B245D}" type="sibTrans" cxnId="{C6C1BF06-3704-4FC0-9F31-A4EC719944D2}">
      <dgm:prSet/>
      <dgm:spPr/>
      <dgm:t>
        <a:bodyPr/>
        <a:lstStyle/>
        <a:p>
          <a:endParaRPr lang="en-US"/>
        </a:p>
      </dgm:t>
    </dgm:pt>
    <dgm:pt modelId="{E7709842-D7B8-480D-9265-BB1A7B84DBAF}" type="pres">
      <dgm:prSet presAssocID="{D11FA310-1A17-4C5D-A423-F5E57BFFB809}" presName="linear" presStyleCnt="0">
        <dgm:presLayoutVars>
          <dgm:animLvl val="lvl"/>
          <dgm:resizeHandles val="exact"/>
        </dgm:presLayoutVars>
      </dgm:prSet>
      <dgm:spPr/>
    </dgm:pt>
    <dgm:pt modelId="{BA6938A1-AD4C-4DC4-9FD8-7FDB940C0C60}" type="pres">
      <dgm:prSet presAssocID="{54CCD7DF-841B-45B0-BA67-B3204C1B00E9}" presName="parentText" presStyleLbl="node1" presStyleIdx="0" presStyleCnt="5">
        <dgm:presLayoutVars>
          <dgm:chMax val="0"/>
          <dgm:bulletEnabled val="1"/>
        </dgm:presLayoutVars>
      </dgm:prSet>
      <dgm:spPr/>
    </dgm:pt>
    <dgm:pt modelId="{28C90CFC-2510-47D9-9B5A-8BF6C541794F}" type="pres">
      <dgm:prSet presAssocID="{2ADE65D9-80A6-42AB-AF64-E6FB29E2A981}" presName="spacer" presStyleCnt="0"/>
      <dgm:spPr/>
    </dgm:pt>
    <dgm:pt modelId="{24503FB3-40E8-43B6-B96F-8DADB5A76AEA}" type="pres">
      <dgm:prSet presAssocID="{D37CA355-7194-49C3-A030-9EAD14CEDB30}" presName="parentText" presStyleLbl="node1" presStyleIdx="1" presStyleCnt="5">
        <dgm:presLayoutVars>
          <dgm:chMax val="0"/>
          <dgm:bulletEnabled val="1"/>
        </dgm:presLayoutVars>
      </dgm:prSet>
      <dgm:spPr/>
    </dgm:pt>
    <dgm:pt modelId="{3AEDFF40-F771-4FEC-9527-DCE90444D17F}" type="pres">
      <dgm:prSet presAssocID="{BD1C0204-E079-424F-9CA4-70D5A54D295E}" presName="spacer" presStyleCnt="0"/>
      <dgm:spPr/>
    </dgm:pt>
    <dgm:pt modelId="{5971E8B4-C7FB-4B57-A9F0-5B8B39CBB8CA}" type="pres">
      <dgm:prSet presAssocID="{1FA12FC6-AF1B-4DC7-99EE-790309F3957A}" presName="parentText" presStyleLbl="node1" presStyleIdx="2" presStyleCnt="5">
        <dgm:presLayoutVars>
          <dgm:chMax val="0"/>
          <dgm:bulletEnabled val="1"/>
        </dgm:presLayoutVars>
      </dgm:prSet>
      <dgm:spPr/>
    </dgm:pt>
    <dgm:pt modelId="{3EF1B88C-46B0-439F-82E7-3F33B26469A9}" type="pres">
      <dgm:prSet presAssocID="{5DA5907F-A05F-4153-8303-D9FCA1D31A55}" presName="spacer" presStyleCnt="0"/>
      <dgm:spPr/>
    </dgm:pt>
    <dgm:pt modelId="{3F82A2B8-1609-4846-AD9E-66C2CA97F3C2}" type="pres">
      <dgm:prSet presAssocID="{64EC43BE-1320-451E-9359-E176DED1184D}" presName="parentText" presStyleLbl="node1" presStyleIdx="3" presStyleCnt="5">
        <dgm:presLayoutVars>
          <dgm:chMax val="0"/>
          <dgm:bulletEnabled val="1"/>
        </dgm:presLayoutVars>
      </dgm:prSet>
      <dgm:spPr/>
    </dgm:pt>
    <dgm:pt modelId="{5AEB2E56-8A34-45E2-92C5-F976FD687534}" type="pres">
      <dgm:prSet presAssocID="{26258B06-4B36-4C77-9BE6-9A211A775D03}" presName="spacer" presStyleCnt="0"/>
      <dgm:spPr/>
    </dgm:pt>
    <dgm:pt modelId="{D9DECC8B-D4B0-4D00-AE70-54A012E16E43}" type="pres">
      <dgm:prSet presAssocID="{11E574AD-14EA-48E4-BBCD-F30FE15C9D07}" presName="parentText" presStyleLbl="node1" presStyleIdx="4" presStyleCnt="5">
        <dgm:presLayoutVars>
          <dgm:chMax val="0"/>
          <dgm:bulletEnabled val="1"/>
        </dgm:presLayoutVars>
      </dgm:prSet>
      <dgm:spPr/>
    </dgm:pt>
  </dgm:ptLst>
  <dgm:cxnLst>
    <dgm:cxn modelId="{C6C1BF06-3704-4FC0-9F31-A4EC719944D2}" srcId="{D11FA310-1A17-4C5D-A423-F5E57BFFB809}" destId="{11E574AD-14EA-48E4-BBCD-F30FE15C9D07}" srcOrd="4" destOrd="0" parTransId="{A6EA339B-ED85-455F-8FA1-46C427EFA501}" sibTransId="{6D034768-3AAD-4C89-B802-08F5A19B245D}"/>
    <dgm:cxn modelId="{65052229-3B7E-4180-B89B-79A2E2A852B3}" type="presOf" srcId="{64EC43BE-1320-451E-9359-E176DED1184D}" destId="{3F82A2B8-1609-4846-AD9E-66C2CA97F3C2}" srcOrd="0" destOrd="0" presId="urn:microsoft.com/office/officeart/2005/8/layout/vList2"/>
    <dgm:cxn modelId="{62987B3C-2DFA-4B34-BA57-DBA3171143BC}" srcId="{D11FA310-1A17-4C5D-A423-F5E57BFFB809}" destId="{1FA12FC6-AF1B-4DC7-99EE-790309F3957A}" srcOrd="2" destOrd="0" parTransId="{B9EBAFE3-2B50-4E97-B3EA-F63EDC15CD98}" sibTransId="{5DA5907F-A05F-4153-8303-D9FCA1D31A55}"/>
    <dgm:cxn modelId="{22B8C643-695A-4B26-B7AC-3E79B27512AD}" srcId="{D11FA310-1A17-4C5D-A423-F5E57BFFB809}" destId="{D37CA355-7194-49C3-A030-9EAD14CEDB30}" srcOrd="1" destOrd="0" parTransId="{01CAECEF-7CEE-490A-BBC9-B1E052BDB25F}" sibTransId="{BD1C0204-E079-424F-9CA4-70D5A54D295E}"/>
    <dgm:cxn modelId="{58058766-10D8-413B-908E-A1A8868BC748}" type="presOf" srcId="{D11FA310-1A17-4C5D-A423-F5E57BFFB809}" destId="{E7709842-D7B8-480D-9265-BB1A7B84DBAF}" srcOrd="0" destOrd="0" presId="urn:microsoft.com/office/officeart/2005/8/layout/vList2"/>
    <dgm:cxn modelId="{90B4CC66-88F5-486A-861E-F4FF1CCD2B06}" srcId="{D11FA310-1A17-4C5D-A423-F5E57BFFB809}" destId="{54CCD7DF-841B-45B0-BA67-B3204C1B00E9}" srcOrd="0" destOrd="0" parTransId="{03BA0D6D-825C-4730-81A2-EEECB6E0FA35}" sibTransId="{2ADE65D9-80A6-42AB-AF64-E6FB29E2A981}"/>
    <dgm:cxn modelId="{8B819095-25DD-4CC9-BAB6-6FF1B938A93B}" type="presOf" srcId="{1FA12FC6-AF1B-4DC7-99EE-790309F3957A}" destId="{5971E8B4-C7FB-4B57-A9F0-5B8B39CBB8CA}" srcOrd="0" destOrd="0" presId="urn:microsoft.com/office/officeart/2005/8/layout/vList2"/>
    <dgm:cxn modelId="{8971189B-9875-4792-95A8-F8BEDB963D54}" type="presOf" srcId="{11E574AD-14EA-48E4-BBCD-F30FE15C9D07}" destId="{D9DECC8B-D4B0-4D00-AE70-54A012E16E43}" srcOrd="0" destOrd="0" presId="urn:microsoft.com/office/officeart/2005/8/layout/vList2"/>
    <dgm:cxn modelId="{D8E3F6D8-8D40-4E44-93E8-CB55C020E366}" srcId="{D11FA310-1A17-4C5D-A423-F5E57BFFB809}" destId="{64EC43BE-1320-451E-9359-E176DED1184D}" srcOrd="3" destOrd="0" parTransId="{3EDBAF10-EED2-44CB-A4A8-84C378B7CAA7}" sibTransId="{26258B06-4B36-4C77-9BE6-9A211A775D03}"/>
    <dgm:cxn modelId="{0A04F8F0-5B83-4505-9077-0CC1D393324B}" type="presOf" srcId="{54CCD7DF-841B-45B0-BA67-B3204C1B00E9}" destId="{BA6938A1-AD4C-4DC4-9FD8-7FDB940C0C60}" srcOrd="0" destOrd="0" presId="urn:microsoft.com/office/officeart/2005/8/layout/vList2"/>
    <dgm:cxn modelId="{A71312F3-2451-490E-A0E9-840030323F3B}" type="presOf" srcId="{D37CA355-7194-49C3-A030-9EAD14CEDB30}" destId="{24503FB3-40E8-43B6-B96F-8DADB5A76AEA}" srcOrd="0" destOrd="0" presId="urn:microsoft.com/office/officeart/2005/8/layout/vList2"/>
    <dgm:cxn modelId="{090862B0-501F-4D1C-9E0C-04D7F7698A06}" type="presParOf" srcId="{E7709842-D7B8-480D-9265-BB1A7B84DBAF}" destId="{BA6938A1-AD4C-4DC4-9FD8-7FDB940C0C60}" srcOrd="0" destOrd="0" presId="urn:microsoft.com/office/officeart/2005/8/layout/vList2"/>
    <dgm:cxn modelId="{2C19725D-5C96-4965-8B2D-37858DD433A8}" type="presParOf" srcId="{E7709842-D7B8-480D-9265-BB1A7B84DBAF}" destId="{28C90CFC-2510-47D9-9B5A-8BF6C541794F}" srcOrd="1" destOrd="0" presId="urn:microsoft.com/office/officeart/2005/8/layout/vList2"/>
    <dgm:cxn modelId="{9AC05254-391E-433D-9D48-AC8DEFF44968}" type="presParOf" srcId="{E7709842-D7B8-480D-9265-BB1A7B84DBAF}" destId="{24503FB3-40E8-43B6-B96F-8DADB5A76AEA}" srcOrd="2" destOrd="0" presId="urn:microsoft.com/office/officeart/2005/8/layout/vList2"/>
    <dgm:cxn modelId="{2A1716FB-E4DA-476C-9F5C-28C769EDF49F}" type="presParOf" srcId="{E7709842-D7B8-480D-9265-BB1A7B84DBAF}" destId="{3AEDFF40-F771-4FEC-9527-DCE90444D17F}" srcOrd="3" destOrd="0" presId="urn:microsoft.com/office/officeart/2005/8/layout/vList2"/>
    <dgm:cxn modelId="{C428B468-A4D3-4FC3-B8B2-A62202546091}" type="presParOf" srcId="{E7709842-D7B8-480D-9265-BB1A7B84DBAF}" destId="{5971E8B4-C7FB-4B57-A9F0-5B8B39CBB8CA}" srcOrd="4" destOrd="0" presId="urn:microsoft.com/office/officeart/2005/8/layout/vList2"/>
    <dgm:cxn modelId="{CEAD3622-3EF6-4AF2-8DC4-79C8FB667D4F}" type="presParOf" srcId="{E7709842-D7B8-480D-9265-BB1A7B84DBAF}" destId="{3EF1B88C-46B0-439F-82E7-3F33B26469A9}" srcOrd="5" destOrd="0" presId="urn:microsoft.com/office/officeart/2005/8/layout/vList2"/>
    <dgm:cxn modelId="{B2D170D4-EB7A-42E5-BC2E-D20F2A8CB5B8}" type="presParOf" srcId="{E7709842-D7B8-480D-9265-BB1A7B84DBAF}" destId="{3F82A2B8-1609-4846-AD9E-66C2CA97F3C2}" srcOrd="6" destOrd="0" presId="urn:microsoft.com/office/officeart/2005/8/layout/vList2"/>
    <dgm:cxn modelId="{FAD4975B-94BB-4F0E-AC1E-9EE42F63EDE3}" type="presParOf" srcId="{E7709842-D7B8-480D-9265-BB1A7B84DBAF}" destId="{5AEB2E56-8A34-45E2-92C5-F976FD687534}" srcOrd="7" destOrd="0" presId="urn:microsoft.com/office/officeart/2005/8/layout/vList2"/>
    <dgm:cxn modelId="{29D9EA0A-22D9-4BC6-AAEA-57971004CC35}" type="presParOf" srcId="{E7709842-D7B8-480D-9265-BB1A7B84DBAF}" destId="{D9DECC8B-D4B0-4D00-AE70-54A012E16E43}"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938A1-AD4C-4DC4-9FD8-7FDB940C0C60}">
      <dsp:nvSpPr>
        <dsp:cNvPr id="0" name=""/>
        <dsp:cNvSpPr/>
      </dsp:nvSpPr>
      <dsp:spPr>
        <a:xfrm>
          <a:off x="0" y="58078"/>
          <a:ext cx="6266011" cy="110564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kern="1200">
              <a:solidFill>
                <a:schemeClr val="bg1"/>
              </a:solidFill>
            </a:rPr>
            <a:t>RPA stands for Robotic Process Automation, and is a growing field in data science and administrative process in general.</a:t>
          </a:r>
          <a:endParaRPr lang="en-US" sz="2100" kern="1200">
            <a:solidFill>
              <a:schemeClr val="bg1"/>
            </a:solidFill>
          </a:endParaRPr>
        </a:p>
      </dsp:txBody>
      <dsp:txXfrm>
        <a:off x="53973" y="112051"/>
        <a:ext cx="6158065" cy="997703"/>
      </dsp:txXfrm>
    </dsp:sp>
    <dsp:sp modelId="{24503FB3-40E8-43B6-B96F-8DADB5A76AEA}">
      <dsp:nvSpPr>
        <dsp:cNvPr id="0" name=""/>
        <dsp:cNvSpPr/>
      </dsp:nvSpPr>
      <dsp:spPr>
        <a:xfrm>
          <a:off x="0" y="1224208"/>
          <a:ext cx="6266011" cy="1105649"/>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solidFill>
                <a:schemeClr val="bg1"/>
              </a:solidFill>
            </a:rPr>
            <a:t>The goal is to write scripts that perform repetitive tasks, such as downloading an attachment, saving to a cloud or running a macro</a:t>
          </a:r>
        </a:p>
      </dsp:txBody>
      <dsp:txXfrm>
        <a:off x="53973" y="1278181"/>
        <a:ext cx="6158065" cy="997703"/>
      </dsp:txXfrm>
    </dsp:sp>
    <dsp:sp modelId="{5971E8B4-C7FB-4B57-A9F0-5B8B39CBB8CA}">
      <dsp:nvSpPr>
        <dsp:cNvPr id="0" name=""/>
        <dsp:cNvSpPr/>
      </dsp:nvSpPr>
      <dsp:spPr>
        <a:xfrm>
          <a:off x="0" y="2390338"/>
          <a:ext cx="6266011" cy="1105649"/>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kern="1200">
              <a:solidFill>
                <a:schemeClr val="bg1"/>
              </a:solidFill>
            </a:rPr>
            <a:t>The script can be wrote in a such a way to concatenate the actions, each process being a pre-requisite of a previous one.</a:t>
          </a:r>
          <a:endParaRPr lang="en-US" sz="2100" kern="1200">
            <a:solidFill>
              <a:schemeClr val="bg1"/>
            </a:solidFill>
          </a:endParaRPr>
        </a:p>
      </dsp:txBody>
      <dsp:txXfrm>
        <a:off x="53973" y="2444311"/>
        <a:ext cx="6158065" cy="997703"/>
      </dsp:txXfrm>
    </dsp:sp>
    <dsp:sp modelId="{3F82A2B8-1609-4846-AD9E-66C2CA97F3C2}">
      <dsp:nvSpPr>
        <dsp:cNvPr id="0" name=""/>
        <dsp:cNvSpPr/>
      </dsp:nvSpPr>
      <dsp:spPr>
        <a:xfrm>
          <a:off x="0" y="3556468"/>
          <a:ext cx="6266011" cy="1105649"/>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kern="1200">
              <a:solidFill>
                <a:schemeClr val="bg1"/>
              </a:solidFill>
            </a:rPr>
            <a:t>Scripting repetitive process saves work hours, which reflect on the company paid worktime.</a:t>
          </a:r>
          <a:endParaRPr lang="en-US" sz="2100" kern="1200">
            <a:solidFill>
              <a:schemeClr val="bg1"/>
            </a:solidFill>
          </a:endParaRPr>
        </a:p>
      </dsp:txBody>
      <dsp:txXfrm>
        <a:off x="53973" y="3610441"/>
        <a:ext cx="6158065" cy="997703"/>
      </dsp:txXfrm>
    </dsp:sp>
    <dsp:sp modelId="{D9DECC8B-D4B0-4D00-AE70-54A012E16E43}">
      <dsp:nvSpPr>
        <dsp:cNvPr id="0" name=""/>
        <dsp:cNvSpPr/>
      </dsp:nvSpPr>
      <dsp:spPr>
        <a:xfrm>
          <a:off x="0" y="4722598"/>
          <a:ext cx="6266011" cy="1105649"/>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kern="1200">
              <a:solidFill>
                <a:schemeClr val="bg1"/>
              </a:solidFill>
            </a:rPr>
            <a:t>It also increases productivity and reduce errors, since the script is performing the task a human would.</a:t>
          </a:r>
          <a:endParaRPr lang="en-US" sz="2100" kern="1200">
            <a:solidFill>
              <a:schemeClr val="bg1"/>
            </a:solidFill>
          </a:endParaRPr>
        </a:p>
      </dsp:txBody>
      <dsp:txXfrm>
        <a:off x="53973" y="4776571"/>
        <a:ext cx="6158065" cy="9977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8/28/2022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brunotorto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linkedin.com/in/brunotortola/"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F112-3BC6-45F6-A5E4-550767A53DD4}"/>
              </a:ext>
            </a:extLst>
          </p:cNvPr>
          <p:cNvSpPr>
            <a:spLocks noGrp="1"/>
          </p:cNvSpPr>
          <p:nvPr>
            <p:ph type="ctrTitle"/>
          </p:nvPr>
        </p:nvSpPr>
        <p:spPr/>
        <p:txBody>
          <a:bodyPr>
            <a:normAutofit fontScale="90000"/>
          </a:bodyPr>
          <a:lstStyle/>
          <a:p>
            <a:r>
              <a:rPr lang="pt-BR"/>
              <a:t>RPA Automation - Morning files Routine with Power Automate Desktop</a:t>
            </a:r>
            <a:endParaRPr lang="en-US"/>
          </a:p>
        </p:txBody>
      </p:sp>
      <p:sp>
        <p:nvSpPr>
          <p:cNvPr id="3" name="Subtitle 2">
            <a:extLst>
              <a:ext uri="{FF2B5EF4-FFF2-40B4-BE49-F238E27FC236}">
                <a16:creationId xmlns:a16="http://schemas.microsoft.com/office/drawing/2014/main" id="{AA51326A-9BA4-486F-9105-5F347347379E}"/>
              </a:ext>
            </a:extLst>
          </p:cNvPr>
          <p:cNvSpPr>
            <a:spLocks noGrp="1"/>
          </p:cNvSpPr>
          <p:nvPr>
            <p:ph type="subTitle" idx="1"/>
          </p:nvPr>
        </p:nvSpPr>
        <p:spPr/>
        <p:txBody>
          <a:bodyPr/>
          <a:lstStyle/>
          <a:p>
            <a:r>
              <a:rPr lang="pt-BR"/>
              <a:t>By Bruno Tortola</a:t>
            </a:r>
            <a:endParaRPr lang="en-US"/>
          </a:p>
        </p:txBody>
      </p:sp>
      <p:sp>
        <p:nvSpPr>
          <p:cNvPr id="5" name="TextBox 4">
            <a:extLst>
              <a:ext uri="{FF2B5EF4-FFF2-40B4-BE49-F238E27FC236}">
                <a16:creationId xmlns:a16="http://schemas.microsoft.com/office/drawing/2014/main" id="{07FCBED8-EC1F-47CF-B8F8-8D653735ECE3}"/>
              </a:ext>
            </a:extLst>
          </p:cNvPr>
          <p:cNvSpPr txBox="1"/>
          <p:nvPr/>
        </p:nvSpPr>
        <p:spPr>
          <a:xfrm>
            <a:off x="487680" y="5729292"/>
            <a:ext cx="6096000" cy="830997"/>
          </a:xfrm>
          <a:prstGeom prst="rect">
            <a:avLst/>
          </a:prstGeom>
          <a:noFill/>
        </p:spPr>
        <p:txBody>
          <a:bodyPr wrap="square">
            <a:spAutoFit/>
          </a:bodyPr>
          <a:lstStyle/>
          <a:p>
            <a:pPr algn="l"/>
            <a:r>
              <a:rPr lang="pt-BR" sz="2400">
                <a:hlinkClick r:id="rId2"/>
              </a:rPr>
              <a:t>https://www.linkedin.com/in/brunotortola/</a:t>
            </a:r>
            <a:endParaRPr lang="pt-BR" sz="2400"/>
          </a:p>
          <a:p>
            <a:pPr algn="l"/>
            <a:r>
              <a:rPr lang="pt-BR" sz="2400"/>
              <a:t>brunohtortola@gmail.com</a:t>
            </a:r>
            <a:endParaRPr lang="en-US" sz="2400"/>
          </a:p>
        </p:txBody>
      </p:sp>
    </p:spTree>
    <p:extLst>
      <p:ext uri="{BB962C8B-B14F-4D97-AF65-F5344CB8AC3E}">
        <p14:creationId xmlns:p14="http://schemas.microsoft.com/office/powerpoint/2010/main" val="248757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4500686" cy="766679"/>
          </a:xfrm>
        </p:spPr>
        <p:txBody>
          <a:bodyPr>
            <a:normAutofit/>
          </a:bodyPr>
          <a:lstStyle/>
          <a:p>
            <a:r>
              <a:rPr lang="pt-BR"/>
              <a:t>BoReasons</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718586" y="1253447"/>
            <a:ext cx="10987861" cy="1564181"/>
          </a:xfrm>
        </p:spPr>
        <p:txBody>
          <a:bodyPr>
            <a:normAutofit/>
          </a:bodyPr>
          <a:lstStyle/>
          <a:p>
            <a:r>
              <a:rPr lang="pt-BR"/>
              <a:t>This flow takes two files, the one generated today and yesterdays, and power automate copies the data within them.</a:t>
            </a:r>
          </a:p>
          <a:p>
            <a:r>
              <a:rPr lang="pt-BR"/>
              <a:t>This data is then pasted to a third excel file with a macro, that runs and generates a report that is sent by email with the consolidated data.</a:t>
            </a:r>
            <a:endParaRPr lang="en-US"/>
          </a:p>
        </p:txBody>
      </p:sp>
      <p:pic>
        <p:nvPicPr>
          <p:cNvPr id="8" name="Picture 7">
            <a:extLst>
              <a:ext uri="{FF2B5EF4-FFF2-40B4-BE49-F238E27FC236}">
                <a16:creationId xmlns:a16="http://schemas.microsoft.com/office/drawing/2014/main" id="{47E5DD75-3C1E-4834-9793-ECD01589AEC9}"/>
              </a:ext>
            </a:extLst>
          </p:cNvPr>
          <p:cNvPicPr>
            <a:picLocks noChangeAspect="1"/>
          </p:cNvPicPr>
          <p:nvPr/>
        </p:nvPicPr>
        <p:blipFill>
          <a:blip r:embed="rId2"/>
          <a:stretch>
            <a:fillRect/>
          </a:stretch>
        </p:blipFill>
        <p:spPr>
          <a:xfrm>
            <a:off x="8739391" y="234443"/>
            <a:ext cx="3258005" cy="685896"/>
          </a:xfrm>
          <a:prstGeom prst="rect">
            <a:avLst/>
          </a:prstGeom>
        </p:spPr>
      </p:pic>
      <p:pic>
        <p:nvPicPr>
          <p:cNvPr id="13" name="Picture 12">
            <a:extLst>
              <a:ext uri="{FF2B5EF4-FFF2-40B4-BE49-F238E27FC236}">
                <a16:creationId xmlns:a16="http://schemas.microsoft.com/office/drawing/2014/main" id="{A86E4866-044E-41B8-B944-ED5E20280FE7}"/>
              </a:ext>
            </a:extLst>
          </p:cNvPr>
          <p:cNvPicPr>
            <a:picLocks noChangeAspect="1"/>
          </p:cNvPicPr>
          <p:nvPr/>
        </p:nvPicPr>
        <p:blipFill>
          <a:blip r:embed="rId3"/>
          <a:stretch>
            <a:fillRect/>
          </a:stretch>
        </p:blipFill>
        <p:spPr>
          <a:xfrm>
            <a:off x="1428108" y="3208046"/>
            <a:ext cx="7664362" cy="3462409"/>
          </a:xfrm>
          <a:prstGeom prst="rect">
            <a:avLst/>
          </a:prstGeom>
        </p:spPr>
      </p:pic>
    </p:spTree>
    <p:extLst>
      <p:ext uri="{BB962C8B-B14F-4D97-AF65-F5344CB8AC3E}">
        <p14:creationId xmlns:p14="http://schemas.microsoft.com/office/powerpoint/2010/main" val="378232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4500686" cy="766679"/>
          </a:xfrm>
        </p:spPr>
        <p:txBody>
          <a:bodyPr>
            <a:normAutofit/>
          </a:bodyPr>
          <a:lstStyle/>
          <a:p>
            <a:r>
              <a:rPr lang="pt-BR"/>
              <a:t>BOT</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270273" y="1253447"/>
            <a:ext cx="4949000" cy="5085708"/>
          </a:xfrm>
        </p:spPr>
        <p:txBody>
          <a:bodyPr>
            <a:normAutofit/>
          </a:bodyPr>
          <a:lstStyle/>
          <a:p>
            <a:r>
              <a:rPr lang="pt-BR"/>
              <a:t>This flow involves not only macros, but alos pivot tables and power query.</a:t>
            </a:r>
          </a:p>
          <a:p>
            <a:r>
              <a:rPr lang="pt-BR"/>
              <a:t>First, an Excel spreadsheet is open, and data from the previous day is stored in a separate tab.</a:t>
            </a:r>
          </a:p>
          <a:p>
            <a:r>
              <a:rPr lang="pt-BR"/>
              <a:t> Then the PAD types in the following keys {Control}({Alt}({F5})), triggering in the Power Query connection within the file and the pivot tables to update.</a:t>
            </a:r>
          </a:p>
          <a:p>
            <a:r>
              <a:rPr lang="pt-BR"/>
              <a:t>Next, a Macro is run to copy the data from today in comparison with yesterdays, and an email is sent to the stakeholders to fill in the new data for the day.</a:t>
            </a:r>
            <a:endParaRPr lang="en-US"/>
          </a:p>
        </p:txBody>
      </p:sp>
      <p:pic>
        <p:nvPicPr>
          <p:cNvPr id="5" name="Picture 4">
            <a:extLst>
              <a:ext uri="{FF2B5EF4-FFF2-40B4-BE49-F238E27FC236}">
                <a16:creationId xmlns:a16="http://schemas.microsoft.com/office/drawing/2014/main" id="{6A1A8EFE-7347-4866-AA18-8C61B98CEF2C}"/>
              </a:ext>
            </a:extLst>
          </p:cNvPr>
          <p:cNvPicPr>
            <a:picLocks noChangeAspect="1"/>
          </p:cNvPicPr>
          <p:nvPr/>
        </p:nvPicPr>
        <p:blipFill>
          <a:blip r:embed="rId2"/>
          <a:stretch>
            <a:fillRect/>
          </a:stretch>
        </p:blipFill>
        <p:spPr>
          <a:xfrm>
            <a:off x="8513243" y="187545"/>
            <a:ext cx="3343742" cy="847843"/>
          </a:xfrm>
          <a:prstGeom prst="rect">
            <a:avLst/>
          </a:prstGeom>
        </p:spPr>
      </p:pic>
      <p:pic>
        <p:nvPicPr>
          <p:cNvPr id="7" name="Picture 6">
            <a:extLst>
              <a:ext uri="{FF2B5EF4-FFF2-40B4-BE49-F238E27FC236}">
                <a16:creationId xmlns:a16="http://schemas.microsoft.com/office/drawing/2014/main" id="{58ED27DB-15D8-4350-B835-A6B80EDF6CA6}"/>
              </a:ext>
            </a:extLst>
          </p:cNvPr>
          <p:cNvPicPr>
            <a:picLocks noChangeAspect="1"/>
          </p:cNvPicPr>
          <p:nvPr/>
        </p:nvPicPr>
        <p:blipFill>
          <a:blip r:embed="rId3"/>
          <a:stretch>
            <a:fillRect/>
          </a:stretch>
        </p:blipFill>
        <p:spPr>
          <a:xfrm>
            <a:off x="5457831" y="1646392"/>
            <a:ext cx="6576912" cy="3192736"/>
          </a:xfrm>
          <a:prstGeom prst="rect">
            <a:avLst/>
          </a:prstGeom>
        </p:spPr>
      </p:pic>
    </p:spTree>
    <p:extLst>
      <p:ext uri="{BB962C8B-B14F-4D97-AF65-F5344CB8AC3E}">
        <p14:creationId xmlns:p14="http://schemas.microsoft.com/office/powerpoint/2010/main" val="305641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p:txBody>
          <a:bodyPr/>
          <a:lstStyle/>
          <a:p>
            <a:r>
              <a:rPr lang="pt-BR"/>
              <a:t>Conclusion</a:t>
            </a:r>
            <a:endParaRPr lang="en-US"/>
          </a:p>
        </p:txBody>
      </p:sp>
    </p:spTree>
    <p:extLst>
      <p:ext uri="{BB962C8B-B14F-4D97-AF65-F5344CB8AC3E}">
        <p14:creationId xmlns:p14="http://schemas.microsoft.com/office/powerpoint/2010/main" val="194420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Conclusion</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913795" y="986319"/>
            <a:ext cx="10353762" cy="3863083"/>
          </a:xfrm>
        </p:spPr>
        <p:txBody>
          <a:bodyPr>
            <a:normAutofit/>
          </a:bodyPr>
          <a:lstStyle/>
          <a:p>
            <a:r>
              <a:rPr lang="pt-BR"/>
              <a:t>The whole automated flow takes 8 minutes to run, instead of the 16 minutes it took to run it manually.</a:t>
            </a:r>
          </a:p>
          <a:p>
            <a:r>
              <a:rPr lang="pt-BR"/>
              <a:t>Not only is it faster, but also negates the possibility of human errors, very common to this kinds of tasks</a:t>
            </a:r>
          </a:p>
          <a:p>
            <a:r>
              <a:rPr lang="pt-BR"/>
              <a:t>Moreover, 8 minutes a day saved, when calculating the benefits, equates to around 53k reais (or 10k dollars) saved in work time hours.</a:t>
            </a:r>
          </a:p>
          <a:p>
            <a:r>
              <a:rPr lang="pt-BR"/>
              <a:t>This type of automation can be applied to many different process, and is in great demand in the market.</a:t>
            </a:r>
          </a:p>
          <a:p>
            <a:r>
              <a:rPr lang="pt-BR"/>
              <a:t>PAD is also part of the Power Platform by Microsoft, and can be integrated to PowerBI Power Apps, Power Virtual Agents and Power Automate Web</a:t>
            </a:r>
          </a:p>
          <a:p>
            <a:endParaRPr lang="pt-BR"/>
          </a:p>
        </p:txBody>
      </p:sp>
    </p:spTree>
    <p:extLst>
      <p:ext uri="{BB962C8B-B14F-4D97-AF65-F5344CB8AC3E}">
        <p14:creationId xmlns:p14="http://schemas.microsoft.com/office/powerpoint/2010/main" val="46726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701-D1E5-43B6-9AFD-DC56E6FFE8B7}"/>
              </a:ext>
            </a:extLst>
          </p:cNvPr>
          <p:cNvSpPr>
            <a:spLocks noGrp="1"/>
          </p:cNvSpPr>
          <p:nvPr>
            <p:ph type="title"/>
          </p:nvPr>
        </p:nvSpPr>
        <p:spPr>
          <a:xfrm>
            <a:off x="1300725" y="1860555"/>
            <a:ext cx="9590550" cy="1129915"/>
          </a:xfrm>
        </p:spPr>
        <p:txBody>
          <a:bodyPr/>
          <a:lstStyle/>
          <a:p>
            <a:r>
              <a:rPr lang="pt-BR"/>
              <a:t>Thanks for checking out my work!</a:t>
            </a:r>
            <a:endParaRPr lang="en-US"/>
          </a:p>
        </p:txBody>
      </p:sp>
      <p:sp>
        <p:nvSpPr>
          <p:cNvPr id="3" name="Title 1">
            <a:extLst>
              <a:ext uri="{FF2B5EF4-FFF2-40B4-BE49-F238E27FC236}">
                <a16:creationId xmlns:a16="http://schemas.microsoft.com/office/drawing/2014/main" id="{76BA2775-AB8F-474B-899B-B41FFF4CE1E4}"/>
              </a:ext>
            </a:extLst>
          </p:cNvPr>
          <p:cNvSpPr txBox="1">
            <a:spLocks/>
          </p:cNvSpPr>
          <p:nvPr/>
        </p:nvSpPr>
        <p:spPr>
          <a:xfrm>
            <a:off x="552798" y="5257250"/>
            <a:ext cx="9590550" cy="993877"/>
          </a:xfrm>
          <a:prstGeom prst="rect">
            <a:avLst/>
          </a:prstGeom>
          <a:effectLst>
            <a:outerShdw blurRad="25400" dir="17880000">
              <a:srgbClr val="000000">
                <a:alpha val="46000"/>
              </a:srgbClr>
            </a:outerShdw>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4000" b="0" kern="1200" cap="none">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2400"/>
              <a:t>Lets connect on LinkedIn!</a:t>
            </a:r>
          </a:p>
          <a:p>
            <a:pPr algn="l"/>
            <a:r>
              <a:rPr lang="pt-BR" sz="2400">
                <a:hlinkClick r:id="rId2"/>
              </a:rPr>
              <a:t>https://www.linkedin.com/in/brunotortola/</a:t>
            </a:r>
            <a:endParaRPr lang="pt-BR" sz="2400"/>
          </a:p>
          <a:p>
            <a:pPr algn="l"/>
            <a:r>
              <a:rPr lang="pt-BR" sz="2400"/>
              <a:t>brunohtortola@gmail.com</a:t>
            </a:r>
            <a:endParaRPr lang="en-US" sz="2400"/>
          </a:p>
        </p:txBody>
      </p:sp>
    </p:spTree>
    <p:extLst>
      <p:ext uri="{BB962C8B-B14F-4D97-AF65-F5344CB8AC3E}">
        <p14:creationId xmlns:p14="http://schemas.microsoft.com/office/powerpoint/2010/main" val="47235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9BC-9E89-42C7-9D18-E8B01A5AB1CC}"/>
              </a:ext>
            </a:extLst>
          </p:cNvPr>
          <p:cNvSpPr>
            <a:spLocks noGrp="1"/>
          </p:cNvSpPr>
          <p:nvPr>
            <p:ph type="title"/>
          </p:nvPr>
        </p:nvSpPr>
        <p:spPr>
          <a:xfrm>
            <a:off x="913795" y="609599"/>
            <a:ext cx="5978072" cy="1030775"/>
          </a:xfrm>
        </p:spPr>
        <p:txBody>
          <a:bodyPr>
            <a:normAutofit/>
          </a:bodyPr>
          <a:lstStyle/>
          <a:p>
            <a:pPr>
              <a:lnSpc>
                <a:spcPct val="90000"/>
              </a:lnSpc>
            </a:pPr>
            <a:r>
              <a:rPr lang="pt-BR" sz="3400"/>
              <a:t>Files Routine with Power Automate Desktop</a:t>
            </a:r>
            <a:endParaRPr lang="en-US" sz="3400"/>
          </a:p>
        </p:txBody>
      </p:sp>
      <p:sp>
        <p:nvSpPr>
          <p:cNvPr id="6" name="Content Placeholder 5">
            <a:extLst>
              <a:ext uri="{FF2B5EF4-FFF2-40B4-BE49-F238E27FC236}">
                <a16:creationId xmlns:a16="http://schemas.microsoft.com/office/drawing/2014/main" id="{9458C882-6742-4AC7-864A-A1FF751B67F5}"/>
              </a:ext>
            </a:extLst>
          </p:cNvPr>
          <p:cNvSpPr>
            <a:spLocks noGrp="1"/>
          </p:cNvSpPr>
          <p:nvPr>
            <p:ph idx="1"/>
          </p:nvPr>
        </p:nvSpPr>
        <p:spPr>
          <a:xfrm>
            <a:off x="913795" y="1828801"/>
            <a:ext cx="5978072" cy="3866048"/>
          </a:xfrm>
        </p:spPr>
        <p:txBody>
          <a:bodyPr anchor="ctr">
            <a:normAutofit/>
          </a:bodyPr>
          <a:lstStyle/>
          <a:p>
            <a:r>
              <a:rPr lang="pt-BR"/>
              <a:t>This presentation will show a flow I built using Power Automate Desktop (PAD), to automate the process of downloading, moving, manipulating and modifying files, folders and emails</a:t>
            </a:r>
          </a:p>
          <a:p>
            <a:endParaRPr lang="en-US"/>
          </a:p>
        </p:txBody>
      </p:sp>
      <p:pic>
        <p:nvPicPr>
          <p:cNvPr id="8" name="Picture 7">
            <a:extLst>
              <a:ext uri="{FF2B5EF4-FFF2-40B4-BE49-F238E27FC236}">
                <a16:creationId xmlns:a16="http://schemas.microsoft.com/office/drawing/2014/main" id="{64B7EC56-1276-4D4D-99BE-0E5F846CF001}"/>
              </a:ext>
            </a:extLst>
          </p:cNvPr>
          <p:cNvPicPr>
            <a:picLocks noChangeAspect="1"/>
          </p:cNvPicPr>
          <p:nvPr/>
        </p:nvPicPr>
        <p:blipFill rotWithShape="1">
          <a:blip r:embed="rId3"/>
          <a:srcRect l="29949" r="27721"/>
          <a:stretch/>
        </p:blipFill>
        <p:spPr>
          <a:xfrm>
            <a:off x="7620351" y="10"/>
            <a:ext cx="4571649" cy="6857990"/>
          </a:xfrm>
          <a:prstGeom prst="rect">
            <a:avLst/>
          </a:prstGeom>
        </p:spPr>
      </p:pic>
      <p:pic>
        <p:nvPicPr>
          <p:cNvPr id="1058" name="Picture 1057">
            <a:extLst>
              <a:ext uri="{FF2B5EF4-FFF2-40B4-BE49-F238E27FC236}">
                <a16:creationId xmlns:a16="http://schemas.microsoft.com/office/drawing/2014/main" id="{C5418205-ADF0-47E3-8B0C-9A6BC610B2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
        <p:nvSpPr>
          <p:cNvPr id="4" name="AutoShape 6" descr="Types of Machine Elements | Examples of Different Categories">
            <a:extLst>
              <a:ext uri="{FF2B5EF4-FFF2-40B4-BE49-F238E27FC236}">
                <a16:creationId xmlns:a16="http://schemas.microsoft.com/office/drawing/2014/main" id="{1C877AC8-8F3F-4F5C-9FD2-6330D3C8AF20}"/>
              </a:ext>
            </a:extLst>
          </p:cNvPr>
          <p:cNvSpPr>
            <a:spLocks noChangeAspect="1" noChangeArrowheads="1"/>
          </p:cNvSpPr>
          <p:nvPr/>
        </p:nvSpPr>
        <p:spPr bwMode="auto">
          <a:xfrm>
            <a:off x="5943599" y="3276599"/>
            <a:ext cx="1535987" cy="15359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5622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91A5-5BE1-4A52-80DA-464212056021}"/>
              </a:ext>
            </a:extLst>
          </p:cNvPr>
          <p:cNvSpPr>
            <a:spLocks noGrp="1"/>
          </p:cNvSpPr>
          <p:nvPr>
            <p:ph type="title"/>
          </p:nvPr>
        </p:nvSpPr>
        <p:spPr>
          <a:xfrm>
            <a:off x="633743" y="609599"/>
            <a:ext cx="3413156" cy="5273675"/>
          </a:xfrm>
        </p:spPr>
        <p:txBody>
          <a:bodyPr>
            <a:normAutofit/>
          </a:bodyPr>
          <a:lstStyle/>
          <a:p>
            <a:r>
              <a:rPr lang="pt-BR"/>
              <a:t>What is RPA?</a:t>
            </a:r>
            <a:endParaRPr lang="en-US"/>
          </a:p>
        </p:txBody>
      </p:sp>
      <p:pic>
        <p:nvPicPr>
          <p:cNvPr id="9" name="Picture 8">
            <a:extLst>
              <a:ext uri="{FF2B5EF4-FFF2-40B4-BE49-F238E27FC236}">
                <a16:creationId xmlns:a16="http://schemas.microsoft.com/office/drawing/2014/main" id="{2532A841-3876-4914-9400-39DC9FE511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C16D7064-1D5D-D761-2E9E-0D13E20F4C98}"/>
              </a:ext>
            </a:extLst>
          </p:cNvPr>
          <p:cNvGraphicFramePr>
            <a:graphicFrameLocks noGrp="1"/>
          </p:cNvGraphicFramePr>
          <p:nvPr>
            <p:ph idx="1"/>
            <p:extLst>
              <p:ext uri="{D42A27DB-BD31-4B8C-83A1-F6EECF244321}">
                <p14:modId xmlns:p14="http://schemas.microsoft.com/office/powerpoint/2010/main" val="38871477"/>
              </p:ext>
            </p:extLst>
          </p:nvPr>
        </p:nvGraphicFramePr>
        <p:xfrm>
          <a:off x="5282521" y="709683"/>
          <a:ext cx="6266011" cy="5886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431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C6-4D03-4F2E-9BB0-791BA5436E87}"/>
              </a:ext>
            </a:extLst>
          </p:cNvPr>
          <p:cNvSpPr>
            <a:spLocks noGrp="1"/>
          </p:cNvSpPr>
          <p:nvPr>
            <p:ph type="title"/>
          </p:nvPr>
        </p:nvSpPr>
        <p:spPr>
          <a:xfrm>
            <a:off x="834012" y="1115568"/>
            <a:ext cx="3892099" cy="4626864"/>
          </a:xfrm>
        </p:spPr>
        <p:txBody>
          <a:bodyPr>
            <a:normAutofit/>
          </a:bodyPr>
          <a:lstStyle/>
          <a:p>
            <a:pPr algn="l"/>
            <a:r>
              <a:rPr lang="pt-BR" sz="3600"/>
              <a:t>Technologies used</a:t>
            </a:r>
            <a:endParaRPr lang="en-US" sz="3600"/>
          </a:p>
        </p:txBody>
      </p:sp>
      <p:sp>
        <p:nvSpPr>
          <p:cNvPr id="3" name="Content Placeholder 2">
            <a:extLst>
              <a:ext uri="{FF2B5EF4-FFF2-40B4-BE49-F238E27FC236}">
                <a16:creationId xmlns:a16="http://schemas.microsoft.com/office/drawing/2014/main" id="{78683129-4734-41B2-901F-0B2EECB34167}"/>
              </a:ext>
            </a:extLst>
          </p:cNvPr>
          <p:cNvSpPr>
            <a:spLocks noGrp="1"/>
          </p:cNvSpPr>
          <p:nvPr>
            <p:ph idx="1"/>
          </p:nvPr>
        </p:nvSpPr>
        <p:spPr>
          <a:xfrm>
            <a:off x="5105398" y="1115568"/>
            <a:ext cx="6245352" cy="4626864"/>
          </a:xfrm>
        </p:spPr>
        <p:txBody>
          <a:bodyPr anchor="ctr">
            <a:normAutofit/>
          </a:bodyPr>
          <a:lstStyle/>
          <a:p>
            <a:r>
              <a:rPr lang="pt-BR"/>
              <a:t>Excel</a:t>
            </a:r>
          </a:p>
          <a:p>
            <a:r>
              <a:rPr lang="pt-BR"/>
              <a:t>Sharepoint</a:t>
            </a:r>
          </a:p>
          <a:p>
            <a:r>
              <a:rPr lang="pt-BR"/>
              <a:t>Power Automate Desktop</a:t>
            </a:r>
          </a:p>
          <a:p>
            <a:r>
              <a:rPr lang="pt-BR"/>
              <a:t>VBA</a:t>
            </a:r>
          </a:p>
          <a:p>
            <a:r>
              <a:rPr lang="pt-BR"/>
              <a:t>Macros</a:t>
            </a:r>
          </a:p>
          <a:p>
            <a:r>
              <a:rPr lang="pt-BR"/>
              <a:t>Outlook</a:t>
            </a:r>
          </a:p>
          <a:p>
            <a:r>
              <a:rPr lang="pt-BR"/>
              <a:t>Power Query</a:t>
            </a:r>
          </a:p>
          <a:p>
            <a:endParaRPr lang="pt-BR"/>
          </a:p>
          <a:p>
            <a:endParaRPr lang="en-US"/>
          </a:p>
        </p:txBody>
      </p:sp>
    </p:spTree>
    <p:extLst>
      <p:ext uri="{BB962C8B-B14F-4D97-AF65-F5344CB8AC3E}">
        <p14:creationId xmlns:p14="http://schemas.microsoft.com/office/powerpoint/2010/main" val="379769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DD74-97B7-43C0-A546-BF7A24460241}"/>
              </a:ext>
            </a:extLst>
          </p:cNvPr>
          <p:cNvSpPr>
            <a:spLocks noGrp="1"/>
          </p:cNvSpPr>
          <p:nvPr>
            <p:ph type="title"/>
          </p:nvPr>
        </p:nvSpPr>
        <p:spPr>
          <a:xfrm>
            <a:off x="1295401" y="404879"/>
            <a:ext cx="9590550" cy="673908"/>
          </a:xfrm>
        </p:spPr>
        <p:txBody>
          <a:bodyPr>
            <a:normAutofit fontScale="90000"/>
          </a:bodyPr>
          <a:lstStyle/>
          <a:p>
            <a:r>
              <a:rPr lang="pt-BR"/>
              <a:t>Disclaimers</a:t>
            </a:r>
            <a:endParaRPr lang="en-US"/>
          </a:p>
        </p:txBody>
      </p:sp>
      <p:sp>
        <p:nvSpPr>
          <p:cNvPr id="3" name="Text Placeholder 2">
            <a:extLst>
              <a:ext uri="{FF2B5EF4-FFF2-40B4-BE49-F238E27FC236}">
                <a16:creationId xmlns:a16="http://schemas.microsoft.com/office/drawing/2014/main" id="{E1ABE01C-1182-4C1F-B475-D7510A5F80D3}"/>
              </a:ext>
            </a:extLst>
          </p:cNvPr>
          <p:cNvSpPr>
            <a:spLocks noGrp="1"/>
          </p:cNvSpPr>
          <p:nvPr>
            <p:ph type="body" idx="1"/>
          </p:nvPr>
        </p:nvSpPr>
        <p:spPr>
          <a:xfrm>
            <a:off x="534256" y="1761079"/>
            <a:ext cx="10433888" cy="1742409"/>
          </a:xfrm>
        </p:spPr>
        <p:txBody>
          <a:bodyPr>
            <a:normAutofit/>
          </a:bodyPr>
          <a:lstStyle/>
          <a:p>
            <a:pPr algn="l"/>
            <a:r>
              <a:rPr lang="pt-BR"/>
              <a:t>In order to preserve critical information of the company, some data had to be blanked out.</a:t>
            </a:r>
          </a:p>
          <a:p>
            <a:pPr algn="l"/>
            <a:endParaRPr lang="pt-BR"/>
          </a:p>
          <a:p>
            <a:pPr algn="l"/>
            <a:r>
              <a:rPr lang="en-US"/>
              <a:t>For the same reason, the original .scripts cannot be shared, so I’m presenting it in PowerPoint format instead.</a:t>
            </a:r>
          </a:p>
        </p:txBody>
      </p:sp>
    </p:spTree>
    <p:extLst>
      <p:ext uri="{BB962C8B-B14F-4D97-AF65-F5344CB8AC3E}">
        <p14:creationId xmlns:p14="http://schemas.microsoft.com/office/powerpoint/2010/main" val="251237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C6-4D03-4F2E-9BB0-791BA5436E87}"/>
              </a:ext>
            </a:extLst>
          </p:cNvPr>
          <p:cNvSpPr>
            <a:spLocks noGrp="1"/>
          </p:cNvSpPr>
          <p:nvPr>
            <p:ph type="title"/>
          </p:nvPr>
        </p:nvSpPr>
        <p:spPr>
          <a:xfrm>
            <a:off x="913795" y="609599"/>
            <a:ext cx="5978072" cy="1030775"/>
          </a:xfrm>
        </p:spPr>
        <p:txBody>
          <a:bodyPr>
            <a:normAutofit/>
          </a:bodyPr>
          <a:lstStyle/>
          <a:p>
            <a:r>
              <a:rPr lang="pt-BR"/>
              <a:t>Flow Structure</a:t>
            </a:r>
            <a:endParaRPr lang="en-US"/>
          </a:p>
        </p:txBody>
      </p:sp>
      <p:sp>
        <p:nvSpPr>
          <p:cNvPr id="3" name="Content Placeholder 2">
            <a:extLst>
              <a:ext uri="{FF2B5EF4-FFF2-40B4-BE49-F238E27FC236}">
                <a16:creationId xmlns:a16="http://schemas.microsoft.com/office/drawing/2014/main" id="{78683129-4734-41B2-901F-0B2EECB34167}"/>
              </a:ext>
            </a:extLst>
          </p:cNvPr>
          <p:cNvSpPr>
            <a:spLocks noGrp="1"/>
          </p:cNvSpPr>
          <p:nvPr>
            <p:ph idx="1"/>
          </p:nvPr>
        </p:nvSpPr>
        <p:spPr>
          <a:xfrm>
            <a:off x="913795" y="1828801"/>
            <a:ext cx="5978072" cy="3866048"/>
          </a:xfrm>
        </p:spPr>
        <p:txBody>
          <a:bodyPr anchor="ctr">
            <a:normAutofit/>
          </a:bodyPr>
          <a:lstStyle/>
          <a:p>
            <a:r>
              <a:rPr lang="pt-BR"/>
              <a:t>We can see of the left the main screen of the flow. Each subflow contains a different script that runs many command lines.</a:t>
            </a:r>
          </a:p>
          <a:p>
            <a:r>
              <a:rPr lang="pt-BR"/>
              <a:t>In the next slides I’m going to further explain each one.</a:t>
            </a:r>
          </a:p>
          <a:p>
            <a:r>
              <a:rPr lang="pt-BR"/>
              <a:t>Since the codes can be very big, on the images is shown only excerpts of the script.</a:t>
            </a:r>
          </a:p>
          <a:p>
            <a:endParaRPr lang="en-US"/>
          </a:p>
        </p:txBody>
      </p:sp>
      <p:pic>
        <p:nvPicPr>
          <p:cNvPr id="5" name="Picture 4">
            <a:extLst>
              <a:ext uri="{FF2B5EF4-FFF2-40B4-BE49-F238E27FC236}">
                <a16:creationId xmlns:a16="http://schemas.microsoft.com/office/drawing/2014/main" id="{574E6198-B6DA-44E7-9DDE-857B7C90BFE5}"/>
              </a:ext>
            </a:extLst>
          </p:cNvPr>
          <p:cNvPicPr>
            <a:picLocks noChangeAspect="1"/>
          </p:cNvPicPr>
          <p:nvPr/>
        </p:nvPicPr>
        <p:blipFill rotWithShape="1">
          <a:blip r:embed="rId3"/>
          <a:srcRect l="17304" r="28035" b="2"/>
          <a:stretch/>
        </p:blipFill>
        <p:spPr>
          <a:xfrm>
            <a:off x="7620351" y="10"/>
            <a:ext cx="4571649" cy="6857990"/>
          </a:xfrm>
          <a:prstGeom prst="rect">
            <a:avLst/>
          </a:prstGeom>
        </p:spPr>
      </p:pic>
      <p:pic>
        <p:nvPicPr>
          <p:cNvPr id="25" name="Picture 24">
            <a:extLst>
              <a:ext uri="{FF2B5EF4-FFF2-40B4-BE49-F238E27FC236}">
                <a16:creationId xmlns:a16="http://schemas.microsoft.com/office/drawing/2014/main" id="{C5418205-ADF0-47E3-8B0C-9A6BC610B2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28910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lstStyle/>
          <a:p>
            <a:r>
              <a:rPr lang="pt-BR"/>
              <a:t>GetDates flow</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718586" y="1253447"/>
            <a:ext cx="4459589" cy="4417887"/>
          </a:xfrm>
        </p:spPr>
        <p:txBody>
          <a:bodyPr/>
          <a:lstStyle/>
          <a:p>
            <a:r>
              <a:rPr lang="pt-BR"/>
              <a:t>First, we need to know which day it is, so we can name the files and arrange them accordingly. So this part of the flow opens an Excel spreadsheet and read data from it, to make it easier to identify, the week day, week day name, week number, and many others</a:t>
            </a:r>
            <a:endParaRPr lang="en-US"/>
          </a:p>
        </p:txBody>
      </p:sp>
      <p:pic>
        <p:nvPicPr>
          <p:cNvPr id="10" name="Picture 9">
            <a:extLst>
              <a:ext uri="{FF2B5EF4-FFF2-40B4-BE49-F238E27FC236}">
                <a16:creationId xmlns:a16="http://schemas.microsoft.com/office/drawing/2014/main" id="{8E3B1355-5B54-4B39-8F71-D8CE15F62452}"/>
              </a:ext>
            </a:extLst>
          </p:cNvPr>
          <p:cNvPicPr>
            <a:picLocks noChangeAspect="1"/>
          </p:cNvPicPr>
          <p:nvPr/>
        </p:nvPicPr>
        <p:blipFill>
          <a:blip r:embed="rId2"/>
          <a:stretch>
            <a:fillRect/>
          </a:stretch>
        </p:blipFill>
        <p:spPr>
          <a:xfrm>
            <a:off x="7422686" y="860630"/>
            <a:ext cx="3305636" cy="581106"/>
          </a:xfrm>
          <a:prstGeom prst="rect">
            <a:avLst/>
          </a:prstGeom>
        </p:spPr>
      </p:pic>
      <p:pic>
        <p:nvPicPr>
          <p:cNvPr id="14" name="Picture 13">
            <a:extLst>
              <a:ext uri="{FF2B5EF4-FFF2-40B4-BE49-F238E27FC236}">
                <a16:creationId xmlns:a16="http://schemas.microsoft.com/office/drawing/2014/main" id="{89C77BE3-697F-44AB-A0B1-5ED34213B5C8}"/>
              </a:ext>
            </a:extLst>
          </p:cNvPr>
          <p:cNvPicPr>
            <a:picLocks noChangeAspect="1"/>
          </p:cNvPicPr>
          <p:nvPr/>
        </p:nvPicPr>
        <p:blipFill>
          <a:blip r:embed="rId3"/>
          <a:stretch>
            <a:fillRect/>
          </a:stretch>
        </p:blipFill>
        <p:spPr>
          <a:xfrm>
            <a:off x="5372581" y="2908681"/>
            <a:ext cx="6548020" cy="3088689"/>
          </a:xfrm>
          <a:prstGeom prst="rect">
            <a:avLst/>
          </a:prstGeom>
        </p:spPr>
      </p:pic>
    </p:spTree>
    <p:extLst>
      <p:ext uri="{BB962C8B-B14F-4D97-AF65-F5344CB8AC3E}">
        <p14:creationId xmlns:p14="http://schemas.microsoft.com/office/powerpoint/2010/main" val="59666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normAutofit/>
          </a:bodyPr>
          <a:lstStyle/>
          <a:p>
            <a:r>
              <a:rPr lang="pt-BR"/>
              <a:t>EmailFlow</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718586" y="1253447"/>
            <a:ext cx="10987861" cy="1564181"/>
          </a:xfrm>
        </p:spPr>
        <p:txBody>
          <a:bodyPr/>
          <a:lstStyle/>
          <a:p>
            <a:r>
              <a:rPr lang="pt-BR"/>
              <a:t>This flows sends an automated email to stakeholders, reminding them to fill in a file.</a:t>
            </a:r>
          </a:p>
          <a:p>
            <a:r>
              <a:rPr lang="pt-BR"/>
              <a:t>Afterwards, it opens and runs an Excel Macro, then closes the file.</a:t>
            </a:r>
            <a:endParaRPr lang="en-US"/>
          </a:p>
        </p:txBody>
      </p:sp>
      <p:pic>
        <p:nvPicPr>
          <p:cNvPr id="5" name="Picture 4">
            <a:extLst>
              <a:ext uri="{FF2B5EF4-FFF2-40B4-BE49-F238E27FC236}">
                <a16:creationId xmlns:a16="http://schemas.microsoft.com/office/drawing/2014/main" id="{44A8AC38-FFE2-4D1C-90A2-E10F61E6E7CE}"/>
              </a:ext>
            </a:extLst>
          </p:cNvPr>
          <p:cNvPicPr>
            <a:picLocks noChangeAspect="1"/>
          </p:cNvPicPr>
          <p:nvPr/>
        </p:nvPicPr>
        <p:blipFill>
          <a:blip r:embed="rId2"/>
          <a:stretch>
            <a:fillRect/>
          </a:stretch>
        </p:blipFill>
        <p:spPr>
          <a:xfrm>
            <a:off x="8441935" y="343763"/>
            <a:ext cx="3315163" cy="714475"/>
          </a:xfrm>
          <a:prstGeom prst="rect">
            <a:avLst/>
          </a:prstGeom>
        </p:spPr>
      </p:pic>
      <p:pic>
        <p:nvPicPr>
          <p:cNvPr id="7" name="Picture 6">
            <a:extLst>
              <a:ext uri="{FF2B5EF4-FFF2-40B4-BE49-F238E27FC236}">
                <a16:creationId xmlns:a16="http://schemas.microsoft.com/office/drawing/2014/main" id="{37D80014-AD56-4D8A-82FE-A02E0A48BB38}"/>
              </a:ext>
            </a:extLst>
          </p:cNvPr>
          <p:cNvPicPr>
            <a:picLocks noChangeAspect="1"/>
          </p:cNvPicPr>
          <p:nvPr/>
        </p:nvPicPr>
        <p:blipFill>
          <a:blip r:embed="rId3"/>
          <a:stretch>
            <a:fillRect/>
          </a:stretch>
        </p:blipFill>
        <p:spPr>
          <a:xfrm>
            <a:off x="1188557" y="3462390"/>
            <a:ext cx="10047918" cy="3059033"/>
          </a:xfrm>
          <a:prstGeom prst="rect">
            <a:avLst/>
          </a:prstGeom>
        </p:spPr>
      </p:pic>
    </p:spTree>
    <p:extLst>
      <p:ext uri="{BB962C8B-B14F-4D97-AF65-F5344CB8AC3E}">
        <p14:creationId xmlns:p14="http://schemas.microsoft.com/office/powerpoint/2010/main" val="2235687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5C8-5228-4A7A-9CE7-46F4F74E2664}"/>
              </a:ext>
            </a:extLst>
          </p:cNvPr>
          <p:cNvSpPr>
            <a:spLocks noGrp="1"/>
          </p:cNvSpPr>
          <p:nvPr>
            <p:ph type="title"/>
          </p:nvPr>
        </p:nvSpPr>
        <p:spPr>
          <a:xfrm>
            <a:off x="194604" y="96350"/>
            <a:ext cx="3555463" cy="766679"/>
          </a:xfrm>
        </p:spPr>
        <p:txBody>
          <a:bodyPr>
            <a:normAutofit/>
          </a:bodyPr>
          <a:lstStyle/>
          <a:p>
            <a:r>
              <a:rPr lang="pt-BR"/>
              <a:t>EmailRefillers</a:t>
            </a:r>
            <a:endParaRPr lang="en-US"/>
          </a:p>
        </p:txBody>
      </p:sp>
      <p:sp>
        <p:nvSpPr>
          <p:cNvPr id="3" name="Content Placeholder 2">
            <a:extLst>
              <a:ext uri="{FF2B5EF4-FFF2-40B4-BE49-F238E27FC236}">
                <a16:creationId xmlns:a16="http://schemas.microsoft.com/office/drawing/2014/main" id="{059A718D-7768-419A-8550-700DFE9174D6}"/>
              </a:ext>
            </a:extLst>
          </p:cNvPr>
          <p:cNvSpPr>
            <a:spLocks noGrp="1"/>
          </p:cNvSpPr>
          <p:nvPr>
            <p:ph idx="1"/>
          </p:nvPr>
        </p:nvSpPr>
        <p:spPr>
          <a:xfrm>
            <a:off x="718586" y="1253447"/>
            <a:ext cx="10987861" cy="1564181"/>
          </a:xfrm>
        </p:spPr>
        <p:txBody>
          <a:bodyPr>
            <a:normAutofit fontScale="92500"/>
          </a:bodyPr>
          <a:lstStyle/>
          <a:p>
            <a:r>
              <a:rPr lang="pt-BR"/>
              <a:t>This is one is a lot more complex. First it takes my username and password as variables, and stores is. Then opens up a WMS (Warehouse Management System) and logs in using my credentials.</a:t>
            </a:r>
          </a:p>
          <a:p>
            <a:r>
              <a:rPr lang="pt-BR"/>
              <a:t>After that, it opens up two Excel files and run macros within them, that are connected to the WMS system. The macros then take the data from the WMS and writes it to the spreadsheets</a:t>
            </a:r>
            <a:endParaRPr lang="en-US"/>
          </a:p>
        </p:txBody>
      </p:sp>
      <p:pic>
        <p:nvPicPr>
          <p:cNvPr id="6" name="Picture 5">
            <a:extLst>
              <a:ext uri="{FF2B5EF4-FFF2-40B4-BE49-F238E27FC236}">
                <a16:creationId xmlns:a16="http://schemas.microsoft.com/office/drawing/2014/main" id="{2C3F7397-966F-4FEA-9CD6-347F385638A2}"/>
              </a:ext>
            </a:extLst>
          </p:cNvPr>
          <p:cNvPicPr>
            <a:picLocks noChangeAspect="1"/>
          </p:cNvPicPr>
          <p:nvPr/>
        </p:nvPicPr>
        <p:blipFill>
          <a:blip r:embed="rId2"/>
          <a:stretch>
            <a:fillRect/>
          </a:stretch>
        </p:blipFill>
        <p:spPr>
          <a:xfrm>
            <a:off x="8568952" y="336577"/>
            <a:ext cx="3219899" cy="647790"/>
          </a:xfrm>
          <a:prstGeom prst="rect">
            <a:avLst/>
          </a:prstGeom>
        </p:spPr>
      </p:pic>
      <p:pic>
        <p:nvPicPr>
          <p:cNvPr id="9" name="Picture 8">
            <a:extLst>
              <a:ext uri="{FF2B5EF4-FFF2-40B4-BE49-F238E27FC236}">
                <a16:creationId xmlns:a16="http://schemas.microsoft.com/office/drawing/2014/main" id="{1C8E0DD3-93E7-4EF4-B5D3-F93632D7B5BF}"/>
              </a:ext>
            </a:extLst>
          </p:cNvPr>
          <p:cNvPicPr>
            <a:picLocks noChangeAspect="1"/>
          </p:cNvPicPr>
          <p:nvPr/>
        </p:nvPicPr>
        <p:blipFill>
          <a:blip r:embed="rId3"/>
          <a:stretch>
            <a:fillRect/>
          </a:stretch>
        </p:blipFill>
        <p:spPr>
          <a:xfrm>
            <a:off x="815838" y="3057530"/>
            <a:ext cx="7966656" cy="3566027"/>
          </a:xfrm>
          <a:prstGeom prst="rect">
            <a:avLst/>
          </a:prstGeom>
        </p:spPr>
      </p:pic>
    </p:spTree>
    <p:extLst>
      <p:ext uri="{BB962C8B-B14F-4D97-AF65-F5344CB8AC3E}">
        <p14:creationId xmlns:p14="http://schemas.microsoft.com/office/powerpoint/2010/main" val="3343352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275</TotalTime>
  <Words>770</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Calisto MT</vt:lpstr>
      <vt:lpstr>Wingdings 2</vt:lpstr>
      <vt:lpstr>Slate</vt:lpstr>
      <vt:lpstr>RPA Automation - Morning files Routine with Power Automate Desktop</vt:lpstr>
      <vt:lpstr>Files Routine with Power Automate Desktop</vt:lpstr>
      <vt:lpstr>What is RPA?</vt:lpstr>
      <vt:lpstr>Technologies used</vt:lpstr>
      <vt:lpstr>Disclaimers</vt:lpstr>
      <vt:lpstr>Flow Structure</vt:lpstr>
      <vt:lpstr>GetDates flow</vt:lpstr>
      <vt:lpstr>EmailFlow</vt:lpstr>
      <vt:lpstr>EmailRefillers</vt:lpstr>
      <vt:lpstr>BoReasons</vt:lpstr>
      <vt:lpstr>BOT</vt:lpstr>
      <vt:lpstr>Conclusion</vt:lpstr>
      <vt:lpstr>Conclusion</vt:lpstr>
      <vt:lpstr>Thanks for checking out my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Tortola Bruno</dc:creator>
  <cp:lastModifiedBy>Tortola Bruno</cp:lastModifiedBy>
  <cp:revision>20</cp:revision>
  <dcterms:created xsi:type="dcterms:W3CDTF">2022-08-25T18:37:38Z</dcterms:created>
  <dcterms:modified xsi:type="dcterms:W3CDTF">2022-08-28T22:08:32Z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540963-e559-4020-8a90-fe8a502c2801_Enabled">
    <vt:lpwstr>true</vt:lpwstr>
  </property>
  <property fmtid="{D5CDD505-2E9C-101B-9397-08002B2CF9AE}" pid="3" name="MSIP_Label_19540963-e559-4020-8a90-fe8a502c2801_SetDate">
    <vt:lpwstr>2022-08-25T18:37:39Z</vt:lpwstr>
  </property>
  <property fmtid="{D5CDD505-2E9C-101B-9397-08002B2CF9AE}" pid="4" name="MSIP_Label_19540963-e559-4020-8a90-fe8a502c2801_Method">
    <vt:lpwstr>Standard</vt:lpwstr>
  </property>
  <property fmtid="{D5CDD505-2E9C-101B-9397-08002B2CF9AE}" pid="5" name="MSIP_Label_19540963-e559-4020-8a90-fe8a502c2801_Name">
    <vt:lpwstr>19540963-e559-4020-8a90-fe8a502c2801</vt:lpwstr>
  </property>
  <property fmtid="{D5CDD505-2E9C-101B-9397-08002B2CF9AE}" pid="6" name="MSIP_Label_19540963-e559-4020-8a90-fe8a502c2801_SiteId">
    <vt:lpwstr>f25493ae-1c98-41d7-8a33-0be75f5fe603</vt:lpwstr>
  </property>
  <property fmtid="{D5CDD505-2E9C-101B-9397-08002B2CF9AE}" pid="7" name="MSIP_Label_19540963-e559-4020-8a90-fe8a502c2801_ActionId">
    <vt:lpwstr>c9e105ef-99ba-43d7-b51e-75cb5460ba77</vt:lpwstr>
  </property>
  <property fmtid="{D5CDD505-2E9C-101B-9397-08002B2CF9AE}" pid="8" name="MSIP_Label_19540963-e559-4020-8a90-fe8a502c2801_ContentBits">
    <vt:lpwstr>0</vt:lpwstr>
  </property>
</Properties>
</file>