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9" r:id="rId5"/>
    <p:sldId id="261" r:id="rId6"/>
    <p:sldId id="263" r:id="rId7"/>
    <p:sldId id="270" r:id="rId8"/>
    <p:sldId id="262" r:id="rId9"/>
    <p:sldId id="264" r:id="rId10"/>
    <p:sldId id="268" r:id="rId11"/>
    <p:sldId id="265" r:id="rId12"/>
    <p:sldId id="267" r:id="rId13"/>
    <p:sldId id="269"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FA310-1A17-4C5D-A423-F5E57BFFB809}"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54CCD7DF-841B-45B0-BA67-B3204C1B00E9}">
      <dgm:prSet/>
      <dgm:spPr/>
      <dgm:t>
        <a:bodyPr/>
        <a:lstStyle/>
        <a:p>
          <a:r>
            <a:rPr lang="pt-BR">
              <a:solidFill>
                <a:schemeClr val="bg1"/>
              </a:solidFill>
            </a:rPr>
            <a:t>Parts can travel either by sea or by air.</a:t>
          </a:r>
          <a:endParaRPr lang="en-US">
            <a:solidFill>
              <a:schemeClr val="bg1"/>
            </a:solidFill>
          </a:endParaRPr>
        </a:p>
      </dgm:t>
    </dgm:pt>
    <dgm:pt modelId="{03BA0D6D-825C-4730-81A2-EEECB6E0FA35}" type="parTrans" cxnId="{90B4CC66-88F5-486A-861E-F4FF1CCD2B06}">
      <dgm:prSet/>
      <dgm:spPr/>
      <dgm:t>
        <a:bodyPr/>
        <a:lstStyle/>
        <a:p>
          <a:endParaRPr lang="en-US"/>
        </a:p>
      </dgm:t>
    </dgm:pt>
    <dgm:pt modelId="{2ADE65D9-80A6-42AB-AF64-E6FB29E2A981}" type="sibTrans" cxnId="{90B4CC66-88F5-486A-861E-F4FF1CCD2B06}">
      <dgm:prSet/>
      <dgm:spPr/>
      <dgm:t>
        <a:bodyPr/>
        <a:lstStyle/>
        <a:p>
          <a:endParaRPr lang="en-US"/>
        </a:p>
      </dgm:t>
    </dgm:pt>
    <dgm:pt modelId="{D37CA355-7194-49C3-A030-9EAD14CEDB30}">
      <dgm:prSet/>
      <dgm:spPr/>
      <dgm:t>
        <a:bodyPr/>
        <a:lstStyle/>
        <a:p>
          <a:r>
            <a:rPr lang="en-US">
              <a:solidFill>
                <a:schemeClr val="bg1"/>
              </a:solidFill>
            </a:rPr>
            <a:t>For each, there are different schedules and time limits it must follow, in order to be considered an “OK” process.</a:t>
          </a:r>
        </a:p>
      </dgm:t>
    </dgm:pt>
    <dgm:pt modelId="{01CAECEF-7CEE-490A-BBC9-B1E052BDB25F}" type="parTrans" cxnId="{22B8C643-695A-4B26-B7AC-3E79B27512AD}">
      <dgm:prSet/>
      <dgm:spPr/>
      <dgm:t>
        <a:bodyPr/>
        <a:lstStyle/>
        <a:p>
          <a:endParaRPr lang="en-US"/>
        </a:p>
      </dgm:t>
    </dgm:pt>
    <dgm:pt modelId="{BD1C0204-E079-424F-9CA4-70D5A54D295E}" type="sibTrans" cxnId="{22B8C643-695A-4B26-B7AC-3E79B27512AD}">
      <dgm:prSet/>
      <dgm:spPr/>
      <dgm:t>
        <a:bodyPr/>
        <a:lstStyle/>
        <a:p>
          <a:endParaRPr lang="en-US"/>
        </a:p>
      </dgm:t>
    </dgm:pt>
    <dgm:pt modelId="{1FA12FC6-AF1B-4DC7-99EE-790309F3957A}">
      <dgm:prSet/>
      <dgm:spPr/>
      <dgm:t>
        <a:bodyPr/>
        <a:lstStyle/>
        <a:p>
          <a:r>
            <a:rPr lang="pt-BR">
              <a:solidFill>
                <a:schemeClr val="bg1"/>
              </a:solidFill>
            </a:rPr>
            <a:t>However, if the shipment total time is above the contractual time, that process did not perform.</a:t>
          </a:r>
          <a:endParaRPr lang="en-US">
            <a:solidFill>
              <a:schemeClr val="bg1"/>
            </a:solidFill>
          </a:endParaRPr>
        </a:p>
      </dgm:t>
    </dgm:pt>
    <dgm:pt modelId="{B9EBAFE3-2B50-4E97-B3EA-F63EDC15CD98}" type="parTrans" cxnId="{62987B3C-2DFA-4B34-BA57-DBA3171143BC}">
      <dgm:prSet/>
      <dgm:spPr/>
      <dgm:t>
        <a:bodyPr/>
        <a:lstStyle/>
        <a:p>
          <a:endParaRPr lang="en-US"/>
        </a:p>
      </dgm:t>
    </dgm:pt>
    <dgm:pt modelId="{5DA5907F-A05F-4153-8303-D9FCA1D31A55}" type="sibTrans" cxnId="{62987B3C-2DFA-4B34-BA57-DBA3171143BC}">
      <dgm:prSet/>
      <dgm:spPr/>
      <dgm:t>
        <a:bodyPr/>
        <a:lstStyle/>
        <a:p>
          <a:endParaRPr lang="en-US"/>
        </a:p>
      </dgm:t>
    </dgm:pt>
    <dgm:pt modelId="{64EC43BE-1320-451E-9359-E176DED1184D}">
      <dgm:prSet/>
      <dgm:spPr/>
      <dgm:t>
        <a:bodyPr/>
        <a:lstStyle/>
        <a:p>
          <a:r>
            <a:rPr lang="pt-BR">
              <a:solidFill>
                <a:schemeClr val="bg1"/>
              </a:solidFill>
            </a:rPr>
            <a:t>We wanted to see in which part of the process the delays where, so we could tackle them directly</a:t>
          </a:r>
          <a:endParaRPr lang="en-US">
            <a:solidFill>
              <a:schemeClr val="bg1"/>
            </a:solidFill>
          </a:endParaRPr>
        </a:p>
      </dgm:t>
    </dgm:pt>
    <dgm:pt modelId="{3EDBAF10-EED2-44CB-A4A8-84C378B7CAA7}" type="parTrans" cxnId="{D8E3F6D8-8D40-4E44-93E8-CB55C020E366}">
      <dgm:prSet/>
      <dgm:spPr/>
      <dgm:t>
        <a:bodyPr/>
        <a:lstStyle/>
        <a:p>
          <a:endParaRPr lang="en-US"/>
        </a:p>
      </dgm:t>
    </dgm:pt>
    <dgm:pt modelId="{26258B06-4B36-4C77-9BE6-9A211A775D03}" type="sibTrans" cxnId="{D8E3F6D8-8D40-4E44-93E8-CB55C020E366}">
      <dgm:prSet/>
      <dgm:spPr/>
      <dgm:t>
        <a:bodyPr/>
        <a:lstStyle/>
        <a:p>
          <a:endParaRPr lang="en-US"/>
        </a:p>
      </dgm:t>
    </dgm:pt>
    <dgm:pt modelId="{E7709842-D7B8-480D-9265-BB1A7B84DBAF}" type="pres">
      <dgm:prSet presAssocID="{D11FA310-1A17-4C5D-A423-F5E57BFFB809}" presName="linear" presStyleCnt="0">
        <dgm:presLayoutVars>
          <dgm:animLvl val="lvl"/>
          <dgm:resizeHandles val="exact"/>
        </dgm:presLayoutVars>
      </dgm:prSet>
      <dgm:spPr/>
    </dgm:pt>
    <dgm:pt modelId="{BA6938A1-AD4C-4DC4-9FD8-7FDB940C0C60}" type="pres">
      <dgm:prSet presAssocID="{54CCD7DF-841B-45B0-BA67-B3204C1B00E9}" presName="parentText" presStyleLbl="node1" presStyleIdx="0" presStyleCnt="4">
        <dgm:presLayoutVars>
          <dgm:chMax val="0"/>
          <dgm:bulletEnabled val="1"/>
        </dgm:presLayoutVars>
      </dgm:prSet>
      <dgm:spPr/>
    </dgm:pt>
    <dgm:pt modelId="{28C90CFC-2510-47D9-9B5A-8BF6C541794F}" type="pres">
      <dgm:prSet presAssocID="{2ADE65D9-80A6-42AB-AF64-E6FB29E2A981}" presName="spacer" presStyleCnt="0"/>
      <dgm:spPr/>
    </dgm:pt>
    <dgm:pt modelId="{24503FB3-40E8-43B6-B96F-8DADB5A76AEA}" type="pres">
      <dgm:prSet presAssocID="{D37CA355-7194-49C3-A030-9EAD14CEDB30}" presName="parentText" presStyleLbl="node1" presStyleIdx="1" presStyleCnt="4">
        <dgm:presLayoutVars>
          <dgm:chMax val="0"/>
          <dgm:bulletEnabled val="1"/>
        </dgm:presLayoutVars>
      </dgm:prSet>
      <dgm:spPr/>
    </dgm:pt>
    <dgm:pt modelId="{3AEDFF40-F771-4FEC-9527-DCE90444D17F}" type="pres">
      <dgm:prSet presAssocID="{BD1C0204-E079-424F-9CA4-70D5A54D295E}" presName="spacer" presStyleCnt="0"/>
      <dgm:spPr/>
    </dgm:pt>
    <dgm:pt modelId="{5971E8B4-C7FB-4B57-A9F0-5B8B39CBB8CA}" type="pres">
      <dgm:prSet presAssocID="{1FA12FC6-AF1B-4DC7-99EE-790309F3957A}" presName="parentText" presStyleLbl="node1" presStyleIdx="2" presStyleCnt="4">
        <dgm:presLayoutVars>
          <dgm:chMax val="0"/>
          <dgm:bulletEnabled val="1"/>
        </dgm:presLayoutVars>
      </dgm:prSet>
      <dgm:spPr/>
    </dgm:pt>
    <dgm:pt modelId="{3EF1B88C-46B0-439F-82E7-3F33B26469A9}" type="pres">
      <dgm:prSet presAssocID="{5DA5907F-A05F-4153-8303-D9FCA1D31A55}" presName="spacer" presStyleCnt="0"/>
      <dgm:spPr/>
    </dgm:pt>
    <dgm:pt modelId="{3F82A2B8-1609-4846-AD9E-66C2CA97F3C2}" type="pres">
      <dgm:prSet presAssocID="{64EC43BE-1320-451E-9359-E176DED1184D}" presName="parentText" presStyleLbl="node1" presStyleIdx="3" presStyleCnt="4">
        <dgm:presLayoutVars>
          <dgm:chMax val="0"/>
          <dgm:bulletEnabled val="1"/>
        </dgm:presLayoutVars>
      </dgm:prSet>
      <dgm:spPr/>
    </dgm:pt>
  </dgm:ptLst>
  <dgm:cxnLst>
    <dgm:cxn modelId="{65052229-3B7E-4180-B89B-79A2E2A852B3}" type="presOf" srcId="{64EC43BE-1320-451E-9359-E176DED1184D}" destId="{3F82A2B8-1609-4846-AD9E-66C2CA97F3C2}" srcOrd="0" destOrd="0" presId="urn:microsoft.com/office/officeart/2005/8/layout/vList2"/>
    <dgm:cxn modelId="{62987B3C-2DFA-4B34-BA57-DBA3171143BC}" srcId="{D11FA310-1A17-4C5D-A423-F5E57BFFB809}" destId="{1FA12FC6-AF1B-4DC7-99EE-790309F3957A}" srcOrd="2" destOrd="0" parTransId="{B9EBAFE3-2B50-4E97-B3EA-F63EDC15CD98}" sibTransId="{5DA5907F-A05F-4153-8303-D9FCA1D31A55}"/>
    <dgm:cxn modelId="{22B8C643-695A-4B26-B7AC-3E79B27512AD}" srcId="{D11FA310-1A17-4C5D-A423-F5E57BFFB809}" destId="{D37CA355-7194-49C3-A030-9EAD14CEDB30}" srcOrd="1" destOrd="0" parTransId="{01CAECEF-7CEE-490A-BBC9-B1E052BDB25F}" sibTransId="{BD1C0204-E079-424F-9CA4-70D5A54D295E}"/>
    <dgm:cxn modelId="{58058766-10D8-413B-908E-A1A8868BC748}" type="presOf" srcId="{D11FA310-1A17-4C5D-A423-F5E57BFFB809}" destId="{E7709842-D7B8-480D-9265-BB1A7B84DBAF}" srcOrd="0" destOrd="0" presId="urn:microsoft.com/office/officeart/2005/8/layout/vList2"/>
    <dgm:cxn modelId="{90B4CC66-88F5-486A-861E-F4FF1CCD2B06}" srcId="{D11FA310-1A17-4C5D-A423-F5E57BFFB809}" destId="{54CCD7DF-841B-45B0-BA67-B3204C1B00E9}" srcOrd="0" destOrd="0" parTransId="{03BA0D6D-825C-4730-81A2-EEECB6E0FA35}" sibTransId="{2ADE65D9-80A6-42AB-AF64-E6FB29E2A981}"/>
    <dgm:cxn modelId="{8B819095-25DD-4CC9-BAB6-6FF1B938A93B}" type="presOf" srcId="{1FA12FC6-AF1B-4DC7-99EE-790309F3957A}" destId="{5971E8B4-C7FB-4B57-A9F0-5B8B39CBB8CA}" srcOrd="0" destOrd="0" presId="urn:microsoft.com/office/officeart/2005/8/layout/vList2"/>
    <dgm:cxn modelId="{D8E3F6D8-8D40-4E44-93E8-CB55C020E366}" srcId="{D11FA310-1A17-4C5D-A423-F5E57BFFB809}" destId="{64EC43BE-1320-451E-9359-E176DED1184D}" srcOrd="3" destOrd="0" parTransId="{3EDBAF10-EED2-44CB-A4A8-84C378B7CAA7}" sibTransId="{26258B06-4B36-4C77-9BE6-9A211A775D03}"/>
    <dgm:cxn modelId="{0A04F8F0-5B83-4505-9077-0CC1D393324B}" type="presOf" srcId="{54CCD7DF-841B-45B0-BA67-B3204C1B00E9}" destId="{BA6938A1-AD4C-4DC4-9FD8-7FDB940C0C60}" srcOrd="0" destOrd="0" presId="urn:microsoft.com/office/officeart/2005/8/layout/vList2"/>
    <dgm:cxn modelId="{A71312F3-2451-490E-A0E9-840030323F3B}" type="presOf" srcId="{D37CA355-7194-49C3-A030-9EAD14CEDB30}" destId="{24503FB3-40E8-43B6-B96F-8DADB5A76AEA}" srcOrd="0" destOrd="0" presId="urn:microsoft.com/office/officeart/2005/8/layout/vList2"/>
    <dgm:cxn modelId="{090862B0-501F-4D1C-9E0C-04D7F7698A06}" type="presParOf" srcId="{E7709842-D7B8-480D-9265-BB1A7B84DBAF}" destId="{BA6938A1-AD4C-4DC4-9FD8-7FDB940C0C60}" srcOrd="0" destOrd="0" presId="urn:microsoft.com/office/officeart/2005/8/layout/vList2"/>
    <dgm:cxn modelId="{2C19725D-5C96-4965-8B2D-37858DD433A8}" type="presParOf" srcId="{E7709842-D7B8-480D-9265-BB1A7B84DBAF}" destId="{28C90CFC-2510-47D9-9B5A-8BF6C541794F}" srcOrd="1" destOrd="0" presId="urn:microsoft.com/office/officeart/2005/8/layout/vList2"/>
    <dgm:cxn modelId="{9AC05254-391E-433D-9D48-AC8DEFF44968}" type="presParOf" srcId="{E7709842-D7B8-480D-9265-BB1A7B84DBAF}" destId="{24503FB3-40E8-43B6-B96F-8DADB5A76AEA}" srcOrd="2" destOrd="0" presId="urn:microsoft.com/office/officeart/2005/8/layout/vList2"/>
    <dgm:cxn modelId="{2A1716FB-E4DA-476C-9F5C-28C769EDF49F}" type="presParOf" srcId="{E7709842-D7B8-480D-9265-BB1A7B84DBAF}" destId="{3AEDFF40-F771-4FEC-9527-DCE90444D17F}" srcOrd="3" destOrd="0" presId="urn:microsoft.com/office/officeart/2005/8/layout/vList2"/>
    <dgm:cxn modelId="{C428B468-A4D3-4FC3-B8B2-A62202546091}" type="presParOf" srcId="{E7709842-D7B8-480D-9265-BB1A7B84DBAF}" destId="{5971E8B4-C7FB-4B57-A9F0-5B8B39CBB8CA}" srcOrd="4" destOrd="0" presId="urn:microsoft.com/office/officeart/2005/8/layout/vList2"/>
    <dgm:cxn modelId="{CEAD3622-3EF6-4AF2-8DC4-79C8FB667D4F}" type="presParOf" srcId="{E7709842-D7B8-480D-9265-BB1A7B84DBAF}" destId="{3EF1B88C-46B0-439F-82E7-3F33B26469A9}" srcOrd="5" destOrd="0" presId="urn:microsoft.com/office/officeart/2005/8/layout/vList2"/>
    <dgm:cxn modelId="{B2D170D4-EB7A-42E5-BC2E-D20F2A8CB5B8}" type="presParOf" srcId="{E7709842-D7B8-480D-9265-BB1A7B84DBAF}" destId="{3F82A2B8-1609-4846-AD9E-66C2CA97F3C2}"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938A1-AD4C-4DC4-9FD8-7FDB940C0C60}">
      <dsp:nvSpPr>
        <dsp:cNvPr id="0" name=""/>
        <dsp:cNvSpPr/>
      </dsp:nvSpPr>
      <dsp:spPr>
        <a:xfrm>
          <a:off x="0" y="38133"/>
          <a:ext cx="6266011" cy="11583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t-BR" sz="2200" kern="1200">
              <a:solidFill>
                <a:schemeClr val="bg1"/>
              </a:solidFill>
            </a:rPr>
            <a:t>Parts can travel either by sea or by air.</a:t>
          </a:r>
          <a:endParaRPr lang="en-US" sz="2200" kern="1200">
            <a:solidFill>
              <a:schemeClr val="bg1"/>
            </a:solidFill>
          </a:endParaRPr>
        </a:p>
      </dsp:txBody>
      <dsp:txXfrm>
        <a:off x="56544" y="94677"/>
        <a:ext cx="6152923" cy="1045212"/>
      </dsp:txXfrm>
    </dsp:sp>
    <dsp:sp modelId="{24503FB3-40E8-43B6-B96F-8DADB5A76AEA}">
      <dsp:nvSpPr>
        <dsp:cNvPr id="0" name=""/>
        <dsp:cNvSpPr/>
      </dsp:nvSpPr>
      <dsp:spPr>
        <a:xfrm>
          <a:off x="0" y="1259793"/>
          <a:ext cx="6266011" cy="115830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1"/>
              </a:solidFill>
            </a:rPr>
            <a:t>For each, there are different schedules and time limits it must follow, in order to be considered an “OK” process.</a:t>
          </a:r>
        </a:p>
      </dsp:txBody>
      <dsp:txXfrm>
        <a:off x="56544" y="1316337"/>
        <a:ext cx="6152923" cy="1045212"/>
      </dsp:txXfrm>
    </dsp:sp>
    <dsp:sp modelId="{5971E8B4-C7FB-4B57-A9F0-5B8B39CBB8CA}">
      <dsp:nvSpPr>
        <dsp:cNvPr id="0" name=""/>
        <dsp:cNvSpPr/>
      </dsp:nvSpPr>
      <dsp:spPr>
        <a:xfrm>
          <a:off x="0" y="2481453"/>
          <a:ext cx="6266011" cy="115830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t-BR" sz="2200" kern="1200">
              <a:solidFill>
                <a:schemeClr val="bg1"/>
              </a:solidFill>
            </a:rPr>
            <a:t>However, if the shipment total time is above the contractual time, that process did not perform.</a:t>
          </a:r>
          <a:endParaRPr lang="en-US" sz="2200" kern="1200">
            <a:solidFill>
              <a:schemeClr val="bg1"/>
            </a:solidFill>
          </a:endParaRPr>
        </a:p>
      </dsp:txBody>
      <dsp:txXfrm>
        <a:off x="56544" y="2537997"/>
        <a:ext cx="6152923" cy="1045212"/>
      </dsp:txXfrm>
    </dsp:sp>
    <dsp:sp modelId="{3F82A2B8-1609-4846-AD9E-66C2CA97F3C2}">
      <dsp:nvSpPr>
        <dsp:cNvPr id="0" name=""/>
        <dsp:cNvSpPr/>
      </dsp:nvSpPr>
      <dsp:spPr>
        <a:xfrm>
          <a:off x="0" y="3703113"/>
          <a:ext cx="6266011" cy="115830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t-BR" sz="2200" kern="1200">
              <a:solidFill>
                <a:schemeClr val="bg1"/>
              </a:solidFill>
            </a:rPr>
            <a:t>We wanted to see in which part of the process the delays where, so we could tackle them directly</a:t>
          </a:r>
          <a:endParaRPr lang="en-US" sz="2200" kern="1200">
            <a:solidFill>
              <a:schemeClr val="bg1"/>
            </a:solidFill>
          </a:endParaRPr>
        </a:p>
      </dsp:txBody>
      <dsp:txXfrm>
        <a:off x="56544" y="3759657"/>
        <a:ext cx="6152923" cy="10452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8/28/2022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brunotorto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linkedin.com/in/brunotortola/"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F112-3BC6-45F6-A5E4-550767A53DD4}"/>
              </a:ext>
            </a:extLst>
          </p:cNvPr>
          <p:cNvSpPr>
            <a:spLocks noGrp="1"/>
          </p:cNvSpPr>
          <p:nvPr>
            <p:ph type="ctrTitle"/>
          </p:nvPr>
        </p:nvSpPr>
        <p:spPr/>
        <p:txBody>
          <a:bodyPr/>
          <a:lstStyle/>
          <a:p>
            <a:r>
              <a:rPr lang="pt-BR"/>
              <a:t>International Shipping Status in PowerBI</a:t>
            </a:r>
            <a:endParaRPr lang="en-US"/>
          </a:p>
        </p:txBody>
      </p:sp>
      <p:sp>
        <p:nvSpPr>
          <p:cNvPr id="3" name="Subtitle 2">
            <a:extLst>
              <a:ext uri="{FF2B5EF4-FFF2-40B4-BE49-F238E27FC236}">
                <a16:creationId xmlns:a16="http://schemas.microsoft.com/office/drawing/2014/main" id="{AA51326A-9BA4-486F-9105-5F347347379E}"/>
              </a:ext>
            </a:extLst>
          </p:cNvPr>
          <p:cNvSpPr>
            <a:spLocks noGrp="1"/>
          </p:cNvSpPr>
          <p:nvPr>
            <p:ph type="subTitle" idx="1"/>
          </p:nvPr>
        </p:nvSpPr>
        <p:spPr/>
        <p:txBody>
          <a:bodyPr/>
          <a:lstStyle/>
          <a:p>
            <a:r>
              <a:rPr lang="pt-BR"/>
              <a:t>By Bruno Tortola</a:t>
            </a:r>
            <a:endParaRPr lang="en-US"/>
          </a:p>
        </p:txBody>
      </p:sp>
      <p:sp>
        <p:nvSpPr>
          <p:cNvPr id="5" name="TextBox 4">
            <a:extLst>
              <a:ext uri="{FF2B5EF4-FFF2-40B4-BE49-F238E27FC236}">
                <a16:creationId xmlns:a16="http://schemas.microsoft.com/office/drawing/2014/main" id="{07FCBED8-EC1F-47CF-B8F8-8D653735ECE3}"/>
              </a:ext>
            </a:extLst>
          </p:cNvPr>
          <p:cNvSpPr txBox="1"/>
          <p:nvPr/>
        </p:nvSpPr>
        <p:spPr>
          <a:xfrm>
            <a:off x="487680" y="5729292"/>
            <a:ext cx="6096000" cy="830997"/>
          </a:xfrm>
          <a:prstGeom prst="rect">
            <a:avLst/>
          </a:prstGeom>
          <a:noFill/>
        </p:spPr>
        <p:txBody>
          <a:bodyPr wrap="square">
            <a:spAutoFit/>
          </a:bodyPr>
          <a:lstStyle/>
          <a:p>
            <a:pPr algn="l"/>
            <a:r>
              <a:rPr lang="pt-BR" sz="2400">
                <a:hlinkClick r:id="rId2"/>
              </a:rPr>
              <a:t>https://www.linkedin.com/in/brunotortola/</a:t>
            </a:r>
            <a:endParaRPr lang="pt-BR" sz="2400"/>
          </a:p>
          <a:p>
            <a:pPr algn="l"/>
            <a:r>
              <a:rPr lang="pt-BR" sz="2400"/>
              <a:t>brunohtortola@gmail.com</a:t>
            </a:r>
            <a:endParaRPr lang="en-US" sz="2400"/>
          </a:p>
        </p:txBody>
      </p:sp>
    </p:spTree>
    <p:extLst>
      <p:ext uri="{BB962C8B-B14F-4D97-AF65-F5344CB8AC3E}">
        <p14:creationId xmlns:p14="http://schemas.microsoft.com/office/powerpoint/2010/main" val="248757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6843194" cy="766679"/>
          </a:xfrm>
        </p:spPr>
        <p:txBody>
          <a:bodyPr>
            <a:normAutofit/>
          </a:bodyPr>
          <a:lstStyle/>
          <a:p>
            <a:r>
              <a:rPr lang="pt-BR"/>
              <a:t>Maritime flow</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20"/>
            <a:ext cx="10665180" cy="766680"/>
          </a:xfrm>
        </p:spPr>
        <p:txBody>
          <a:bodyPr/>
          <a:lstStyle/>
          <a:p>
            <a:r>
              <a:rPr lang="pt-BR"/>
              <a:t>And below is the same data, but for the maritime flow, that has different contracted time due to the nature of the sea shipment process</a:t>
            </a:r>
            <a:endParaRPr lang="en-US"/>
          </a:p>
        </p:txBody>
      </p:sp>
      <p:pic>
        <p:nvPicPr>
          <p:cNvPr id="5" name="Picture 4">
            <a:extLst>
              <a:ext uri="{FF2B5EF4-FFF2-40B4-BE49-F238E27FC236}">
                <a16:creationId xmlns:a16="http://schemas.microsoft.com/office/drawing/2014/main" id="{E7CBCDA6-19F4-466B-992E-1456CCF1BB50}"/>
              </a:ext>
            </a:extLst>
          </p:cNvPr>
          <p:cNvPicPr>
            <a:picLocks noChangeAspect="1"/>
          </p:cNvPicPr>
          <p:nvPr/>
        </p:nvPicPr>
        <p:blipFill>
          <a:blip r:embed="rId2"/>
          <a:stretch>
            <a:fillRect/>
          </a:stretch>
        </p:blipFill>
        <p:spPr>
          <a:xfrm>
            <a:off x="1551398" y="2270822"/>
            <a:ext cx="6605778" cy="4587178"/>
          </a:xfrm>
          <a:prstGeom prst="rect">
            <a:avLst/>
          </a:prstGeom>
        </p:spPr>
      </p:pic>
    </p:spTree>
    <p:extLst>
      <p:ext uri="{BB962C8B-B14F-4D97-AF65-F5344CB8AC3E}">
        <p14:creationId xmlns:p14="http://schemas.microsoft.com/office/powerpoint/2010/main" val="272557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6576066" cy="766679"/>
          </a:xfrm>
        </p:spPr>
        <p:txBody>
          <a:bodyPr>
            <a:normAutofit/>
          </a:bodyPr>
          <a:lstStyle/>
          <a:p>
            <a:r>
              <a:rPr lang="pt-BR"/>
              <a:t>Lead time by days average</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20"/>
            <a:ext cx="10665180" cy="996592"/>
          </a:xfrm>
        </p:spPr>
        <p:txBody>
          <a:bodyPr>
            <a:normAutofit lnSpcReduction="10000"/>
          </a:bodyPr>
          <a:lstStyle/>
          <a:p>
            <a:r>
              <a:rPr lang="pt-BR"/>
              <a:t>This bar chart shows, by month, the average time in days that each process performed. There is also a filter for the country, and a moving average bar that changes accordingly. Also on the right is the YTD chart.</a:t>
            </a:r>
            <a:endParaRPr lang="en-US"/>
          </a:p>
        </p:txBody>
      </p:sp>
      <p:pic>
        <p:nvPicPr>
          <p:cNvPr id="10" name="Picture 9">
            <a:extLst>
              <a:ext uri="{FF2B5EF4-FFF2-40B4-BE49-F238E27FC236}">
                <a16:creationId xmlns:a16="http://schemas.microsoft.com/office/drawing/2014/main" id="{8965D3A2-A09D-4578-958F-9BCE7BCB4076}"/>
              </a:ext>
            </a:extLst>
          </p:cNvPr>
          <p:cNvPicPr>
            <a:picLocks noChangeAspect="1"/>
          </p:cNvPicPr>
          <p:nvPr/>
        </p:nvPicPr>
        <p:blipFill>
          <a:blip r:embed="rId2"/>
          <a:stretch>
            <a:fillRect/>
          </a:stretch>
        </p:blipFill>
        <p:spPr>
          <a:xfrm>
            <a:off x="1602769" y="2132999"/>
            <a:ext cx="9102904" cy="4671062"/>
          </a:xfrm>
          <a:prstGeom prst="rect">
            <a:avLst/>
          </a:prstGeom>
        </p:spPr>
      </p:pic>
    </p:spTree>
    <p:extLst>
      <p:ext uri="{BB962C8B-B14F-4D97-AF65-F5344CB8AC3E}">
        <p14:creationId xmlns:p14="http://schemas.microsoft.com/office/powerpoint/2010/main" val="358578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4356848" cy="766679"/>
          </a:xfrm>
        </p:spPr>
        <p:txBody>
          <a:bodyPr>
            <a:normAutofit/>
          </a:bodyPr>
          <a:lstStyle/>
          <a:p>
            <a:r>
              <a:rPr lang="pt-BR"/>
              <a:t>Timeline charts</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20"/>
            <a:ext cx="10665180" cy="1500026"/>
          </a:xfrm>
        </p:spPr>
        <p:txBody>
          <a:bodyPr>
            <a:normAutofit/>
          </a:bodyPr>
          <a:lstStyle/>
          <a:p>
            <a:r>
              <a:rPr lang="pt-BR"/>
              <a:t>The bar chart on the top shows in green the amount of lines that were fulfilled, and in red the new ones, from a daily point of view.</a:t>
            </a:r>
          </a:p>
          <a:p>
            <a:r>
              <a:rPr lang="en-US"/>
              <a:t>The chart on the bottom shows the average amount of lines on the bars and part numbers on the lines.</a:t>
            </a:r>
          </a:p>
        </p:txBody>
      </p:sp>
      <p:pic>
        <p:nvPicPr>
          <p:cNvPr id="8" name="Picture 7">
            <a:extLst>
              <a:ext uri="{FF2B5EF4-FFF2-40B4-BE49-F238E27FC236}">
                <a16:creationId xmlns:a16="http://schemas.microsoft.com/office/drawing/2014/main" id="{E8DF0721-89C6-4358-AEB8-CF6BC249995E}"/>
              </a:ext>
            </a:extLst>
          </p:cNvPr>
          <p:cNvPicPr>
            <a:picLocks noChangeAspect="1"/>
          </p:cNvPicPr>
          <p:nvPr/>
        </p:nvPicPr>
        <p:blipFill>
          <a:blip r:embed="rId2"/>
          <a:stretch>
            <a:fillRect/>
          </a:stretch>
        </p:blipFill>
        <p:spPr>
          <a:xfrm>
            <a:off x="1143553" y="2645806"/>
            <a:ext cx="9904893" cy="3987050"/>
          </a:xfrm>
          <a:prstGeom prst="rect">
            <a:avLst/>
          </a:prstGeom>
        </p:spPr>
      </p:pic>
    </p:spTree>
    <p:extLst>
      <p:ext uri="{BB962C8B-B14F-4D97-AF65-F5344CB8AC3E}">
        <p14:creationId xmlns:p14="http://schemas.microsoft.com/office/powerpoint/2010/main" val="130488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Schema and Datasets</a:t>
            </a:r>
            <a:endParaRPr lang="en-US"/>
          </a:p>
        </p:txBody>
      </p:sp>
    </p:spTree>
    <p:extLst>
      <p:ext uri="{BB962C8B-B14F-4D97-AF65-F5344CB8AC3E}">
        <p14:creationId xmlns:p14="http://schemas.microsoft.com/office/powerpoint/2010/main" val="177304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Datasets</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4983571" cy="3595955"/>
          </a:xfrm>
        </p:spPr>
        <p:txBody>
          <a:bodyPr>
            <a:normAutofit/>
          </a:bodyPr>
          <a:lstStyle/>
          <a:p>
            <a:r>
              <a:rPr lang="pt-BR"/>
              <a:t>This dashboards uses 7 connected dashboards plus 4 auxiliary ones, to get all the data we needed.</a:t>
            </a:r>
          </a:p>
          <a:p>
            <a:r>
              <a:rPr lang="pt-BR"/>
              <a:t>The complexity of this dataset is to always connect the data using an unique key, with two values from the shipment process, invoice number and a freight fowared identifier</a:t>
            </a:r>
          </a:p>
          <a:p>
            <a:pPr marL="36900" indent="0">
              <a:buNone/>
            </a:pPr>
            <a:endParaRPr lang="en-US"/>
          </a:p>
        </p:txBody>
      </p:sp>
      <p:pic>
        <p:nvPicPr>
          <p:cNvPr id="5" name="Picture 4">
            <a:extLst>
              <a:ext uri="{FF2B5EF4-FFF2-40B4-BE49-F238E27FC236}">
                <a16:creationId xmlns:a16="http://schemas.microsoft.com/office/drawing/2014/main" id="{2F330557-9702-41E1-B702-8E80B8123A50}"/>
              </a:ext>
            </a:extLst>
          </p:cNvPr>
          <p:cNvPicPr>
            <a:picLocks noChangeAspect="1"/>
          </p:cNvPicPr>
          <p:nvPr/>
        </p:nvPicPr>
        <p:blipFill>
          <a:blip r:embed="rId2"/>
          <a:stretch>
            <a:fillRect/>
          </a:stretch>
        </p:blipFill>
        <p:spPr>
          <a:xfrm>
            <a:off x="6294636" y="595901"/>
            <a:ext cx="5621560" cy="6030145"/>
          </a:xfrm>
          <a:prstGeom prst="rect">
            <a:avLst/>
          </a:prstGeom>
        </p:spPr>
      </p:pic>
    </p:spTree>
    <p:extLst>
      <p:ext uri="{BB962C8B-B14F-4D97-AF65-F5344CB8AC3E}">
        <p14:creationId xmlns:p14="http://schemas.microsoft.com/office/powerpoint/2010/main" val="375381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DAX</a:t>
            </a:r>
            <a:endParaRPr lang="en-US"/>
          </a:p>
        </p:txBody>
      </p:sp>
    </p:spTree>
    <p:extLst>
      <p:ext uri="{BB962C8B-B14F-4D97-AF65-F5344CB8AC3E}">
        <p14:creationId xmlns:p14="http://schemas.microsoft.com/office/powerpoint/2010/main" val="194420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DAX</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56515"/>
          </a:xfrm>
        </p:spPr>
        <p:txBody>
          <a:bodyPr>
            <a:normAutofit fontScale="92500" lnSpcReduction="10000"/>
          </a:bodyPr>
          <a:lstStyle/>
          <a:p>
            <a:r>
              <a:rPr lang="pt-BR"/>
              <a:t>This was a very DAX intensive project, since we only had the raw data ready, and all the calculations for targets, amount in days and many other had to be developed</a:t>
            </a:r>
          </a:p>
          <a:p>
            <a:r>
              <a:rPr lang="pt-BR"/>
              <a:t>It was also intensive for the stake holders, since they were the ones who knew about the process. So we worked together to bring the knowledge of the process to the dashboard format.</a:t>
            </a:r>
            <a:endParaRPr lang="en-US"/>
          </a:p>
        </p:txBody>
      </p:sp>
      <p:pic>
        <p:nvPicPr>
          <p:cNvPr id="6" name="Picture 5">
            <a:extLst>
              <a:ext uri="{FF2B5EF4-FFF2-40B4-BE49-F238E27FC236}">
                <a16:creationId xmlns:a16="http://schemas.microsoft.com/office/drawing/2014/main" id="{83758A88-74F7-4668-B91A-EFB0AD9B1834}"/>
              </a:ext>
            </a:extLst>
          </p:cNvPr>
          <p:cNvPicPr>
            <a:picLocks noChangeAspect="1"/>
          </p:cNvPicPr>
          <p:nvPr/>
        </p:nvPicPr>
        <p:blipFill>
          <a:blip r:embed="rId2"/>
          <a:stretch>
            <a:fillRect/>
          </a:stretch>
        </p:blipFill>
        <p:spPr>
          <a:xfrm>
            <a:off x="294883" y="2455310"/>
            <a:ext cx="7163800" cy="247685"/>
          </a:xfrm>
          <a:prstGeom prst="rect">
            <a:avLst/>
          </a:prstGeom>
        </p:spPr>
      </p:pic>
      <p:pic>
        <p:nvPicPr>
          <p:cNvPr id="9" name="Picture 8">
            <a:extLst>
              <a:ext uri="{FF2B5EF4-FFF2-40B4-BE49-F238E27FC236}">
                <a16:creationId xmlns:a16="http://schemas.microsoft.com/office/drawing/2014/main" id="{0BE30711-2405-49B3-82FD-D9E30CE7C920}"/>
              </a:ext>
            </a:extLst>
          </p:cNvPr>
          <p:cNvPicPr>
            <a:picLocks noChangeAspect="1"/>
          </p:cNvPicPr>
          <p:nvPr/>
        </p:nvPicPr>
        <p:blipFill>
          <a:blip r:embed="rId3"/>
          <a:stretch>
            <a:fillRect/>
          </a:stretch>
        </p:blipFill>
        <p:spPr>
          <a:xfrm>
            <a:off x="294883" y="2949760"/>
            <a:ext cx="5268060" cy="238158"/>
          </a:xfrm>
          <a:prstGeom prst="rect">
            <a:avLst/>
          </a:prstGeom>
        </p:spPr>
      </p:pic>
      <p:pic>
        <p:nvPicPr>
          <p:cNvPr id="13" name="Picture 12">
            <a:extLst>
              <a:ext uri="{FF2B5EF4-FFF2-40B4-BE49-F238E27FC236}">
                <a16:creationId xmlns:a16="http://schemas.microsoft.com/office/drawing/2014/main" id="{940EAB1E-947E-41DA-B4E0-6A2B5B0FE193}"/>
              </a:ext>
            </a:extLst>
          </p:cNvPr>
          <p:cNvPicPr>
            <a:picLocks noChangeAspect="1"/>
          </p:cNvPicPr>
          <p:nvPr/>
        </p:nvPicPr>
        <p:blipFill>
          <a:blip r:embed="rId4"/>
          <a:stretch>
            <a:fillRect/>
          </a:stretch>
        </p:blipFill>
        <p:spPr>
          <a:xfrm>
            <a:off x="294883" y="3447371"/>
            <a:ext cx="9793067" cy="371527"/>
          </a:xfrm>
          <a:prstGeom prst="rect">
            <a:avLst/>
          </a:prstGeom>
        </p:spPr>
      </p:pic>
      <p:pic>
        <p:nvPicPr>
          <p:cNvPr id="15" name="Picture 14">
            <a:extLst>
              <a:ext uri="{FF2B5EF4-FFF2-40B4-BE49-F238E27FC236}">
                <a16:creationId xmlns:a16="http://schemas.microsoft.com/office/drawing/2014/main" id="{A1C64FEA-108C-4124-A483-A406AA30813C}"/>
              </a:ext>
            </a:extLst>
          </p:cNvPr>
          <p:cNvPicPr>
            <a:picLocks noChangeAspect="1"/>
          </p:cNvPicPr>
          <p:nvPr/>
        </p:nvPicPr>
        <p:blipFill>
          <a:blip r:embed="rId5"/>
          <a:stretch>
            <a:fillRect/>
          </a:stretch>
        </p:blipFill>
        <p:spPr>
          <a:xfrm>
            <a:off x="294883" y="4060403"/>
            <a:ext cx="12192000" cy="251862"/>
          </a:xfrm>
          <a:prstGeom prst="rect">
            <a:avLst/>
          </a:prstGeom>
        </p:spPr>
      </p:pic>
      <p:pic>
        <p:nvPicPr>
          <p:cNvPr id="17" name="Picture 16">
            <a:extLst>
              <a:ext uri="{FF2B5EF4-FFF2-40B4-BE49-F238E27FC236}">
                <a16:creationId xmlns:a16="http://schemas.microsoft.com/office/drawing/2014/main" id="{B76C6509-6AD7-4D55-9B8E-8180B46529AF}"/>
              </a:ext>
            </a:extLst>
          </p:cNvPr>
          <p:cNvPicPr>
            <a:picLocks noChangeAspect="1"/>
          </p:cNvPicPr>
          <p:nvPr/>
        </p:nvPicPr>
        <p:blipFill>
          <a:blip r:embed="rId6"/>
          <a:stretch>
            <a:fillRect/>
          </a:stretch>
        </p:blipFill>
        <p:spPr>
          <a:xfrm>
            <a:off x="294883" y="4563274"/>
            <a:ext cx="11333000" cy="1635691"/>
          </a:xfrm>
          <a:prstGeom prst="rect">
            <a:avLst/>
          </a:prstGeom>
        </p:spPr>
      </p:pic>
    </p:spTree>
    <p:extLst>
      <p:ext uri="{BB962C8B-B14F-4D97-AF65-F5344CB8AC3E}">
        <p14:creationId xmlns:p14="http://schemas.microsoft.com/office/powerpoint/2010/main" val="27020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Power Query</a:t>
            </a:r>
            <a:endParaRPr lang="en-US"/>
          </a:p>
        </p:txBody>
      </p:sp>
    </p:spTree>
    <p:extLst>
      <p:ext uri="{BB962C8B-B14F-4D97-AF65-F5344CB8AC3E}">
        <p14:creationId xmlns:p14="http://schemas.microsoft.com/office/powerpoint/2010/main" val="48810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Power Query</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normAutofit lnSpcReduction="10000"/>
          </a:bodyPr>
          <a:lstStyle/>
          <a:p>
            <a:r>
              <a:rPr lang="pt-BR"/>
              <a:t>Power Query is a pre-load process that we can apply to datasets in order to import data and clean it up before actually loading to PowerBI and start making charts.</a:t>
            </a:r>
          </a:p>
          <a:p>
            <a:r>
              <a:rPr lang="pt-BR"/>
              <a:t>This project was also very Power Query intensive, since the raw data from the freight fowarders needed to be heavily worked upon to be useful</a:t>
            </a:r>
          </a:p>
        </p:txBody>
      </p:sp>
      <p:pic>
        <p:nvPicPr>
          <p:cNvPr id="5" name="Picture 4">
            <a:extLst>
              <a:ext uri="{FF2B5EF4-FFF2-40B4-BE49-F238E27FC236}">
                <a16:creationId xmlns:a16="http://schemas.microsoft.com/office/drawing/2014/main" id="{F7FDDD77-677E-40F3-B464-DDE847B7C1DC}"/>
              </a:ext>
            </a:extLst>
          </p:cNvPr>
          <p:cNvPicPr>
            <a:picLocks noChangeAspect="1"/>
          </p:cNvPicPr>
          <p:nvPr/>
        </p:nvPicPr>
        <p:blipFill>
          <a:blip r:embed="rId2"/>
          <a:stretch>
            <a:fillRect/>
          </a:stretch>
        </p:blipFill>
        <p:spPr>
          <a:xfrm>
            <a:off x="1119882" y="3097417"/>
            <a:ext cx="9233043" cy="3334583"/>
          </a:xfrm>
          <a:prstGeom prst="rect">
            <a:avLst/>
          </a:prstGeom>
        </p:spPr>
      </p:pic>
    </p:spTree>
    <p:extLst>
      <p:ext uri="{BB962C8B-B14F-4D97-AF65-F5344CB8AC3E}">
        <p14:creationId xmlns:p14="http://schemas.microsoft.com/office/powerpoint/2010/main" val="46726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Power Automate</a:t>
            </a:r>
            <a:endParaRPr lang="en-US"/>
          </a:p>
        </p:txBody>
      </p:sp>
    </p:spTree>
    <p:extLst>
      <p:ext uri="{BB962C8B-B14F-4D97-AF65-F5344CB8AC3E}">
        <p14:creationId xmlns:p14="http://schemas.microsoft.com/office/powerpoint/2010/main" val="40444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9BC-9E89-42C7-9D18-E8B01A5AB1CC}"/>
              </a:ext>
            </a:extLst>
          </p:cNvPr>
          <p:cNvSpPr>
            <a:spLocks noGrp="1"/>
          </p:cNvSpPr>
          <p:nvPr>
            <p:ph type="title"/>
          </p:nvPr>
        </p:nvSpPr>
        <p:spPr>
          <a:xfrm>
            <a:off x="913795" y="609599"/>
            <a:ext cx="5978072" cy="1030775"/>
          </a:xfrm>
        </p:spPr>
        <p:txBody>
          <a:bodyPr>
            <a:normAutofit/>
          </a:bodyPr>
          <a:lstStyle/>
          <a:p>
            <a:pPr>
              <a:lnSpc>
                <a:spcPct val="90000"/>
              </a:lnSpc>
            </a:pPr>
            <a:r>
              <a:rPr lang="pt-BR" sz="3400"/>
              <a:t>International Shipping Status</a:t>
            </a:r>
            <a:endParaRPr lang="en-US" sz="3400"/>
          </a:p>
        </p:txBody>
      </p:sp>
      <p:sp>
        <p:nvSpPr>
          <p:cNvPr id="3" name="Content Placeholder 2">
            <a:extLst>
              <a:ext uri="{FF2B5EF4-FFF2-40B4-BE49-F238E27FC236}">
                <a16:creationId xmlns:a16="http://schemas.microsoft.com/office/drawing/2014/main" id="{8A88AF89-D54C-49C7-B8D2-79E53F9C9A06}"/>
              </a:ext>
            </a:extLst>
          </p:cNvPr>
          <p:cNvSpPr>
            <a:spLocks noGrp="1"/>
          </p:cNvSpPr>
          <p:nvPr>
            <p:ph idx="1"/>
          </p:nvPr>
        </p:nvSpPr>
        <p:spPr>
          <a:xfrm>
            <a:off x="913795" y="1828801"/>
            <a:ext cx="5978072" cy="3866048"/>
          </a:xfrm>
        </p:spPr>
        <p:txBody>
          <a:bodyPr anchor="ctr">
            <a:normAutofit/>
          </a:bodyPr>
          <a:lstStyle/>
          <a:p>
            <a:r>
              <a:rPr lang="pt-BR"/>
              <a:t>This presentation is going to show the development of a PowerBI dashboard to control the status of international shipment of automotive parts by air and by sea.</a:t>
            </a:r>
          </a:p>
          <a:p>
            <a:r>
              <a:rPr lang="pt-BR"/>
              <a:t>The main goal is to visualize which parts of the process are better performing, as well as from which country and/or delivery company.</a:t>
            </a:r>
          </a:p>
          <a:p>
            <a:endParaRPr lang="pt-BR"/>
          </a:p>
          <a:p>
            <a:endParaRPr lang="pt-BR"/>
          </a:p>
          <a:p>
            <a:pPr marL="36900" indent="0">
              <a:buNone/>
            </a:pPr>
            <a:endParaRPr lang="en-US"/>
          </a:p>
        </p:txBody>
      </p:sp>
      <p:pic>
        <p:nvPicPr>
          <p:cNvPr id="1028" name="Picture 4" descr="How Does International Shipping Work? | Brandfox">
            <a:extLst>
              <a:ext uri="{FF2B5EF4-FFF2-40B4-BE49-F238E27FC236}">
                <a16:creationId xmlns:a16="http://schemas.microsoft.com/office/drawing/2014/main" id="{9F099C26-07D7-455C-894F-FD827A3F06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15" r="27388"/>
          <a:stretch/>
        </p:blipFill>
        <p:spPr bwMode="auto">
          <a:xfrm>
            <a:off x="7620351" y="10"/>
            <a:ext cx="4571649"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042">
            <a:extLst>
              <a:ext uri="{FF2B5EF4-FFF2-40B4-BE49-F238E27FC236}">
                <a16:creationId xmlns:a16="http://schemas.microsoft.com/office/drawing/2014/main" id="{C5418205-ADF0-47E3-8B0C-9A6BC610B2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
        <p:nvSpPr>
          <p:cNvPr id="4" name="AutoShape 6" descr="Types of Machine Elements | Examples of Different Categories">
            <a:extLst>
              <a:ext uri="{FF2B5EF4-FFF2-40B4-BE49-F238E27FC236}">
                <a16:creationId xmlns:a16="http://schemas.microsoft.com/office/drawing/2014/main" id="{1C877AC8-8F3F-4F5C-9FD2-6330D3C8AF20}"/>
              </a:ext>
            </a:extLst>
          </p:cNvPr>
          <p:cNvSpPr>
            <a:spLocks noChangeAspect="1" noChangeArrowheads="1"/>
          </p:cNvSpPr>
          <p:nvPr/>
        </p:nvSpPr>
        <p:spPr bwMode="auto">
          <a:xfrm>
            <a:off x="5943599" y="3276599"/>
            <a:ext cx="1535987" cy="15359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622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4638653" cy="766679"/>
          </a:xfrm>
        </p:spPr>
        <p:txBody>
          <a:bodyPr>
            <a:normAutofit fontScale="90000"/>
          </a:bodyPr>
          <a:lstStyle/>
          <a:p>
            <a:r>
              <a:rPr lang="pt-BR"/>
              <a:t>Power Automate Web</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541124"/>
          </a:xfrm>
        </p:spPr>
        <p:txBody>
          <a:bodyPr>
            <a:normAutofit fontScale="92500" lnSpcReduction="20000"/>
          </a:bodyPr>
          <a:lstStyle/>
          <a:p>
            <a:r>
              <a:rPr lang="en-US"/>
              <a:t>There are 2 flows for this project, since we have two different freight fowarders that sent us a daily report. </a:t>
            </a:r>
          </a:p>
          <a:p>
            <a:r>
              <a:rPr lang="en-US"/>
              <a:t>The files arrive by email in a shared email. Then an outlook rule sent them to my company email, and Power Automate takes the attachment and save it to sharepoint, so the PowerBI can connect to it</a:t>
            </a:r>
          </a:p>
          <a:p>
            <a:pPr marL="36900" indent="0">
              <a:buNone/>
            </a:pPr>
            <a:endParaRPr lang="en-US"/>
          </a:p>
        </p:txBody>
      </p:sp>
      <p:pic>
        <p:nvPicPr>
          <p:cNvPr id="5" name="Picture 4">
            <a:extLst>
              <a:ext uri="{FF2B5EF4-FFF2-40B4-BE49-F238E27FC236}">
                <a16:creationId xmlns:a16="http://schemas.microsoft.com/office/drawing/2014/main" id="{D185A043-9DE0-4061-B3A3-FB90CA5F76C9}"/>
              </a:ext>
            </a:extLst>
          </p:cNvPr>
          <p:cNvPicPr>
            <a:picLocks noChangeAspect="1"/>
          </p:cNvPicPr>
          <p:nvPr/>
        </p:nvPicPr>
        <p:blipFill>
          <a:blip r:embed="rId2"/>
          <a:stretch>
            <a:fillRect/>
          </a:stretch>
        </p:blipFill>
        <p:spPr>
          <a:xfrm>
            <a:off x="3244899" y="2722814"/>
            <a:ext cx="5403878" cy="3873034"/>
          </a:xfrm>
          <a:prstGeom prst="rect">
            <a:avLst/>
          </a:prstGeom>
        </p:spPr>
      </p:pic>
    </p:spTree>
    <p:extLst>
      <p:ext uri="{BB962C8B-B14F-4D97-AF65-F5344CB8AC3E}">
        <p14:creationId xmlns:p14="http://schemas.microsoft.com/office/powerpoint/2010/main" val="5949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Automated Refresh and Reports</a:t>
            </a:r>
            <a:endParaRPr lang="en-US"/>
          </a:p>
        </p:txBody>
      </p:sp>
    </p:spTree>
    <p:extLst>
      <p:ext uri="{BB962C8B-B14F-4D97-AF65-F5344CB8AC3E}">
        <p14:creationId xmlns:p14="http://schemas.microsoft.com/office/powerpoint/2010/main" val="187093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5826052" cy="766679"/>
          </a:xfrm>
        </p:spPr>
        <p:txBody>
          <a:bodyPr>
            <a:normAutofit/>
          </a:bodyPr>
          <a:lstStyle/>
          <a:p>
            <a:r>
              <a:rPr lang="pt-BR"/>
              <a:t>Automated Refresh</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The dataset is refreshed  daily on weekdays, and published to the Power BI online services. This updates all of the datasets and makes the latest version available for the stakeholders, all done automatically</a:t>
            </a:r>
          </a:p>
        </p:txBody>
      </p:sp>
      <p:pic>
        <p:nvPicPr>
          <p:cNvPr id="6" name="Picture 5">
            <a:extLst>
              <a:ext uri="{FF2B5EF4-FFF2-40B4-BE49-F238E27FC236}">
                <a16:creationId xmlns:a16="http://schemas.microsoft.com/office/drawing/2014/main" id="{EBBE95E9-474B-4CDB-8A6F-6BDE1398EAD7}"/>
              </a:ext>
            </a:extLst>
          </p:cNvPr>
          <p:cNvPicPr>
            <a:picLocks noChangeAspect="1"/>
          </p:cNvPicPr>
          <p:nvPr/>
        </p:nvPicPr>
        <p:blipFill>
          <a:blip r:embed="rId2"/>
          <a:stretch>
            <a:fillRect/>
          </a:stretch>
        </p:blipFill>
        <p:spPr>
          <a:xfrm>
            <a:off x="1995492" y="2492643"/>
            <a:ext cx="5658640" cy="4086795"/>
          </a:xfrm>
          <a:prstGeom prst="rect">
            <a:avLst/>
          </a:prstGeom>
        </p:spPr>
      </p:pic>
    </p:spTree>
    <p:extLst>
      <p:ext uri="{BB962C8B-B14F-4D97-AF65-F5344CB8AC3E}">
        <p14:creationId xmlns:p14="http://schemas.microsoft.com/office/powerpoint/2010/main" val="12157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a:xfrm>
            <a:off x="1300725" y="1860555"/>
            <a:ext cx="9590550" cy="1129915"/>
          </a:xfrm>
        </p:spPr>
        <p:txBody>
          <a:bodyPr/>
          <a:lstStyle/>
          <a:p>
            <a:r>
              <a:rPr lang="pt-BR"/>
              <a:t>Thanks for checking out my work!</a:t>
            </a:r>
            <a:endParaRPr lang="en-US"/>
          </a:p>
        </p:txBody>
      </p:sp>
      <p:sp>
        <p:nvSpPr>
          <p:cNvPr id="3" name="Title 1">
            <a:extLst>
              <a:ext uri="{FF2B5EF4-FFF2-40B4-BE49-F238E27FC236}">
                <a16:creationId xmlns:a16="http://schemas.microsoft.com/office/drawing/2014/main" id="{76BA2775-AB8F-474B-899B-B41FFF4CE1E4}"/>
              </a:ext>
            </a:extLst>
          </p:cNvPr>
          <p:cNvSpPr txBox="1">
            <a:spLocks/>
          </p:cNvSpPr>
          <p:nvPr/>
        </p:nvSpPr>
        <p:spPr>
          <a:xfrm>
            <a:off x="552798" y="5257250"/>
            <a:ext cx="9590550" cy="993877"/>
          </a:xfrm>
          <a:prstGeom prst="rect">
            <a:avLst/>
          </a:prstGeom>
          <a:effectLst>
            <a:outerShdw blurRad="25400" dir="17880000">
              <a:srgbClr val="000000">
                <a:alpha val="46000"/>
              </a:srgbClr>
            </a:outerShdw>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4000" b="0" kern="1200" cap="none">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2400"/>
              <a:t>Lets connect on LinkedIn!</a:t>
            </a:r>
          </a:p>
          <a:p>
            <a:pPr algn="l"/>
            <a:r>
              <a:rPr lang="pt-BR" sz="2400">
                <a:hlinkClick r:id="rId2"/>
              </a:rPr>
              <a:t>https://www.linkedin.com/in/brunotortola/</a:t>
            </a:r>
            <a:endParaRPr lang="pt-BR" sz="2400"/>
          </a:p>
          <a:p>
            <a:pPr algn="l"/>
            <a:r>
              <a:rPr lang="pt-BR" sz="2400"/>
              <a:t>brunohtortola@gmail.com</a:t>
            </a:r>
            <a:endParaRPr lang="en-US" sz="2400"/>
          </a:p>
        </p:txBody>
      </p:sp>
    </p:spTree>
    <p:extLst>
      <p:ext uri="{BB962C8B-B14F-4D97-AF65-F5344CB8AC3E}">
        <p14:creationId xmlns:p14="http://schemas.microsoft.com/office/powerpoint/2010/main" val="47235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91A5-5BE1-4A52-80DA-464212056021}"/>
              </a:ext>
            </a:extLst>
          </p:cNvPr>
          <p:cNvSpPr>
            <a:spLocks noGrp="1"/>
          </p:cNvSpPr>
          <p:nvPr>
            <p:ph type="title"/>
          </p:nvPr>
        </p:nvSpPr>
        <p:spPr>
          <a:xfrm>
            <a:off x="633743" y="609599"/>
            <a:ext cx="3413156" cy="5273675"/>
          </a:xfrm>
        </p:spPr>
        <p:txBody>
          <a:bodyPr>
            <a:normAutofit/>
          </a:bodyPr>
          <a:lstStyle/>
          <a:p>
            <a:r>
              <a:rPr lang="pt-BR"/>
              <a:t>International Shipping </a:t>
            </a:r>
            <a:endParaRPr lang="en-US"/>
          </a:p>
        </p:txBody>
      </p:sp>
      <p:pic>
        <p:nvPicPr>
          <p:cNvPr id="9" name="Picture 8">
            <a:extLst>
              <a:ext uri="{FF2B5EF4-FFF2-40B4-BE49-F238E27FC236}">
                <a16:creationId xmlns:a16="http://schemas.microsoft.com/office/drawing/2014/main" id="{2532A841-3876-4914-9400-39DC9FE511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C16D7064-1D5D-D761-2E9E-0D13E20F4C98}"/>
              </a:ext>
            </a:extLst>
          </p:cNvPr>
          <p:cNvGraphicFramePr>
            <a:graphicFrameLocks noGrp="1"/>
          </p:cNvGraphicFramePr>
          <p:nvPr>
            <p:ph idx="1"/>
            <p:extLst>
              <p:ext uri="{D42A27DB-BD31-4B8C-83A1-F6EECF244321}">
                <p14:modId xmlns:p14="http://schemas.microsoft.com/office/powerpoint/2010/main" val="422020005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431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A81C6-4D03-4F2E-9BB0-791BA5436E87}"/>
              </a:ext>
            </a:extLst>
          </p:cNvPr>
          <p:cNvSpPr>
            <a:spLocks noGrp="1"/>
          </p:cNvSpPr>
          <p:nvPr>
            <p:ph type="title"/>
          </p:nvPr>
        </p:nvSpPr>
        <p:spPr>
          <a:xfrm>
            <a:off x="834013" y="1115568"/>
            <a:ext cx="3487616" cy="4626864"/>
          </a:xfrm>
        </p:spPr>
        <p:txBody>
          <a:bodyPr>
            <a:normAutofit/>
          </a:bodyPr>
          <a:lstStyle/>
          <a:p>
            <a:pPr algn="l"/>
            <a:r>
              <a:rPr lang="pt-BR" sz="3600"/>
              <a:t>Goals of the Dashboard</a:t>
            </a:r>
            <a:endParaRPr lang="en-US" sz="3600"/>
          </a:p>
        </p:txBody>
      </p:sp>
      <p:cxnSp>
        <p:nvCxnSpPr>
          <p:cNvPr id="20" name="Straight Connector 16">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683129-4734-41B2-901F-0B2EECB34167}"/>
              </a:ext>
            </a:extLst>
          </p:cNvPr>
          <p:cNvSpPr>
            <a:spLocks noGrp="1"/>
          </p:cNvSpPr>
          <p:nvPr>
            <p:ph idx="1"/>
          </p:nvPr>
        </p:nvSpPr>
        <p:spPr>
          <a:xfrm>
            <a:off x="5105398" y="1115568"/>
            <a:ext cx="6245352" cy="4626864"/>
          </a:xfrm>
        </p:spPr>
        <p:txBody>
          <a:bodyPr anchor="ctr">
            <a:normAutofit/>
          </a:bodyPr>
          <a:lstStyle/>
          <a:p>
            <a:r>
              <a:rPr lang="pt-BR"/>
              <a:t>Have a bird’s eye view of the air and maritime shippment flow.</a:t>
            </a:r>
          </a:p>
          <a:p>
            <a:r>
              <a:rPr lang="pt-BR"/>
              <a:t>Separate the flow into its parts, from the boarding process to the customs at the destination</a:t>
            </a:r>
          </a:p>
          <a:p>
            <a:r>
              <a:rPr lang="pt-BR"/>
              <a:t>Visualize the times in which the process performed, and comparte that to the contractual times.</a:t>
            </a:r>
          </a:p>
          <a:p>
            <a:r>
              <a:rPr lang="pt-BR"/>
              <a:t>Identify, then, which parts of the process were not performing, and tackle the problems within.</a:t>
            </a:r>
            <a:endParaRPr lang="en-US"/>
          </a:p>
        </p:txBody>
      </p:sp>
    </p:spTree>
    <p:extLst>
      <p:ext uri="{BB962C8B-B14F-4D97-AF65-F5344CB8AC3E}">
        <p14:creationId xmlns:p14="http://schemas.microsoft.com/office/powerpoint/2010/main" val="28910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C6-4D03-4F2E-9BB0-791BA5436E87}"/>
              </a:ext>
            </a:extLst>
          </p:cNvPr>
          <p:cNvSpPr>
            <a:spLocks noGrp="1"/>
          </p:cNvSpPr>
          <p:nvPr>
            <p:ph type="title"/>
          </p:nvPr>
        </p:nvSpPr>
        <p:spPr>
          <a:xfrm>
            <a:off x="834012" y="1115568"/>
            <a:ext cx="3892099" cy="4626864"/>
          </a:xfrm>
        </p:spPr>
        <p:txBody>
          <a:bodyPr>
            <a:normAutofit/>
          </a:bodyPr>
          <a:lstStyle/>
          <a:p>
            <a:pPr algn="l"/>
            <a:r>
              <a:rPr lang="pt-BR" sz="3600"/>
              <a:t>Technologies used</a:t>
            </a:r>
            <a:endParaRPr lang="en-US" sz="3600"/>
          </a:p>
        </p:txBody>
      </p:sp>
      <p:sp>
        <p:nvSpPr>
          <p:cNvPr id="3" name="Content Placeholder 2">
            <a:extLst>
              <a:ext uri="{FF2B5EF4-FFF2-40B4-BE49-F238E27FC236}">
                <a16:creationId xmlns:a16="http://schemas.microsoft.com/office/drawing/2014/main" id="{78683129-4734-41B2-901F-0B2EECB34167}"/>
              </a:ext>
            </a:extLst>
          </p:cNvPr>
          <p:cNvSpPr>
            <a:spLocks noGrp="1"/>
          </p:cNvSpPr>
          <p:nvPr>
            <p:ph idx="1"/>
          </p:nvPr>
        </p:nvSpPr>
        <p:spPr>
          <a:xfrm>
            <a:off x="5105398" y="1115568"/>
            <a:ext cx="6245352" cy="4626864"/>
          </a:xfrm>
        </p:spPr>
        <p:txBody>
          <a:bodyPr anchor="ctr">
            <a:normAutofit/>
          </a:bodyPr>
          <a:lstStyle/>
          <a:p>
            <a:r>
              <a:rPr lang="pt-BR"/>
              <a:t>Power BI</a:t>
            </a:r>
          </a:p>
          <a:p>
            <a:r>
              <a:rPr lang="pt-BR"/>
              <a:t>Excel</a:t>
            </a:r>
          </a:p>
          <a:p>
            <a:r>
              <a:rPr lang="pt-BR"/>
              <a:t>Sharepoint</a:t>
            </a:r>
          </a:p>
          <a:p>
            <a:r>
              <a:rPr lang="pt-BR"/>
              <a:t>Power Automate Web</a:t>
            </a:r>
          </a:p>
          <a:p>
            <a:r>
              <a:rPr lang="pt-BR"/>
              <a:t>DAX</a:t>
            </a:r>
          </a:p>
          <a:p>
            <a:r>
              <a:rPr lang="pt-BR"/>
              <a:t>M</a:t>
            </a:r>
          </a:p>
          <a:p>
            <a:r>
              <a:rPr lang="pt-BR"/>
              <a:t>Power Query</a:t>
            </a:r>
          </a:p>
          <a:p>
            <a:endParaRPr lang="pt-BR"/>
          </a:p>
          <a:p>
            <a:endParaRPr lang="en-US"/>
          </a:p>
        </p:txBody>
      </p:sp>
    </p:spTree>
    <p:extLst>
      <p:ext uri="{BB962C8B-B14F-4D97-AF65-F5344CB8AC3E}">
        <p14:creationId xmlns:p14="http://schemas.microsoft.com/office/powerpoint/2010/main" val="379769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DD74-97B7-43C0-A546-BF7A24460241}"/>
              </a:ext>
            </a:extLst>
          </p:cNvPr>
          <p:cNvSpPr>
            <a:spLocks noGrp="1"/>
          </p:cNvSpPr>
          <p:nvPr>
            <p:ph type="title"/>
          </p:nvPr>
        </p:nvSpPr>
        <p:spPr>
          <a:xfrm>
            <a:off x="1295401" y="404879"/>
            <a:ext cx="9590550" cy="673908"/>
          </a:xfrm>
        </p:spPr>
        <p:txBody>
          <a:bodyPr>
            <a:normAutofit fontScale="90000"/>
          </a:bodyPr>
          <a:lstStyle/>
          <a:p>
            <a:r>
              <a:rPr lang="pt-BR"/>
              <a:t>Disclaimers</a:t>
            </a:r>
            <a:endParaRPr lang="en-US"/>
          </a:p>
        </p:txBody>
      </p:sp>
      <p:sp>
        <p:nvSpPr>
          <p:cNvPr id="3" name="Text Placeholder 2">
            <a:extLst>
              <a:ext uri="{FF2B5EF4-FFF2-40B4-BE49-F238E27FC236}">
                <a16:creationId xmlns:a16="http://schemas.microsoft.com/office/drawing/2014/main" id="{E1ABE01C-1182-4C1F-B475-D7510A5F80D3}"/>
              </a:ext>
            </a:extLst>
          </p:cNvPr>
          <p:cNvSpPr>
            <a:spLocks noGrp="1"/>
          </p:cNvSpPr>
          <p:nvPr>
            <p:ph type="body" idx="1"/>
          </p:nvPr>
        </p:nvSpPr>
        <p:spPr>
          <a:xfrm>
            <a:off x="534256" y="1761079"/>
            <a:ext cx="10433888" cy="1742409"/>
          </a:xfrm>
        </p:spPr>
        <p:txBody>
          <a:bodyPr>
            <a:normAutofit/>
          </a:bodyPr>
          <a:lstStyle/>
          <a:p>
            <a:pPr algn="l"/>
            <a:r>
              <a:rPr lang="pt-BR"/>
              <a:t>In order to preserve critical information of the company, some data had to be blanked out.</a:t>
            </a:r>
          </a:p>
          <a:p>
            <a:pPr algn="l"/>
            <a:endParaRPr lang="pt-BR"/>
          </a:p>
          <a:p>
            <a:pPr algn="l"/>
            <a:r>
              <a:rPr lang="en-US"/>
              <a:t>For the same reason, the original .pbix file cannot be shared, so I’m presenting it in PowerPoint format instead.</a:t>
            </a:r>
          </a:p>
        </p:txBody>
      </p:sp>
    </p:spTree>
    <p:extLst>
      <p:ext uri="{BB962C8B-B14F-4D97-AF65-F5344CB8AC3E}">
        <p14:creationId xmlns:p14="http://schemas.microsoft.com/office/powerpoint/2010/main" val="251237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Dashboards and Charts</a:t>
            </a:r>
            <a:endParaRPr lang="en-US"/>
          </a:p>
        </p:txBody>
      </p:sp>
    </p:spTree>
    <p:extLst>
      <p:ext uri="{BB962C8B-B14F-4D97-AF65-F5344CB8AC3E}">
        <p14:creationId xmlns:p14="http://schemas.microsoft.com/office/powerpoint/2010/main" val="52304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Overview</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This section of the KPIs show the main values we control for the air flow. The amount of process, the “not ok” amount, the main filters, and a bar chart showing the evolution of the performance in a weekly basis.</a:t>
            </a:r>
            <a:endParaRPr lang="en-US"/>
          </a:p>
        </p:txBody>
      </p:sp>
      <p:pic>
        <p:nvPicPr>
          <p:cNvPr id="6" name="Picture 5">
            <a:extLst>
              <a:ext uri="{FF2B5EF4-FFF2-40B4-BE49-F238E27FC236}">
                <a16:creationId xmlns:a16="http://schemas.microsoft.com/office/drawing/2014/main" id="{C3A80D7F-A130-4B91-8B76-E036C413964E}"/>
              </a:ext>
            </a:extLst>
          </p:cNvPr>
          <p:cNvPicPr>
            <a:picLocks noChangeAspect="1"/>
          </p:cNvPicPr>
          <p:nvPr/>
        </p:nvPicPr>
        <p:blipFill>
          <a:blip r:embed="rId2"/>
          <a:stretch>
            <a:fillRect/>
          </a:stretch>
        </p:blipFill>
        <p:spPr>
          <a:xfrm>
            <a:off x="194604" y="3111131"/>
            <a:ext cx="11569306" cy="3399959"/>
          </a:xfrm>
          <a:prstGeom prst="rect">
            <a:avLst/>
          </a:prstGeom>
        </p:spPr>
      </p:pic>
    </p:spTree>
    <p:extLst>
      <p:ext uri="{BB962C8B-B14F-4D97-AF65-F5344CB8AC3E}">
        <p14:creationId xmlns:p14="http://schemas.microsoft.com/office/powerpoint/2010/main" val="59666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5764407" cy="766679"/>
          </a:xfrm>
        </p:spPr>
        <p:txBody>
          <a:bodyPr>
            <a:normAutofit/>
          </a:bodyPr>
          <a:lstStyle/>
          <a:p>
            <a:r>
              <a:rPr lang="pt-BR"/>
              <a:t>Performance by process</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The shipment flow involves 5 different processes, and each is shown below in an “donut” chart showing the % of it that performed. Note that for the processes “Transit Time” and “Customs” we have further charts detailing the reasons supplied by the freight fowarders for why a process did not perform.</a:t>
            </a:r>
            <a:endParaRPr lang="en-US"/>
          </a:p>
        </p:txBody>
      </p:sp>
      <p:pic>
        <p:nvPicPr>
          <p:cNvPr id="5" name="Picture 4">
            <a:extLst>
              <a:ext uri="{FF2B5EF4-FFF2-40B4-BE49-F238E27FC236}">
                <a16:creationId xmlns:a16="http://schemas.microsoft.com/office/drawing/2014/main" id="{406F573F-4BE1-4E69-A134-30311D8D82AE}"/>
              </a:ext>
            </a:extLst>
          </p:cNvPr>
          <p:cNvPicPr>
            <a:picLocks noChangeAspect="1"/>
          </p:cNvPicPr>
          <p:nvPr/>
        </p:nvPicPr>
        <p:blipFill>
          <a:blip r:embed="rId2"/>
          <a:stretch>
            <a:fillRect/>
          </a:stretch>
        </p:blipFill>
        <p:spPr>
          <a:xfrm>
            <a:off x="2478377" y="2440455"/>
            <a:ext cx="7224598" cy="4191172"/>
          </a:xfrm>
          <a:prstGeom prst="rect">
            <a:avLst/>
          </a:prstGeom>
        </p:spPr>
      </p:pic>
    </p:spTree>
    <p:extLst>
      <p:ext uri="{BB962C8B-B14F-4D97-AF65-F5344CB8AC3E}">
        <p14:creationId xmlns:p14="http://schemas.microsoft.com/office/powerpoint/2010/main" val="2847465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245</TotalTime>
  <Words>856</Words>
  <Application>Microsoft Office PowerPoint</Application>
  <PresentationFormat>Widescreen</PresentationFormat>
  <Paragraphs>65</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Calisto MT</vt:lpstr>
      <vt:lpstr>Wingdings 2</vt:lpstr>
      <vt:lpstr>Slate</vt:lpstr>
      <vt:lpstr>International Shipping Status in PowerBI</vt:lpstr>
      <vt:lpstr>International Shipping Status</vt:lpstr>
      <vt:lpstr>International Shipping </vt:lpstr>
      <vt:lpstr>Goals of the Dashboard</vt:lpstr>
      <vt:lpstr>Technologies used</vt:lpstr>
      <vt:lpstr>Disclaimers</vt:lpstr>
      <vt:lpstr>Dashboards and Charts</vt:lpstr>
      <vt:lpstr>Overview</vt:lpstr>
      <vt:lpstr>Performance by process</vt:lpstr>
      <vt:lpstr>Maritime flow</vt:lpstr>
      <vt:lpstr>Lead time by days average</vt:lpstr>
      <vt:lpstr>Timeline charts</vt:lpstr>
      <vt:lpstr>Schema and Datasets</vt:lpstr>
      <vt:lpstr>Datasets</vt:lpstr>
      <vt:lpstr>DAX</vt:lpstr>
      <vt:lpstr>DAX</vt:lpstr>
      <vt:lpstr>Power Query</vt:lpstr>
      <vt:lpstr>Power Query</vt:lpstr>
      <vt:lpstr>Power Automate</vt:lpstr>
      <vt:lpstr>Power Automate Web</vt:lpstr>
      <vt:lpstr>Automated Refresh and Reports</vt:lpstr>
      <vt:lpstr>Automated Refresh</vt:lpstr>
      <vt:lpstr>Thanks for checking out my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Tortola Bruno</dc:creator>
  <cp:lastModifiedBy>Tortola Bruno</cp:lastModifiedBy>
  <cp:revision>16</cp:revision>
  <dcterms:created xsi:type="dcterms:W3CDTF">2022-08-25T18:37:38Z</dcterms:created>
  <dcterms:modified xsi:type="dcterms:W3CDTF">2022-08-28T22:19:42Z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2022-08-25T18:37:39Z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c9e105ef-99ba-43d7-b51e-75cb5460ba77</vt:lpwstr>
  </property>
  <property fmtid="{D5CDD505-2E9C-101B-9397-08002B2CF9AE}" pid="8" name="MSIP_Label_19540963-e559-4020-8a90-fe8a502c2801_ContentBits">
    <vt:lpwstr>0</vt:lpwstr>
  </property>
</Properties>
</file>