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9" r:id="rId5"/>
    <p:sldId id="261" r:id="rId6"/>
    <p:sldId id="263" r:id="rId7"/>
    <p:sldId id="270" r:id="rId8"/>
    <p:sldId id="262" r:id="rId9"/>
    <p:sldId id="264" r:id="rId10"/>
    <p:sldId id="265" r:id="rId11"/>
    <p:sldId id="268" r:id="rId12"/>
    <p:sldId id="267" r:id="rId13"/>
    <p:sldId id="269" r:id="rId14"/>
    <p:sldId id="271" r:id="rId15"/>
    <p:sldId id="272" r:id="rId16"/>
    <p:sldId id="273" r:id="rId17"/>
    <p:sldId id="274" r:id="rId18"/>
    <p:sldId id="275" r:id="rId19"/>
    <p:sldId id="276" r:id="rId20"/>
    <p:sldId id="277" r:id="rId21"/>
    <p:sldId id="278" r:id="rId22"/>
    <p:sldId id="279" r:id="rId23"/>
    <p:sldId id="26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FA310-1A17-4C5D-A423-F5E57BFFB809}"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54CCD7DF-841B-45B0-BA67-B3204C1B00E9}">
      <dgm:prSet/>
      <dgm:spPr/>
      <dgm:t>
        <a:bodyPr/>
        <a:lstStyle/>
        <a:p>
          <a:r>
            <a:rPr lang="pt-BR">
              <a:solidFill>
                <a:schemeClr val="bg1"/>
              </a:solidFill>
            </a:rPr>
            <a:t>Automotive dealerships, transport companies or drivers can order parts to replace old or broken ones in their vehicles.</a:t>
          </a:r>
          <a:endParaRPr lang="en-US">
            <a:solidFill>
              <a:schemeClr val="bg1"/>
            </a:solidFill>
          </a:endParaRPr>
        </a:p>
      </dgm:t>
    </dgm:pt>
    <dgm:pt modelId="{03BA0D6D-825C-4730-81A2-EEECB6E0FA35}" type="parTrans" cxnId="{90B4CC66-88F5-486A-861E-F4FF1CCD2B06}">
      <dgm:prSet/>
      <dgm:spPr/>
      <dgm:t>
        <a:bodyPr/>
        <a:lstStyle/>
        <a:p>
          <a:endParaRPr lang="en-US"/>
        </a:p>
      </dgm:t>
    </dgm:pt>
    <dgm:pt modelId="{2ADE65D9-80A6-42AB-AF64-E6FB29E2A981}" type="sibTrans" cxnId="{90B4CC66-88F5-486A-861E-F4FF1CCD2B06}">
      <dgm:prSet/>
      <dgm:spPr/>
      <dgm:t>
        <a:bodyPr/>
        <a:lstStyle/>
        <a:p>
          <a:endParaRPr lang="en-US"/>
        </a:p>
      </dgm:t>
    </dgm:pt>
    <dgm:pt modelId="{D37CA355-7194-49C3-A030-9EAD14CEDB30}">
      <dgm:prSet/>
      <dgm:spPr/>
      <dgm:t>
        <a:bodyPr/>
        <a:lstStyle/>
        <a:p>
          <a:r>
            <a:rPr lang="pt-BR">
              <a:solidFill>
                <a:schemeClr val="bg1"/>
              </a:solidFill>
            </a:rPr>
            <a:t>If all is well, the part is available either at the dealership, or at the main warehouse of the automotive company.</a:t>
          </a:r>
          <a:endParaRPr lang="en-US">
            <a:solidFill>
              <a:schemeClr val="bg1"/>
            </a:solidFill>
          </a:endParaRPr>
        </a:p>
      </dgm:t>
    </dgm:pt>
    <dgm:pt modelId="{01CAECEF-7CEE-490A-BBC9-B1E052BDB25F}" type="parTrans" cxnId="{22B8C643-695A-4B26-B7AC-3E79B27512AD}">
      <dgm:prSet/>
      <dgm:spPr/>
      <dgm:t>
        <a:bodyPr/>
        <a:lstStyle/>
        <a:p>
          <a:endParaRPr lang="en-US"/>
        </a:p>
      </dgm:t>
    </dgm:pt>
    <dgm:pt modelId="{BD1C0204-E079-424F-9CA4-70D5A54D295E}" type="sibTrans" cxnId="{22B8C643-695A-4B26-B7AC-3E79B27512AD}">
      <dgm:prSet/>
      <dgm:spPr/>
      <dgm:t>
        <a:bodyPr/>
        <a:lstStyle/>
        <a:p>
          <a:endParaRPr lang="en-US"/>
        </a:p>
      </dgm:t>
    </dgm:pt>
    <dgm:pt modelId="{1FA12FC6-AF1B-4DC7-99EE-790309F3957A}">
      <dgm:prSet/>
      <dgm:spPr/>
      <dgm:t>
        <a:bodyPr/>
        <a:lstStyle/>
        <a:p>
          <a:r>
            <a:rPr lang="pt-BR">
              <a:solidFill>
                <a:schemeClr val="bg1"/>
              </a:solidFill>
            </a:rPr>
            <a:t>However, when this part is not readily available, and needs to be brought from other countries or locations, that is what we call a Missing Part, or Back Order</a:t>
          </a:r>
          <a:endParaRPr lang="en-US">
            <a:solidFill>
              <a:schemeClr val="bg1"/>
            </a:solidFill>
          </a:endParaRPr>
        </a:p>
      </dgm:t>
    </dgm:pt>
    <dgm:pt modelId="{B9EBAFE3-2B50-4E97-B3EA-F63EDC15CD98}" type="parTrans" cxnId="{62987B3C-2DFA-4B34-BA57-DBA3171143BC}">
      <dgm:prSet/>
      <dgm:spPr/>
      <dgm:t>
        <a:bodyPr/>
        <a:lstStyle/>
        <a:p>
          <a:endParaRPr lang="en-US"/>
        </a:p>
      </dgm:t>
    </dgm:pt>
    <dgm:pt modelId="{5DA5907F-A05F-4153-8303-D9FCA1D31A55}" type="sibTrans" cxnId="{62987B3C-2DFA-4B34-BA57-DBA3171143BC}">
      <dgm:prSet/>
      <dgm:spPr/>
      <dgm:t>
        <a:bodyPr/>
        <a:lstStyle/>
        <a:p>
          <a:endParaRPr lang="en-US"/>
        </a:p>
      </dgm:t>
    </dgm:pt>
    <dgm:pt modelId="{E7709842-D7B8-480D-9265-BB1A7B84DBAF}" type="pres">
      <dgm:prSet presAssocID="{D11FA310-1A17-4C5D-A423-F5E57BFFB809}" presName="linear" presStyleCnt="0">
        <dgm:presLayoutVars>
          <dgm:animLvl val="lvl"/>
          <dgm:resizeHandles val="exact"/>
        </dgm:presLayoutVars>
      </dgm:prSet>
      <dgm:spPr/>
    </dgm:pt>
    <dgm:pt modelId="{BA6938A1-AD4C-4DC4-9FD8-7FDB940C0C60}" type="pres">
      <dgm:prSet presAssocID="{54CCD7DF-841B-45B0-BA67-B3204C1B00E9}" presName="parentText" presStyleLbl="node1" presStyleIdx="0" presStyleCnt="3">
        <dgm:presLayoutVars>
          <dgm:chMax val="0"/>
          <dgm:bulletEnabled val="1"/>
        </dgm:presLayoutVars>
      </dgm:prSet>
      <dgm:spPr/>
    </dgm:pt>
    <dgm:pt modelId="{28C90CFC-2510-47D9-9B5A-8BF6C541794F}" type="pres">
      <dgm:prSet presAssocID="{2ADE65D9-80A6-42AB-AF64-E6FB29E2A981}" presName="spacer" presStyleCnt="0"/>
      <dgm:spPr/>
    </dgm:pt>
    <dgm:pt modelId="{24503FB3-40E8-43B6-B96F-8DADB5A76AEA}" type="pres">
      <dgm:prSet presAssocID="{D37CA355-7194-49C3-A030-9EAD14CEDB30}" presName="parentText" presStyleLbl="node1" presStyleIdx="1" presStyleCnt="3">
        <dgm:presLayoutVars>
          <dgm:chMax val="0"/>
          <dgm:bulletEnabled val="1"/>
        </dgm:presLayoutVars>
      </dgm:prSet>
      <dgm:spPr/>
    </dgm:pt>
    <dgm:pt modelId="{3AEDFF40-F771-4FEC-9527-DCE90444D17F}" type="pres">
      <dgm:prSet presAssocID="{BD1C0204-E079-424F-9CA4-70D5A54D295E}" presName="spacer" presStyleCnt="0"/>
      <dgm:spPr/>
    </dgm:pt>
    <dgm:pt modelId="{5971E8B4-C7FB-4B57-A9F0-5B8B39CBB8CA}" type="pres">
      <dgm:prSet presAssocID="{1FA12FC6-AF1B-4DC7-99EE-790309F3957A}" presName="parentText" presStyleLbl="node1" presStyleIdx="2" presStyleCnt="3">
        <dgm:presLayoutVars>
          <dgm:chMax val="0"/>
          <dgm:bulletEnabled val="1"/>
        </dgm:presLayoutVars>
      </dgm:prSet>
      <dgm:spPr/>
    </dgm:pt>
  </dgm:ptLst>
  <dgm:cxnLst>
    <dgm:cxn modelId="{62987B3C-2DFA-4B34-BA57-DBA3171143BC}" srcId="{D11FA310-1A17-4C5D-A423-F5E57BFFB809}" destId="{1FA12FC6-AF1B-4DC7-99EE-790309F3957A}" srcOrd="2" destOrd="0" parTransId="{B9EBAFE3-2B50-4E97-B3EA-F63EDC15CD98}" sibTransId="{5DA5907F-A05F-4153-8303-D9FCA1D31A55}"/>
    <dgm:cxn modelId="{22B8C643-695A-4B26-B7AC-3E79B27512AD}" srcId="{D11FA310-1A17-4C5D-A423-F5E57BFFB809}" destId="{D37CA355-7194-49C3-A030-9EAD14CEDB30}" srcOrd="1" destOrd="0" parTransId="{01CAECEF-7CEE-490A-BBC9-B1E052BDB25F}" sibTransId="{BD1C0204-E079-424F-9CA4-70D5A54D295E}"/>
    <dgm:cxn modelId="{58058766-10D8-413B-908E-A1A8868BC748}" type="presOf" srcId="{D11FA310-1A17-4C5D-A423-F5E57BFFB809}" destId="{E7709842-D7B8-480D-9265-BB1A7B84DBAF}" srcOrd="0" destOrd="0" presId="urn:microsoft.com/office/officeart/2005/8/layout/vList2"/>
    <dgm:cxn modelId="{90B4CC66-88F5-486A-861E-F4FF1CCD2B06}" srcId="{D11FA310-1A17-4C5D-A423-F5E57BFFB809}" destId="{54CCD7DF-841B-45B0-BA67-B3204C1B00E9}" srcOrd="0" destOrd="0" parTransId="{03BA0D6D-825C-4730-81A2-EEECB6E0FA35}" sibTransId="{2ADE65D9-80A6-42AB-AF64-E6FB29E2A981}"/>
    <dgm:cxn modelId="{8B819095-25DD-4CC9-BAB6-6FF1B938A93B}" type="presOf" srcId="{1FA12FC6-AF1B-4DC7-99EE-790309F3957A}" destId="{5971E8B4-C7FB-4B57-A9F0-5B8B39CBB8CA}" srcOrd="0" destOrd="0" presId="urn:microsoft.com/office/officeart/2005/8/layout/vList2"/>
    <dgm:cxn modelId="{0A04F8F0-5B83-4505-9077-0CC1D393324B}" type="presOf" srcId="{54CCD7DF-841B-45B0-BA67-B3204C1B00E9}" destId="{BA6938A1-AD4C-4DC4-9FD8-7FDB940C0C60}" srcOrd="0" destOrd="0" presId="urn:microsoft.com/office/officeart/2005/8/layout/vList2"/>
    <dgm:cxn modelId="{A71312F3-2451-490E-A0E9-840030323F3B}" type="presOf" srcId="{D37CA355-7194-49C3-A030-9EAD14CEDB30}" destId="{24503FB3-40E8-43B6-B96F-8DADB5A76AEA}" srcOrd="0" destOrd="0" presId="urn:microsoft.com/office/officeart/2005/8/layout/vList2"/>
    <dgm:cxn modelId="{090862B0-501F-4D1C-9E0C-04D7F7698A06}" type="presParOf" srcId="{E7709842-D7B8-480D-9265-BB1A7B84DBAF}" destId="{BA6938A1-AD4C-4DC4-9FD8-7FDB940C0C60}" srcOrd="0" destOrd="0" presId="urn:microsoft.com/office/officeart/2005/8/layout/vList2"/>
    <dgm:cxn modelId="{2C19725D-5C96-4965-8B2D-37858DD433A8}" type="presParOf" srcId="{E7709842-D7B8-480D-9265-BB1A7B84DBAF}" destId="{28C90CFC-2510-47D9-9B5A-8BF6C541794F}" srcOrd="1" destOrd="0" presId="urn:microsoft.com/office/officeart/2005/8/layout/vList2"/>
    <dgm:cxn modelId="{9AC05254-391E-433D-9D48-AC8DEFF44968}" type="presParOf" srcId="{E7709842-D7B8-480D-9265-BB1A7B84DBAF}" destId="{24503FB3-40E8-43B6-B96F-8DADB5A76AEA}" srcOrd="2" destOrd="0" presId="urn:microsoft.com/office/officeart/2005/8/layout/vList2"/>
    <dgm:cxn modelId="{2A1716FB-E4DA-476C-9F5C-28C769EDF49F}" type="presParOf" srcId="{E7709842-D7B8-480D-9265-BB1A7B84DBAF}" destId="{3AEDFF40-F771-4FEC-9527-DCE90444D17F}" srcOrd="3" destOrd="0" presId="urn:microsoft.com/office/officeart/2005/8/layout/vList2"/>
    <dgm:cxn modelId="{C428B468-A4D3-4FC3-B8B2-A62202546091}" type="presParOf" srcId="{E7709842-D7B8-480D-9265-BB1A7B84DBAF}" destId="{5971E8B4-C7FB-4B57-A9F0-5B8B39CBB8C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38A1-AD4C-4DC4-9FD8-7FDB940C0C60}">
      <dsp:nvSpPr>
        <dsp:cNvPr id="0" name=""/>
        <dsp:cNvSpPr/>
      </dsp:nvSpPr>
      <dsp:spPr>
        <a:xfrm>
          <a:off x="0" y="56238"/>
          <a:ext cx="6266011" cy="155152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solidFill>
                <a:schemeClr val="bg1"/>
              </a:solidFill>
            </a:rPr>
            <a:t>Automotive dealerships, transport companies or drivers can order parts to replace old or broken ones in their vehicles.</a:t>
          </a:r>
          <a:endParaRPr lang="en-US" sz="2300" kern="1200">
            <a:solidFill>
              <a:schemeClr val="bg1"/>
            </a:solidFill>
          </a:endParaRPr>
        </a:p>
      </dsp:txBody>
      <dsp:txXfrm>
        <a:off x="75739" y="131977"/>
        <a:ext cx="6114533" cy="1400051"/>
      </dsp:txXfrm>
    </dsp:sp>
    <dsp:sp modelId="{24503FB3-40E8-43B6-B96F-8DADB5A76AEA}">
      <dsp:nvSpPr>
        <dsp:cNvPr id="0" name=""/>
        <dsp:cNvSpPr/>
      </dsp:nvSpPr>
      <dsp:spPr>
        <a:xfrm>
          <a:off x="0" y="1674008"/>
          <a:ext cx="6266011" cy="1551529"/>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solidFill>
                <a:schemeClr val="bg1"/>
              </a:solidFill>
            </a:rPr>
            <a:t>If all is well, the part is available either at the dealership, or at the main warehouse of the automotive company.</a:t>
          </a:r>
          <a:endParaRPr lang="en-US" sz="2300" kern="1200">
            <a:solidFill>
              <a:schemeClr val="bg1"/>
            </a:solidFill>
          </a:endParaRPr>
        </a:p>
      </dsp:txBody>
      <dsp:txXfrm>
        <a:off x="75739" y="1749747"/>
        <a:ext cx="6114533" cy="1400051"/>
      </dsp:txXfrm>
    </dsp:sp>
    <dsp:sp modelId="{5971E8B4-C7FB-4B57-A9F0-5B8B39CBB8CA}">
      <dsp:nvSpPr>
        <dsp:cNvPr id="0" name=""/>
        <dsp:cNvSpPr/>
      </dsp:nvSpPr>
      <dsp:spPr>
        <a:xfrm>
          <a:off x="0" y="3291778"/>
          <a:ext cx="6266011" cy="1551529"/>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solidFill>
                <a:schemeClr val="bg1"/>
              </a:solidFill>
            </a:rPr>
            <a:t>However, when this part is not readily available, and needs to be brought from other countries or locations, that is what we call a Missing Part, or Back Order</a:t>
          </a:r>
          <a:endParaRPr lang="en-US" sz="2300" kern="1200">
            <a:solidFill>
              <a:schemeClr val="bg1"/>
            </a:solidFill>
          </a:endParaRPr>
        </a:p>
      </dsp:txBody>
      <dsp:txXfrm>
        <a:off x="75739" y="3367517"/>
        <a:ext cx="6114533" cy="14000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8/28/2022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brunotorto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linkedin.com/in/brunotortola/"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F112-3BC6-45F6-A5E4-550767A53DD4}"/>
              </a:ext>
            </a:extLst>
          </p:cNvPr>
          <p:cNvSpPr>
            <a:spLocks noGrp="1"/>
          </p:cNvSpPr>
          <p:nvPr>
            <p:ph type="ctrTitle"/>
          </p:nvPr>
        </p:nvSpPr>
        <p:spPr/>
        <p:txBody>
          <a:bodyPr/>
          <a:lstStyle/>
          <a:p>
            <a:r>
              <a:rPr lang="pt-BR"/>
              <a:t>Missing Parts (Back Orders) Dashboard in PowerBI</a:t>
            </a:r>
            <a:endParaRPr lang="en-US"/>
          </a:p>
        </p:txBody>
      </p:sp>
      <p:sp>
        <p:nvSpPr>
          <p:cNvPr id="3" name="Subtitle 2">
            <a:extLst>
              <a:ext uri="{FF2B5EF4-FFF2-40B4-BE49-F238E27FC236}">
                <a16:creationId xmlns:a16="http://schemas.microsoft.com/office/drawing/2014/main" id="{AA51326A-9BA4-486F-9105-5F347347379E}"/>
              </a:ext>
            </a:extLst>
          </p:cNvPr>
          <p:cNvSpPr>
            <a:spLocks noGrp="1"/>
          </p:cNvSpPr>
          <p:nvPr>
            <p:ph type="subTitle" idx="1"/>
          </p:nvPr>
        </p:nvSpPr>
        <p:spPr/>
        <p:txBody>
          <a:bodyPr/>
          <a:lstStyle/>
          <a:p>
            <a:r>
              <a:rPr lang="pt-BR"/>
              <a:t>By Bruno Tortola</a:t>
            </a:r>
            <a:endParaRPr lang="en-US"/>
          </a:p>
        </p:txBody>
      </p:sp>
      <p:sp>
        <p:nvSpPr>
          <p:cNvPr id="5" name="TextBox 4">
            <a:extLst>
              <a:ext uri="{FF2B5EF4-FFF2-40B4-BE49-F238E27FC236}">
                <a16:creationId xmlns:a16="http://schemas.microsoft.com/office/drawing/2014/main" id="{07FCBED8-EC1F-47CF-B8F8-8D653735ECE3}"/>
              </a:ext>
            </a:extLst>
          </p:cNvPr>
          <p:cNvSpPr txBox="1"/>
          <p:nvPr/>
        </p:nvSpPr>
        <p:spPr>
          <a:xfrm>
            <a:off x="487680" y="5729292"/>
            <a:ext cx="6096000" cy="830997"/>
          </a:xfrm>
          <a:prstGeom prst="rect">
            <a:avLst/>
          </a:prstGeom>
          <a:noFill/>
        </p:spPr>
        <p:txBody>
          <a:bodyPr wrap="square">
            <a:spAutoFit/>
          </a:bodyPr>
          <a:lstStyle/>
          <a:p>
            <a:pPr algn="l"/>
            <a:r>
              <a:rPr lang="pt-BR" sz="2400">
                <a:hlinkClick r:id="rId2"/>
              </a:rPr>
              <a:t>https://www.linkedin.com/in/brunotortola/</a:t>
            </a:r>
            <a:endParaRPr lang="pt-BR" sz="2400"/>
          </a:p>
          <a:p>
            <a:pPr algn="l"/>
            <a:r>
              <a:rPr lang="pt-BR" sz="2400"/>
              <a:t>brunohtortola@gmail.com</a:t>
            </a:r>
            <a:endParaRPr lang="en-US" sz="2400"/>
          </a:p>
        </p:txBody>
      </p:sp>
    </p:spTree>
    <p:extLst>
      <p:ext uri="{BB962C8B-B14F-4D97-AF65-F5344CB8AC3E}">
        <p14:creationId xmlns:p14="http://schemas.microsoft.com/office/powerpoint/2010/main" val="248757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356848" cy="766679"/>
          </a:xfrm>
        </p:spPr>
        <p:txBody>
          <a:bodyPr>
            <a:normAutofit/>
          </a:bodyPr>
          <a:lstStyle/>
          <a:p>
            <a:r>
              <a:rPr lang="pt-BR"/>
              <a:t>Top 10 by lines qty</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20"/>
            <a:ext cx="10665180" cy="766680"/>
          </a:xfrm>
        </p:spPr>
        <p:txBody>
          <a:bodyPr/>
          <a:lstStyle/>
          <a:p>
            <a:r>
              <a:rPr lang="pt-BR"/>
              <a:t>Here we can see the top 10 part numbers by the amount of lines currently missing. Every line represent an order from a dealer.</a:t>
            </a:r>
            <a:endParaRPr lang="en-US"/>
          </a:p>
        </p:txBody>
      </p:sp>
      <p:pic>
        <p:nvPicPr>
          <p:cNvPr id="5" name="Picture 4">
            <a:extLst>
              <a:ext uri="{FF2B5EF4-FFF2-40B4-BE49-F238E27FC236}">
                <a16:creationId xmlns:a16="http://schemas.microsoft.com/office/drawing/2014/main" id="{BC248968-CB38-4270-A70A-C59FFE98B924}"/>
              </a:ext>
            </a:extLst>
          </p:cNvPr>
          <p:cNvPicPr>
            <a:picLocks noChangeAspect="1"/>
          </p:cNvPicPr>
          <p:nvPr/>
        </p:nvPicPr>
        <p:blipFill>
          <a:blip r:embed="rId2"/>
          <a:stretch>
            <a:fillRect/>
          </a:stretch>
        </p:blipFill>
        <p:spPr>
          <a:xfrm>
            <a:off x="92467" y="2020827"/>
            <a:ext cx="12192000" cy="4740823"/>
          </a:xfrm>
          <a:prstGeom prst="rect">
            <a:avLst/>
          </a:prstGeom>
        </p:spPr>
      </p:pic>
    </p:spTree>
    <p:extLst>
      <p:ext uri="{BB962C8B-B14F-4D97-AF65-F5344CB8AC3E}">
        <p14:creationId xmlns:p14="http://schemas.microsoft.com/office/powerpoint/2010/main" val="358578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6843194" cy="766679"/>
          </a:xfrm>
        </p:spPr>
        <p:txBody>
          <a:bodyPr>
            <a:normAutofit fontScale="90000"/>
          </a:bodyPr>
          <a:lstStyle/>
          <a:p>
            <a:r>
              <a:rPr lang="pt-BR"/>
              <a:t>New lines and dealer distribution</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20"/>
            <a:ext cx="10665180" cy="766680"/>
          </a:xfrm>
        </p:spPr>
        <p:txBody>
          <a:bodyPr/>
          <a:lstStyle/>
          <a:p>
            <a:r>
              <a:rPr lang="pt-BR"/>
              <a:t>Below is a table showing the new lines or new part numbers that arrived in the latest report. Also on the right a distribution of lines by the dealer name.</a:t>
            </a:r>
            <a:endParaRPr lang="en-US"/>
          </a:p>
        </p:txBody>
      </p:sp>
      <p:pic>
        <p:nvPicPr>
          <p:cNvPr id="6" name="Picture 5">
            <a:extLst>
              <a:ext uri="{FF2B5EF4-FFF2-40B4-BE49-F238E27FC236}">
                <a16:creationId xmlns:a16="http://schemas.microsoft.com/office/drawing/2014/main" id="{6E44E39D-BD73-4F41-9B24-DD24D6FAA4EB}"/>
              </a:ext>
            </a:extLst>
          </p:cNvPr>
          <p:cNvPicPr>
            <a:picLocks noChangeAspect="1"/>
          </p:cNvPicPr>
          <p:nvPr/>
        </p:nvPicPr>
        <p:blipFill>
          <a:blip r:embed="rId2"/>
          <a:stretch>
            <a:fillRect/>
          </a:stretch>
        </p:blipFill>
        <p:spPr>
          <a:xfrm>
            <a:off x="858086" y="2646581"/>
            <a:ext cx="10153641" cy="3941352"/>
          </a:xfrm>
          <a:prstGeom prst="rect">
            <a:avLst/>
          </a:prstGeom>
        </p:spPr>
      </p:pic>
    </p:spTree>
    <p:extLst>
      <p:ext uri="{BB962C8B-B14F-4D97-AF65-F5344CB8AC3E}">
        <p14:creationId xmlns:p14="http://schemas.microsoft.com/office/powerpoint/2010/main" val="272557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356848" cy="766679"/>
          </a:xfrm>
        </p:spPr>
        <p:txBody>
          <a:bodyPr>
            <a:normAutofit/>
          </a:bodyPr>
          <a:lstStyle/>
          <a:p>
            <a:r>
              <a:rPr lang="pt-BR"/>
              <a:t>Timeline charts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20"/>
            <a:ext cx="10665180" cy="1500026"/>
          </a:xfrm>
        </p:spPr>
        <p:txBody>
          <a:bodyPr>
            <a:normAutofit/>
          </a:bodyPr>
          <a:lstStyle/>
          <a:p>
            <a:r>
              <a:rPr lang="pt-BR"/>
              <a:t>The bar chart on the top shows in green the amount of lines that were fulfilled, and in red the new ones, from a daily point of view.</a:t>
            </a:r>
          </a:p>
          <a:p>
            <a:r>
              <a:rPr lang="en-US"/>
              <a:t>The chart on the bottom shows the average amount of lines on the bars and part numbers on the lines.</a:t>
            </a:r>
          </a:p>
        </p:txBody>
      </p:sp>
      <p:pic>
        <p:nvPicPr>
          <p:cNvPr id="8" name="Picture 7">
            <a:extLst>
              <a:ext uri="{FF2B5EF4-FFF2-40B4-BE49-F238E27FC236}">
                <a16:creationId xmlns:a16="http://schemas.microsoft.com/office/drawing/2014/main" id="{E8DF0721-89C6-4358-AEB8-CF6BC249995E}"/>
              </a:ext>
            </a:extLst>
          </p:cNvPr>
          <p:cNvPicPr>
            <a:picLocks noChangeAspect="1"/>
          </p:cNvPicPr>
          <p:nvPr/>
        </p:nvPicPr>
        <p:blipFill>
          <a:blip r:embed="rId2"/>
          <a:stretch>
            <a:fillRect/>
          </a:stretch>
        </p:blipFill>
        <p:spPr>
          <a:xfrm>
            <a:off x="1143553" y="2645806"/>
            <a:ext cx="9904893" cy="3987050"/>
          </a:xfrm>
          <a:prstGeom prst="rect">
            <a:avLst/>
          </a:prstGeom>
        </p:spPr>
      </p:pic>
    </p:spTree>
    <p:extLst>
      <p:ext uri="{BB962C8B-B14F-4D97-AF65-F5344CB8AC3E}">
        <p14:creationId xmlns:p14="http://schemas.microsoft.com/office/powerpoint/2010/main" val="130488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Schema and Datasets</a:t>
            </a:r>
            <a:endParaRPr lang="en-US"/>
          </a:p>
        </p:txBody>
      </p:sp>
    </p:spTree>
    <p:extLst>
      <p:ext uri="{BB962C8B-B14F-4D97-AF65-F5344CB8AC3E}">
        <p14:creationId xmlns:p14="http://schemas.microsoft.com/office/powerpoint/2010/main" val="177304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Datasets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This is a very complex dashboard. It currently 17 different datasets, all linked together. Below we can view it star schema.</a:t>
            </a:r>
            <a:endParaRPr lang="en-US"/>
          </a:p>
        </p:txBody>
      </p:sp>
      <p:pic>
        <p:nvPicPr>
          <p:cNvPr id="6" name="Picture 5">
            <a:extLst>
              <a:ext uri="{FF2B5EF4-FFF2-40B4-BE49-F238E27FC236}">
                <a16:creationId xmlns:a16="http://schemas.microsoft.com/office/drawing/2014/main" id="{DB88E0AD-AF27-4F72-B482-071D6FC56AB8}"/>
              </a:ext>
            </a:extLst>
          </p:cNvPr>
          <p:cNvPicPr>
            <a:picLocks noChangeAspect="1"/>
          </p:cNvPicPr>
          <p:nvPr/>
        </p:nvPicPr>
        <p:blipFill>
          <a:blip r:embed="rId2"/>
          <a:stretch>
            <a:fillRect/>
          </a:stretch>
        </p:blipFill>
        <p:spPr>
          <a:xfrm>
            <a:off x="3043918" y="2044558"/>
            <a:ext cx="5498247" cy="4508749"/>
          </a:xfrm>
          <a:prstGeom prst="rect">
            <a:avLst/>
          </a:prstGeom>
        </p:spPr>
      </p:pic>
    </p:spTree>
    <p:extLst>
      <p:ext uri="{BB962C8B-B14F-4D97-AF65-F5344CB8AC3E}">
        <p14:creationId xmlns:p14="http://schemas.microsoft.com/office/powerpoint/2010/main" val="375381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DAX</a:t>
            </a:r>
            <a:endParaRPr lang="en-US"/>
          </a:p>
        </p:txBody>
      </p:sp>
    </p:spTree>
    <p:extLst>
      <p:ext uri="{BB962C8B-B14F-4D97-AF65-F5344CB8AC3E}">
        <p14:creationId xmlns:p14="http://schemas.microsoft.com/office/powerpoint/2010/main" val="194420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DAX</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DAX is the language used to make calculations in PowerBI, create specific measures and new columns. This dasbhoard has a lot of them, so I`m displaying below only some of them.</a:t>
            </a:r>
            <a:endParaRPr lang="en-US"/>
          </a:p>
        </p:txBody>
      </p:sp>
      <p:pic>
        <p:nvPicPr>
          <p:cNvPr id="5" name="Picture 4">
            <a:extLst>
              <a:ext uri="{FF2B5EF4-FFF2-40B4-BE49-F238E27FC236}">
                <a16:creationId xmlns:a16="http://schemas.microsoft.com/office/drawing/2014/main" id="{A671A9FE-A41F-4F86-98D1-55B5F52B98E6}"/>
              </a:ext>
            </a:extLst>
          </p:cNvPr>
          <p:cNvPicPr>
            <a:picLocks noChangeAspect="1"/>
          </p:cNvPicPr>
          <p:nvPr/>
        </p:nvPicPr>
        <p:blipFill>
          <a:blip r:embed="rId2"/>
          <a:stretch>
            <a:fillRect/>
          </a:stretch>
        </p:blipFill>
        <p:spPr>
          <a:xfrm>
            <a:off x="421716" y="2600127"/>
            <a:ext cx="6992326" cy="571580"/>
          </a:xfrm>
          <a:prstGeom prst="rect">
            <a:avLst/>
          </a:prstGeom>
        </p:spPr>
      </p:pic>
      <p:pic>
        <p:nvPicPr>
          <p:cNvPr id="8" name="Picture 7">
            <a:extLst>
              <a:ext uri="{FF2B5EF4-FFF2-40B4-BE49-F238E27FC236}">
                <a16:creationId xmlns:a16="http://schemas.microsoft.com/office/drawing/2014/main" id="{728E6C57-C0F9-485F-971C-16CEDA7514FD}"/>
              </a:ext>
            </a:extLst>
          </p:cNvPr>
          <p:cNvPicPr>
            <a:picLocks noChangeAspect="1"/>
          </p:cNvPicPr>
          <p:nvPr/>
        </p:nvPicPr>
        <p:blipFill>
          <a:blip r:embed="rId3"/>
          <a:stretch>
            <a:fillRect/>
          </a:stretch>
        </p:blipFill>
        <p:spPr>
          <a:xfrm>
            <a:off x="421716" y="3429000"/>
            <a:ext cx="8726118" cy="362001"/>
          </a:xfrm>
          <a:prstGeom prst="rect">
            <a:avLst/>
          </a:prstGeom>
        </p:spPr>
      </p:pic>
      <p:pic>
        <p:nvPicPr>
          <p:cNvPr id="10" name="Picture 9">
            <a:extLst>
              <a:ext uri="{FF2B5EF4-FFF2-40B4-BE49-F238E27FC236}">
                <a16:creationId xmlns:a16="http://schemas.microsoft.com/office/drawing/2014/main" id="{015D90BC-F6E5-4BA0-849A-BF34D9DD0ABC}"/>
              </a:ext>
            </a:extLst>
          </p:cNvPr>
          <p:cNvPicPr>
            <a:picLocks noChangeAspect="1"/>
          </p:cNvPicPr>
          <p:nvPr/>
        </p:nvPicPr>
        <p:blipFill>
          <a:blip r:embed="rId4"/>
          <a:stretch>
            <a:fillRect/>
          </a:stretch>
        </p:blipFill>
        <p:spPr>
          <a:xfrm>
            <a:off x="421716" y="4120101"/>
            <a:ext cx="11850754" cy="342948"/>
          </a:xfrm>
          <a:prstGeom prst="rect">
            <a:avLst/>
          </a:prstGeom>
        </p:spPr>
      </p:pic>
      <p:pic>
        <p:nvPicPr>
          <p:cNvPr id="12" name="Picture 11">
            <a:extLst>
              <a:ext uri="{FF2B5EF4-FFF2-40B4-BE49-F238E27FC236}">
                <a16:creationId xmlns:a16="http://schemas.microsoft.com/office/drawing/2014/main" id="{6F79C16A-E0AE-4578-92AA-AA3C502D1BB1}"/>
              </a:ext>
            </a:extLst>
          </p:cNvPr>
          <p:cNvPicPr>
            <a:picLocks noChangeAspect="1"/>
          </p:cNvPicPr>
          <p:nvPr/>
        </p:nvPicPr>
        <p:blipFill>
          <a:blip r:embed="rId5"/>
          <a:stretch>
            <a:fillRect/>
          </a:stretch>
        </p:blipFill>
        <p:spPr>
          <a:xfrm>
            <a:off x="421716" y="4737331"/>
            <a:ext cx="8583223" cy="342948"/>
          </a:xfrm>
          <a:prstGeom prst="rect">
            <a:avLst/>
          </a:prstGeom>
        </p:spPr>
      </p:pic>
    </p:spTree>
    <p:extLst>
      <p:ext uri="{BB962C8B-B14F-4D97-AF65-F5344CB8AC3E}">
        <p14:creationId xmlns:p14="http://schemas.microsoft.com/office/powerpoint/2010/main" val="27020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Power Query</a:t>
            </a:r>
            <a:endParaRPr lang="en-US"/>
          </a:p>
        </p:txBody>
      </p:sp>
    </p:spTree>
    <p:extLst>
      <p:ext uri="{BB962C8B-B14F-4D97-AF65-F5344CB8AC3E}">
        <p14:creationId xmlns:p14="http://schemas.microsoft.com/office/powerpoint/2010/main" val="48810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Power Query</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normAutofit fontScale="92500" lnSpcReduction="20000"/>
          </a:bodyPr>
          <a:lstStyle/>
          <a:p>
            <a:r>
              <a:rPr lang="pt-BR"/>
              <a:t>Power Query is a pre-load process that we can apply to datasets in order to import data and clean it up before actually loading to PowerBI and start making charts.</a:t>
            </a:r>
          </a:p>
          <a:p>
            <a:r>
              <a:rPr lang="pt-BR"/>
              <a:t>Since this dashboard uses 17 different datasets, I`m going to display only some of the queries.</a:t>
            </a:r>
          </a:p>
          <a:p>
            <a:r>
              <a:rPr lang="en-US"/>
              <a:t>The query language is different than the formulas one. This one is called M.</a:t>
            </a:r>
          </a:p>
        </p:txBody>
      </p:sp>
      <p:pic>
        <p:nvPicPr>
          <p:cNvPr id="6" name="Picture 5">
            <a:extLst>
              <a:ext uri="{FF2B5EF4-FFF2-40B4-BE49-F238E27FC236}">
                <a16:creationId xmlns:a16="http://schemas.microsoft.com/office/drawing/2014/main" id="{457EDBBC-6CA7-465A-987D-15AA63FA1D87}"/>
              </a:ext>
            </a:extLst>
          </p:cNvPr>
          <p:cNvPicPr>
            <a:picLocks noChangeAspect="1"/>
          </p:cNvPicPr>
          <p:nvPr/>
        </p:nvPicPr>
        <p:blipFill>
          <a:blip r:embed="rId2"/>
          <a:stretch>
            <a:fillRect/>
          </a:stretch>
        </p:blipFill>
        <p:spPr>
          <a:xfrm>
            <a:off x="194604" y="2445250"/>
            <a:ext cx="12192000" cy="1909834"/>
          </a:xfrm>
          <a:prstGeom prst="rect">
            <a:avLst/>
          </a:prstGeom>
        </p:spPr>
      </p:pic>
      <p:pic>
        <p:nvPicPr>
          <p:cNvPr id="9" name="Picture 8">
            <a:extLst>
              <a:ext uri="{FF2B5EF4-FFF2-40B4-BE49-F238E27FC236}">
                <a16:creationId xmlns:a16="http://schemas.microsoft.com/office/drawing/2014/main" id="{4831DCDF-E2EF-4EFC-9F37-990FA85724D8}"/>
              </a:ext>
            </a:extLst>
          </p:cNvPr>
          <p:cNvPicPr>
            <a:picLocks noChangeAspect="1"/>
          </p:cNvPicPr>
          <p:nvPr/>
        </p:nvPicPr>
        <p:blipFill>
          <a:blip r:embed="rId3"/>
          <a:stretch>
            <a:fillRect/>
          </a:stretch>
        </p:blipFill>
        <p:spPr>
          <a:xfrm>
            <a:off x="305144" y="4651773"/>
            <a:ext cx="9650172" cy="1705213"/>
          </a:xfrm>
          <a:prstGeom prst="rect">
            <a:avLst/>
          </a:prstGeom>
        </p:spPr>
      </p:pic>
    </p:spTree>
    <p:extLst>
      <p:ext uri="{BB962C8B-B14F-4D97-AF65-F5344CB8AC3E}">
        <p14:creationId xmlns:p14="http://schemas.microsoft.com/office/powerpoint/2010/main" val="46726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Power Automate</a:t>
            </a:r>
            <a:endParaRPr lang="en-US"/>
          </a:p>
        </p:txBody>
      </p:sp>
    </p:spTree>
    <p:extLst>
      <p:ext uri="{BB962C8B-B14F-4D97-AF65-F5344CB8AC3E}">
        <p14:creationId xmlns:p14="http://schemas.microsoft.com/office/powerpoint/2010/main" val="40444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9BC-9E89-42C7-9D18-E8B01A5AB1CC}"/>
              </a:ext>
            </a:extLst>
          </p:cNvPr>
          <p:cNvSpPr>
            <a:spLocks noGrp="1"/>
          </p:cNvSpPr>
          <p:nvPr>
            <p:ph type="title"/>
          </p:nvPr>
        </p:nvSpPr>
        <p:spPr>
          <a:xfrm>
            <a:off x="913795" y="609599"/>
            <a:ext cx="5978072" cy="1030775"/>
          </a:xfrm>
        </p:spPr>
        <p:txBody>
          <a:bodyPr>
            <a:normAutofit fontScale="90000"/>
          </a:bodyPr>
          <a:lstStyle/>
          <a:p>
            <a:r>
              <a:rPr lang="pt-BR"/>
              <a:t>Missing Parts Dashboard (BO)</a:t>
            </a:r>
            <a:endParaRPr lang="en-US"/>
          </a:p>
        </p:txBody>
      </p:sp>
      <p:sp>
        <p:nvSpPr>
          <p:cNvPr id="3" name="Content Placeholder 2">
            <a:extLst>
              <a:ext uri="{FF2B5EF4-FFF2-40B4-BE49-F238E27FC236}">
                <a16:creationId xmlns:a16="http://schemas.microsoft.com/office/drawing/2014/main" id="{8A88AF89-D54C-49C7-B8D2-79E53F9C9A06}"/>
              </a:ext>
            </a:extLst>
          </p:cNvPr>
          <p:cNvSpPr>
            <a:spLocks noGrp="1"/>
          </p:cNvSpPr>
          <p:nvPr>
            <p:ph idx="1"/>
          </p:nvPr>
        </p:nvSpPr>
        <p:spPr>
          <a:xfrm>
            <a:off x="913795" y="1828801"/>
            <a:ext cx="5978072" cy="3866048"/>
          </a:xfrm>
        </p:spPr>
        <p:txBody>
          <a:bodyPr anchor="ctr">
            <a:normAutofit/>
          </a:bodyPr>
          <a:lstStyle/>
          <a:p>
            <a:r>
              <a:rPr lang="pt-BR"/>
              <a:t>In this presentation I’m going to show a dashboard I built in PowerBI that displays the status of missing parts (or back orders) in retail stores of an automotive company, as well as its monetary impact.</a:t>
            </a:r>
          </a:p>
          <a:p>
            <a:endParaRPr lang="pt-BR"/>
          </a:p>
          <a:p>
            <a:pPr marL="36900" indent="0">
              <a:buNone/>
            </a:pPr>
            <a:endParaRPr lang="en-US"/>
          </a:p>
        </p:txBody>
      </p:sp>
      <p:pic>
        <p:nvPicPr>
          <p:cNvPr id="7" name="Picture 6">
            <a:extLst>
              <a:ext uri="{FF2B5EF4-FFF2-40B4-BE49-F238E27FC236}">
                <a16:creationId xmlns:a16="http://schemas.microsoft.com/office/drawing/2014/main" id="{9A9BB520-6B94-4572-AC1A-CBDD5EC3467E}"/>
              </a:ext>
            </a:extLst>
          </p:cNvPr>
          <p:cNvPicPr>
            <a:picLocks noChangeAspect="1"/>
          </p:cNvPicPr>
          <p:nvPr/>
        </p:nvPicPr>
        <p:blipFill rotWithShape="1">
          <a:blip r:embed="rId3"/>
          <a:srcRect l="30246" r="25257" b="-1"/>
          <a:stretch/>
        </p:blipFill>
        <p:spPr>
          <a:xfrm>
            <a:off x="7620351" y="10"/>
            <a:ext cx="4571649" cy="6857990"/>
          </a:xfrm>
          <a:prstGeom prst="rect">
            <a:avLst/>
          </a:prstGeom>
        </p:spPr>
      </p:pic>
      <p:pic>
        <p:nvPicPr>
          <p:cNvPr id="18" name="Picture 15">
            <a:extLst>
              <a:ext uri="{FF2B5EF4-FFF2-40B4-BE49-F238E27FC236}">
                <a16:creationId xmlns:a16="http://schemas.microsoft.com/office/drawing/2014/main" id="{C5418205-ADF0-47E3-8B0C-9A6BC610B2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
        <p:nvSpPr>
          <p:cNvPr id="4" name="AutoShape 6" descr="Types of Machine Elements | Examples of Different Categories">
            <a:extLst>
              <a:ext uri="{FF2B5EF4-FFF2-40B4-BE49-F238E27FC236}">
                <a16:creationId xmlns:a16="http://schemas.microsoft.com/office/drawing/2014/main" id="{1C877AC8-8F3F-4F5C-9FD2-6330D3C8AF20}"/>
              </a:ext>
            </a:extLst>
          </p:cNvPr>
          <p:cNvSpPr>
            <a:spLocks noChangeAspect="1" noChangeArrowheads="1"/>
          </p:cNvSpPr>
          <p:nvPr/>
        </p:nvSpPr>
        <p:spPr bwMode="auto">
          <a:xfrm>
            <a:off x="5943599" y="3276599"/>
            <a:ext cx="1535987" cy="15359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622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638653" cy="766679"/>
          </a:xfrm>
        </p:spPr>
        <p:txBody>
          <a:bodyPr>
            <a:normAutofit fontScale="90000"/>
          </a:bodyPr>
          <a:lstStyle/>
          <a:p>
            <a:r>
              <a:rPr lang="pt-BR"/>
              <a:t>Power Automate Web</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normAutofit fontScale="70000" lnSpcReduction="20000"/>
          </a:bodyPr>
          <a:lstStyle/>
          <a:p>
            <a:r>
              <a:rPr lang="en-US"/>
              <a:t>Some of the datasets arrive by email, every 30 minutes. I wrote a power automate flow to take those files from my email and save them to a sharepoint folder, in order to use them on the database.</a:t>
            </a:r>
          </a:p>
          <a:p>
            <a:r>
              <a:rPr lang="en-US"/>
              <a:t>The flow is really simple and effective, saving me the time it takes to download the files, saving them on an specific folder, replacing the old ones, etc.</a:t>
            </a:r>
          </a:p>
          <a:p>
            <a:r>
              <a:rPr lang="en-US"/>
              <a:t>The flow triggers everytime a new file arrives, so every 30 minutes.</a:t>
            </a:r>
          </a:p>
          <a:p>
            <a:pPr marL="36900" indent="0">
              <a:buNone/>
            </a:pPr>
            <a:endParaRPr lang="en-US"/>
          </a:p>
        </p:txBody>
      </p:sp>
      <p:pic>
        <p:nvPicPr>
          <p:cNvPr id="5" name="Picture 4">
            <a:extLst>
              <a:ext uri="{FF2B5EF4-FFF2-40B4-BE49-F238E27FC236}">
                <a16:creationId xmlns:a16="http://schemas.microsoft.com/office/drawing/2014/main" id="{D185A043-9DE0-4061-B3A3-FB90CA5F76C9}"/>
              </a:ext>
            </a:extLst>
          </p:cNvPr>
          <p:cNvPicPr>
            <a:picLocks noChangeAspect="1"/>
          </p:cNvPicPr>
          <p:nvPr/>
        </p:nvPicPr>
        <p:blipFill>
          <a:blip r:embed="rId2"/>
          <a:stretch>
            <a:fillRect/>
          </a:stretch>
        </p:blipFill>
        <p:spPr>
          <a:xfrm>
            <a:off x="3388737" y="2599524"/>
            <a:ext cx="5403878" cy="3873034"/>
          </a:xfrm>
          <a:prstGeom prst="rect">
            <a:avLst/>
          </a:prstGeom>
        </p:spPr>
      </p:pic>
    </p:spTree>
    <p:extLst>
      <p:ext uri="{BB962C8B-B14F-4D97-AF65-F5344CB8AC3E}">
        <p14:creationId xmlns:p14="http://schemas.microsoft.com/office/powerpoint/2010/main" val="5949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Automated Refresh and Reports</a:t>
            </a:r>
            <a:endParaRPr lang="en-US"/>
          </a:p>
        </p:txBody>
      </p:sp>
    </p:spTree>
    <p:extLst>
      <p:ext uri="{BB962C8B-B14F-4D97-AF65-F5344CB8AC3E}">
        <p14:creationId xmlns:p14="http://schemas.microsoft.com/office/powerpoint/2010/main" val="187093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5826052" cy="766679"/>
          </a:xfrm>
        </p:spPr>
        <p:txBody>
          <a:bodyPr>
            <a:normAutofit/>
          </a:bodyPr>
          <a:lstStyle/>
          <a:p>
            <a:r>
              <a:rPr lang="pt-BR"/>
              <a:t>Automated Refresh</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The dataset is refreshed  daily on weekdays, every 30 min, and published to the Power BI online services. This updates all of the datasets and makes the latest version available for the stakeholders, all done automatically</a:t>
            </a:r>
          </a:p>
        </p:txBody>
      </p:sp>
      <p:pic>
        <p:nvPicPr>
          <p:cNvPr id="6" name="Picture 5">
            <a:extLst>
              <a:ext uri="{FF2B5EF4-FFF2-40B4-BE49-F238E27FC236}">
                <a16:creationId xmlns:a16="http://schemas.microsoft.com/office/drawing/2014/main" id="{EBBE95E9-474B-4CDB-8A6F-6BDE1398EAD7}"/>
              </a:ext>
            </a:extLst>
          </p:cNvPr>
          <p:cNvPicPr>
            <a:picLocks noChangeAspect="1"/>
          </p:cNvPicPr>
          <p:nvPr/>
        </p:nvPicPr>
        <p:blipFill>
          <a:blip r:embed="rId2"/>
          <a:stretch>
            <a:fillRect/>
          </a:stretch>
        </p:blipFill>
        <p:spPr>
          <a:xfrm>
            <a:off x="1995492" y="2492643"/>
            <a:ext cx="5658640" cy="4086795"/>
          </a:xfrm>
          <a:prstGeom prst="rect">
            <a:avLst/>
          </a:prstGeom>
        </p:spPr>
      </p:pic>
    </p:spTree>
    <p:extLst>
      <p:ext uri="{BB962C8B-B14F-4D97-AF65-F5344CB8AC3E}">
        <p14:creationId xmlns:p14="http://schemas.microsoft.com/office/powerpoint/2010/main" val="12157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5826052" cy="766679"/>
          </a:xfrm>
        </p:spPr>
        <p:txBody>
          <a:bodyPr>
            <a:normAutofit/>
          </a:bodyPr>
          <a:lstStyle/>
          <a:p>
            <a:r>
              <a:rPr lang="pt-BR"/>
              <a:t>Daily sent summary</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This dashboard is sent daily at 15:30 with the latest information to all stakeholders. This process is done automatically, via PowerBI subscription service.</a:t>
            </a:r>
            <a:endParaRPr lang="en-US"/>
          </a:p>
        </p:txBody>
      </p:sp>
      <p:pic>
        <p:nvPicPr>
          <p:cNvPr id="5" name="Picture 4">
            <a:extLst>
              <a:ext uri="{FF2B5EF4-FFF2-40B4-BE49-F238E27FC236}">
                <a16:creationId xmlns:a16="http://schemas.microsoft.com/office/drawing/2014/main" id="{585BD563-4D47-4B2B-AE3B-27A0F1927ACE}"/>
              </a:ext>
            </a:extLst>
          </p:cNvPr>
          <p:cNvPicPr>
            <a:picLocks noChangeAspect="1"/>
          </p:cNvPicPr>
          <p:nvPr/>
        </p:nvPicPr>
        <p:blipFill>
          <a:blip r:embed="rId2"/>
          <a:stretch>
            <a:fillRect/>
          </a:stretch>
        </p:blipFill>
        <p:spPr>
          <a:xfrm>
            <a:off x="1972335" y="2333909"/>
            <a:ext cx="8096037" cy="4524091"/>
          </a:xfrm>
          <a:prstGeom prst="rect">
            <a:avLst/>
          </a:prstGeom>
        </p:spPr>
      </p:pic>
    </p:spTree>
    <p:extLst>
      <p:ext uri="{BB962C8B-B14F-4D97-AF65-F5344CB8AC3E}">
        <p14:creationId xmlns:p14="http://schemas.microsoft.com/office/powerpoint/2010/main" val="259390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a:xfrm>
            <a:off x="1300725" y="1860555"/>
            <a:ext cx="9590550" cy="1129915"/>
          </a:xfrm>
        </p:spPr>
        <p:txBody>
          <a:bodyPr/>
          <a:lstStyle/>
          <a:p>
            <a:r>
              <a:rPr lang="pt-BR"/>
              <a:t>Thanks for checking out my work!</a:t>
            </a:r>
            <a:endParaRPr lang="en-US"/>
          </a:p>
        </p:txBody>
      </p:sp>
      <p:sp>
        <p:nvSpPr>
          <p:cNvPr id="3" name="Title 1">
            <a:extLst>
              <a:ext uri="{FF2B5EF4-FFF2-40B4-BE49-F238E27FC236}">
                <a16:creationId xmlns:a16="http://schemas.microsoft.com/office/drawing/2014/main" id="{76BA2775-AB8F-474B-899B-B41FFF4CE1E4}"/>
              </a:ext>
            </a:extLst>
          </p:cNvPr>
          <p:cNvSpPr txBox="1">
            <a:spLocks/>
          </p:cNvSpPr>
          <p:nvPr/>
        </p:nvSpPr>
        <p:spPr>
          <a:xfrm>
            <a:off x="552798" y="5257250"/>
            <a:ext cx="9590550" cy="993877"/>
          </a:xfrm>
          <a:prstGeom prst="rect">
            <a:avLst/>
          </a:prstGeom>
          <a:effectLst>
            <a:outerShdw blurRad="25400" dir="17880000">
              <a:srgbClr val="000000">
                <a:alpha val="46000"/>
              </a:srgbClr>
            </a:outerShdw>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4000" b="0" kern="1200" cap="none">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2400"/>
              <a:t>Lets connect on LinkedIn!</a:t>
            </a:r>
          </a:p>
          <a:p>
            <a:pPr algn="l"/>
            <a:r>
              <a:rPr lang="pt-BR" sz="2400">
                <a:hlinkClick r:id="rId2"/>
              </a:rPr>
              <a:t>https://www.linkedin.com/in/brunotortola/</a:t>
            </a:r>
            <a:endParaRPr lang="pt-BR" sz="2400"/>
          </a:p>
          <a:p>
            <a:pPr algn="l"/>
            <a:r>
              <a:rPr lang="pt-BR" sz="2400"/>
              <a:t>brunohtortola@gmail.com</a:t>
            </a:r>
            <a:endParaRPr lang="en-US" sz="2400"/>
          </a:p>
        </p:txBody>
      </p:sp>
    </p:spTree>
    <p:extLst>
      <p:ext uri="{BB962C8B-B14F-4D97-AF65-F5344CB8AC3E}">
        <p14:creationId xmlns:p14="http://schemas.microsoft.com/office/powerpoint/2010/main" val="47235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91A5-5BE1-4A52-80DA-464212056021}"/>
              </a:ext>
            </a:extLst>
          </p:cNvPr>
          <p:cNvSpPr>
            <a:spLocks noGrp="1"/>
          </p:cNvSpPr>
          <p:nvPr>
            <p:ph type="title"/>
          </p:nvPr>
        </p:nvSpPr>
        <p:spPr>
          <a:xfrm>
            <a:off x="633743" y="609599"/>
            <a:ext cx="3413156" cy="5273675"/>
          </a:xfrm>
        </p:spPr>
        <p:txBody>
          <a:bodyPr>
            <a:normAutofit/>
          </a:bodyPr>
          <a:lstStyle/>
          <a:p>
            <a:r>
              <a:rPr lang="pt-BR"/>
              <a:t>What is a missing part (BO)?</a:t>
            </a:r>
            <a:endParaRPr lang="en-US"/>
          </a:p>
        </p:txBody>
      </p:sp>
      <p:pic>
        <p:nvPicPr>
          <p:cNvPr id="9" name="Picture 8">
            <a:extLst>
              <a:ext uri="{FF2B5EF4-FFF2-40B4-BE49-F238E27FC236}">
                <a16:creationId xmlns:a16="http://schemas.microsoft.com/office/drawing/2014/main" id="{2532A841-3876-4914-9400-39DC9FE511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C16D7064-1D5D-D761-2E9E-0D13E20F4C98}"/>
              </a:ext>
            </a:extLst>
          </p:cNvPr>
          <p:cNvGraphicFramePr>
            <a:graphicFrameLocks noGrp="1"/>
          </p:cNvGraphicFramePr>
          <p:nvPr>
            <p:ph idx="1"/>
            <p:extLst>
              <p:ext uri="{D42A27DB-BD31-4B8C-83A1-F6EECF244321}">
                <p14:modId xmlns:p14="http://schemas.microsoft.com/office/powerpoint/2010/main" val="1067812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431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A81C6-4D03-4F2E-9BB0-791BA5436E87}"/>
              </a:ext>
            </a:extLst>
          </p:cNvPr>
          <p:cNvSpPr>
            <a:spLocks noGrp="1"/>
          </p:cNvSpPr>
          <p:nvPr>
            <p:ph type="title"/>
          </p:nvPr>
        </p:nvSpPr>
        <p:spPr>
          <a:xfrm>
            <a:off x="834013" y="1115568"/>
            <a:ext cx="3487616" cy="4626864"/>
          </a:xfrm>
        </p:spPr>
        <p:txBody>
          <a:bodyPr>
            <a:normAutofit/>
          </a:bodyPr>
          <a:lstStyle/>
          <a:p>
            <a:pPr algn="l"/>
            <a:r>
              <a:rPr lang="pt-BR" sz="3600"/>
              <a:t>Goals of the Dashboard</a:t>
            </a:r>
            <a:endParaRPr lang="en-US" sz="3600"/>
          </a:p>
        </p:txBody>
      </p:sp>
      <p:cxnSp>
        <p:nvCxnSpPr>
          <p:cNvPr id="20" name="Straight Connector 16">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683129-4734-41B2-901F-0B2EECB34167}"/>
              </a:ext>
            </a:extLst>
          </p:cNvPr>
          <p:cNvSpPr>
            <a:spLocks noGrp="1"/>
          </p:cNvSpPr>
          <p:nvPr>
            <p:ph idx="1"/>
          </p:nvPr>
        </p:nvSpPr>
        <p:spPr>
          <a:xfrm>
            <a:off x="5105398" y="1115568"/>
            <a:ext cx="6245352" cy="4626864"/>
          </a:xfrm>
        </p:spPr>
        <p:txBody>
          <a:bodyPr anchor="ctr">
            <a:normAutofit/>
          </a:bodyPr>
          <a:lstStyle/>
          <a:p>
            <a:r>
              <a:rPr lang="pt-BR"/>
              <a:t>Display the monetary impact of missing parts.</a:t>
            </a:r>
          </a:p>
          <a:p>
            <a:r>
              <a:rPr lang="pt-BR"/>
              <a:t>Display the amount of parts missing.</a:t>
            </a:r>
          </a:p>
          <a:p>
            <a:r>
              <a:rPr lang="pt-BR"/>
              <a:t>Run every 30 minutes with the latest updates.</a:t>
            </a:r>
          </a:p>
          <a:p>
            <a:r>
              <a:rPr lang="en-US"/>
              <a:t>Allow filters with product type, part origin, dealer, part numbers or part planner.</a:t>
            </a:r>
          </a:p>
        </p:txBody>
      </p:sp>
    </p:spTree>
    <p:extLst>
      <p:ext uri="{BB962C8B-B14F-4D97-AF65-F5344CB8AC3E}">
        <p14:creationId xmlns:p14="http://schemas.microsoft.com/office/powerpoint/2010/main" val="28910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C6-4D03-4F2E-9BB0-791BA5436E87}"/>
              </a:ext>
            </a:extLst>
          </p:cNvPr>
          <p:cNvSpPr>
            <a:spLocks noGrp="1"/>
          </p:cNvSpPr>
          <p:nvPr>
            <p:ph type="title"/>
          </p:nvPr>
        </p:nvSpPr>
        <p:spPr>
          <a:xfrm>
            <a:off x="834012" y="1115568"/>
            <a:ext cx="3892099" cy="4626864"/>
          </a:xfrm>
        </p:spPr>
        <p:txBody>
          <a:bodyPr>
            <a:normAutofit/>
          </a:bodyPr>
          <a:lstStyle/>
          <a:p>
            <a:pPr algn="l"/>
            <a:r>
              <a:rPr lang="pt-BR" sz="3600"/>
              <a:t>Technologies used</a:t>
            </a:r>
            <a:endParaRPr lang="en-US" sz="3600"/>
          </a:p>
        </p:txBody>
      </p:sp>
      <p:sp>
        <p:nvSpPr>
          <p:cNvPr id="3" name="Content Placeholder 2">
            <a:extLst>
              <a:ext uri="{FF2B5EF4-FFF2-40B4-BE49-F238E27FC236}">
                <a16:creationId xmlns:a16="http://schemas.microsoft.com/office/drawing/2014/main" id="{78683129-4734-41B2-901F-0B2EECB34167}"/>
              </a:ext>
            </a:extLst>
          </p:cNvPr>
          <p:cNvSpPr>
            <a:spLocks noGrp="1"/>
          </p:cNvSpPr>
          <p:nvPr>
            <p:ph idx="1"/>
          </p:nvPr>
        </p:nvSpPr>
        <p:spPr>
          <a:xfrm>
            <a:off x="5105398" y="1115568"/>
            <a:ext cx="6245352" cy="4626864"/>
          </a:xfrm>
        </p:spPr>
        <p:txBody>
          <a:bodyPr anchor="ctr">
            <a:normAutofit/>
          </a:bodyPr>
          <a:lstStyle/>
          <a:p>
            <a:r>
              <a:rPr lang="pt-BR"/>
              <a:t>Power BI</a:t>
            </a:r>
          </a:p>
          <a:p>
            <a:r>
              <a:rPr lang="pt-BR"/>
              <a:t>Excel</a:t>
            </a:r>
          </a:p>
          <a:p>
            <a:r>
              <a:rPr lang="pt-BR"/>
              <a:t>Sharepoint</a:t>
            </a:r>
          </a:p>
          <a:p>
            <a:r>
              <a:rPr lang="pt-BR"/>
              <a:t>Power Automate Web</a:t>
            </a:r>
          </a:p>
          <a:p>
            <a:r>
              <a:rPr lang="pt-BR"/>
              <a:t>DAX</a:t>
            </a:r>
          </a:p>
          <a:p>
            <a:r>
              <a:rPr lang="pt-BR"/>
              <a:t>M</a:t>
            </a:r>
          </a:p>
          <a:p>
            <a:r>
              <a:rPr lang="pt-BR"/>
              <a:t>Power Query</a:t>
            </a:r>
          </a:p>
          <a:p>
            <a:endParaRPr lang="pt-BR"/>
          </a:p>
          <a:p>
            <a:endParaRPr lang="en-US"/>
          </a:p>
        </p:txBody>
      </p:sp>
    </p:spTree>
    <p:extLst>
      <p:ext uri="{BB962C8B-B14F-4D97-AF65-F5344CB8AC3E}">
        <p14:creationId xmlns:p14="http://schemas.microsoft.com/office/powerpoint/2010/main" val="379769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DD74-97B7-43C0-A546-BF7A24460241}"/>
              </a:ext>
            </a:extLst>
          </p:cNvPr>
          <p:cNvSpPr>
            <a:spLocks noGrp="1"/>
          </p:cNvSpPr>
          <p:nvPr>
            <p:ph type="title"/>
          </p:nvPr>
        </p:nvSpPr>
        <p:spPr>
          <a:xfrm>
            <a:off x="1295401" y="404879"/>
            <a:ext cx="9590550" cy="673908"/>
          </a:xfrm>
        </p:spPr>
        <p:txBody>
          <a:bodyPr>
            <a:normAutofit fontScale="90000"/>
          </a:bodyPr>
          <a:lstStyle/>
          <a:p>
            <a:r>
              <a:rPr lang="pt-BR"/>
              <a:t>Disclaimers</a:t>
            </a:r>
            <a:endParaRPr lang="en-US"/>
          </a:p>
        </p:txBody>
      </p:sp>
      <p:sp>
        <p:nvSpPr>
          <p:cNvPr id="3" name="Text Placeholder 2">
            <a:extLst>
              <a:ext uri="{FF2B5EF4-FFF2-40B4-BE49-F238E27FC236}">
                <a16:creationId xmlns:a16="http://schemas.microsoft.com/office/drawing/2014/main" id="{E1ABE01C-1182-4C1F-B475-D7510A5F80D3}"/>
              </a:ext>
            </a:extLst>
          </p:cNvPr>
          <p:cNvSpPr>
            <a:spLocks noGrp="1"/>
          </p:cNvSpPr>
          <p:nvPr>
            <p:ph type="body" idx="1"/>
          </p:nvPr>
        </p:nvSpPr>
        <p:spPr>
          <a:xfrm>
            <a:off x="534256" y="1761079"/>
            <a:ext cx="10433888" cy="1742409"/>
          </a:xfrm>
        </p:spPr>
        <p:txBody>
          <a:bodyPr>
            <a:normAutofit/>
          </a:bodyPr>
          <a:lstStyle/>
          <a:p>
            <a:pPr algn="l"/>
            <a:r>
              <a:rPr lang="pt-BR"/>
              <a:t>In order to preserve critical information of the company, some data had to be blanked out.</a:t>
            </a:r>
          </a:p>
          <a:p>
            <a:pPr algn="l"/>
            <a:endParaRPr lang="pt-BR"/>
          </a:p>
          <a:p>
            <a:pPr algn="l"/>
            <a:r>
              <a:rPr lang="en-US"/>
              <a:t>For the same reason, the original .pbix file cannot be shared, so I’m presenting it in PowerPoint format instead.</a:t>
            </a:r>
          </a:p>
        </p:txBody>
      </p:sp>
    </p:spTree>
    <p:extLst>
      <p:ext uri="{BB962C8B-B14F-4D97-AF65-F5344CB8AC3E}">
        <p14:creationId xmlns:p14="http://schemas.microsoft.com/office/powerpoint/2010/main" val="251237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Dashboards and Charts</a:t>
            </a:r>
            <a:endParaRPr lang="en-US"/>
          </a:p>
        </p:txBody>
      </p:sp>
    </p:spTree>
    <p:extLst>
      <p:ext uri="{BB962C8B-B14F-4D97-AF65-F5344CB8AC3E}">
        <p14:creationId xmlns:p14="http://schemas.microsoft.com/office/powerpoint/2010/main" val="52304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Overview</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This section shows in KPI cards the amount of orders, values and lines, divided by local or import parts. Also shows the division by order class, and shows global filters at the top and the last updated time.</a:t>
            </a:r>
            <a:endParaRPr lang="en-US"/>
          </a:p>
        </p:txBody>
      </p:sp>
      <p:pic>
        <p:nvPicPr>
          <p:cNvPr id="5" name="Picture 4">
            <a:extLst>
              <a:ext uri="{FF2B5EF4-FFF2-40B4-BE49-F238E27FC236}">
                <a16:creationId xmlns:a16="http://schemas.microsoft.com/office/drawing/2014/main" id="{CFDEBF21-C1C8-4DB3-B619-76BCC19C9B4B}"/>
              </a:ext>
            </a:extLst>
          </p:cNvPr>
          <p:cNvPicPr>
            <a:picLocks noChangeAspect="1"/>
          </p:cNvPicPr>
          <p:nvPr/>
        </p:nvPicPr>
        <p:blipFill>
          <a:blip r:embed="rId2"/>
          <a:stretch>
            <a:fillRect/>
          </a:stretch>
        </p:blipFill>
        <p:spPr>
          <a:xfrm>
            <a:off x="464937" y="2445250"/>
            <a:ext cx="11481356" cy="4331530"/>
          </a:xfrm>
          <a:prstGeom prst="rect">
            <a:avLst/>
          </a:prstGeom>
        </p:spPr>
      </p:pic>
    </p:spTree>
    <p:extLst>
      <p:ext uri="{BB962C8B-B14F-4D97-AF65-F5344CB8AC3E}">
        <p14:creationId xmlns:p14="http://schemas.microsoft.com/office/powerpoint/2010/main" val="59666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normAutofit fontScale="90000"/>
          </a:bodyPr>
          <a:lstStyle/>
          <a:p>
            <a:r>
              <a:rPr lang="pt-BR"/>
              <a:t>Top 10 by value</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1335641"/>
          </a:xfrm>
        </p:spPr>
        <p:txBody>
          <a:bodyPr/>
          <a:lstStyle/>
          <a:p>
            <a:r>
              <a:rPr lang="pt-BR"/>
              <a:t>Here we can see the top 10 parts by their total value in back order, as well as some other relevant information</a:t>
            </a:r>
            <a:endParaRPr lang="en-US"/>
          </a:p>
        </p:txBody>
      </p:sp>
      <p:pic>
        <p:nvPicPr>
          <p:cNvPr id="6" name="Picture 5">
            <a:extLst>
              <a:ext uri="{FF2B5EF4-FFF2-40B4-BE49-F238E27FC236}">
                <a16:creationId xmlns:a16="http://schemas.microsoft.com/office/drawing/2014/main" id="{BC16B05E-1190-47A8-AD12-1777009BBDE9}"/>
              </a:ext>
            </a:extLst>
          </p:cNvPr>
          <p:cNvPicPr>
            <a:picLocks noChangeAspect="1"/>
          </p:cNvPicPr>
          <p:nvPr/>
        </p:nvPicPr>
        <p:blipFill>
          <a:blip r:embed="rId2"/>
          <a:stretch>
            <a:fillRect/>
          </a:stretch>
        </p:blipFill>
        <p:spPr>
          <a:xfrm>
            <a:off x="534069" y="2571805"/>
            <a:ext cx="11113213" cy="4286195"/>
          </a:xfrm>
          <a:prstGeom prst="rect">
            <a:avLst/>
          </a:prstGeom>
        </p:spPr>
      </p:pic>
    </p:spTree>
    <p:extLst>
      <p:ext uri="{BB962C8B-B14F-4D97-AF65-F5344CB8AC3E}">
        <p14:creationId xmlns:p14="http://schemas.microsoft.com/office/powerpoint/2010/main" val="284746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136</TotalTime>
  <Words>793</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Calisto MT</vt:lpstr>
      <vt:lpstr>Wingdings 2</vt:lpstr>
      <vt:lpstr>Slate</vt:lpstr>
      <vt:lpstr>Missing Parts (Back Orders) Dashboard in PowerBI</vt:lpstr>
      <vt:lpstr>Missing Parts Dashboard (BO)</vt:lpstr>
      <vt:lpstr>What is a missing part (BO)?</vt:lpstr>
      <vt:lpstr>Goals of the Dashboard</vt:lpstr>
      <vt:lpstr>Technologies used</vt:lpstr>
      <vt:lpstr>Disclaimers</vt:lpstr>
      <vt:lpstr>Dashboards and Charts</vt:lpstr>
      <vt:lpstr>Overview</vt:lpstr>
      <vt:lpstr>Top 10 by value</vt:lpstr>
      <vt:lpstr>Top 10 by lines qty</vt:lpstr>
      <vt:lpstr>New lines and dealer distribution</vt:lpstr>
      <vt:lpstr>Timeline charts</vt:lpstr>
      <vt:lpstr>Schema and Datasets</vt:lpstr>
      <vt:lpstr>Datasets</vt:lpstr>
      <vt:lpstr>DAX</vt:lpstr>
      <vt:lpstr>DAX</vt:lpstr>
      <vt:lpstr>Power Query</vt:lpstr>
      <vt:lpstr>Power Query</vt:lpstr>
      <vt:lpstr>Power Automate</vt:lpstr>
      <vt:lpstr>Power Automate Web</vt:lpstr>
      <vt:lpstr>Automated Refresh and Reports</vt:lpstr>
      <vt:lpstr>Automated Refresh</vt:lpstr>
      <vt:lpstr>Daily sent summary</vt:lpstr>
      <vt:lpstr>Thanks for checking out my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Tortola Bruno</dc:creator>
  <cp:lastModifiedBy>Tortola Bruno</cp:lastModifiedBy>
  <cp:revision>11</cp:revision>
  <dcterms:created xsi:type="dcterms:W3CDTF">2022-08-25T18:37:38Z</dcterms:created>
  <dcterms:modified xsi:type="dcterms:W3CDTF">2022-08-28T19:42:46Z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2022-08-25T18:37:39Z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c9e105ef-99ba-43d7-b51e-75cb5460ba77</vt:lpwstr>
  </property>
  <property fmtid="{D5CDD505-2E9C-101B-9397-08002B2CF9AE}" pid="8" name="MSIP_Label_19540963-e559-4020-8a90-fe8a502c2801_ContentBits">
    <vt:lpwstr>0</vt:lpwstr>
  </property>
</Properties>
</file>