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Nunito"/>
      <p:regular r:id="rId29"/>
      <p:bold r:id="rId30"/>
      <p:italic r:id="rId31"/>
      <p:boldItalic r:id="rId32"/>
    </p:embeddedFont>
    <p:embeddedFont>
      <p:font typeface="Maven Pro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MavenPr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MavenPr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8e6847943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8e6847943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d8e684794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d8e684794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53b76bfa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53b76bfa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53b76bf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53b76bf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8e684794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8e684794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8e684794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8e684794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d8e684794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d8e684794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d8e6847943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d8e6847943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d8e6847943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d8e6847943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8e6847943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d8e6847943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d8e604ad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d8e604ad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d8e6847943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d8e6847943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d8e6847943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d8e6847943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8e6847943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d8e684794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d8e6847943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d8e6847943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8e68479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8e68479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d8e68479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d8e68479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8e684794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8e684794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d8e68479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d8e68479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53b76bf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53b76bf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d8e684794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d8e684794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353b76bf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353b76bf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youtube.com/watch?v=CUSbYNNrXuU" TargetMode="External"/><Relationship Id="rId4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Práticas em Ciência Aberta</a:t>
            </a:r>
            <a:endParaRPr sz="46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4314425"/>
            <a:ext cx="8520600" cy="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Bruno Soares, Ph.D.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Guilherme Maricato, Ph.D.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00"/>
              <a:t>Bruno Umbelino, M.Sc.</a:t>
            </a:r>
            <a:endParaRPr sz="1400"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"/>
            <a:ext cx="2422876" cy="10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6350" y="4425"/>
            <a:ext cx="2523153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 quem paga pela licença aberta?</a:t>
            </a:r>
            <a:endParaRPr/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225" y="1990050"/>
            <a:ext cx="254160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break</a:t>
            </a:r>
            <a:endParaRPr/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63" y="1736000"/>
            <a:ext cx="4193474" cy="27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94" y="0"/>
            <a:ext cx="730161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50" y="0"/>
            <a:ext cx="79438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5" y="3311784"/>
            <a:ext cx="9144001" cy="915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Preprints como solução</a:t>
            </a:r>
            <a:endParaRPr/>
          </a:p>
        </p:txBody>
      </p:sp>
      <p:sp>
        <p:nvSpPr>
          <p:cNvPr id="369" name="Google Shape;369;p26"/>
          <p:cNvSpPr txBox="1"/>
          <p:nvPr>
            <p:ph idx="1" type="body"/>
          </p:nvPr>
        </p:nvSpPr>
        <p:spPr>
          <a:xfrm>
            <a:off x="342900" y="1710975"/>
            <a:ext cx="2912400" cy="30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Preprints são versões preliminares de manuscritos científicos compartilhadas publicamente antes de passarem pela revisão por pares.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Promover o acesso rápido ao conhecimento e facilitar feedback da comunidade.</a:t>
            </a:r>
            <a:endParaRPr sz="1800"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65" y="1738000"/>
            <a:ext cx="5436380" cy="302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2641"/>
            <a:ext cx="9144000" cy="479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Potenciais problemas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530800" y="1597875"/>
            <a:ext cx="81144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Todas as revistas aceitam que autores publiquem preprints?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 processo de peer-review é mais longo se o autor publica preprints?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 se eu receber comentários negativos antes de publicar o artigo?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E se a minha ideia for roubada?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" sz="1900"/>
              <a:t>Os preprints podem tornar mais difícil separar “boa ciência” de “má ciência”?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de preprint</a:t>
            </a:r>
            <a:endParaRPr/>
          </a:p>
        </p:txBody>
      </p:sp>
      <p:sp>
        <p:nvSpPr>
          <p:cNvPr id="389" name="Google Shape;389;p29"/>
          <p:cNvSpPr txBox="1"/>
          <p:nvPr>
            <p:ph idx="1" type="body"/>
          </p:nvPr>
        </p:nvSpPr>
        <p:spPr>
          <a:xfrm>
            <a:off x="554275" y="1597875"/>
            <a:ext cx="8055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Áreas como física, matemática e ciências da computação.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Biologia e áreas afins.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EcoEvoRXiv: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Ecologia e outras ciências ambientais.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Medicina e saúde.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SocArXiv: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Ciências sociais.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Plataformas de preprint</a:t>
            </a:r>
            <a:endParaRPr/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554275" y="1597875"/>
            <a:ext cx="80559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Áreas como física, matemática e ciências da computação.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Biologia e áreas afins.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EcoEvoRXiv: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Ecologia e outras ciências ambientais.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Medicina e saúde.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SocArXiv: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Ciências sociais.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800" y="3327999"/>
            <a:ext cx="5760400" cy="14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00" y="185800"/>
            <a:ext cx="8627000" cy="30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00" y="245325"/>
            <a:ext cx="7247550" cy="45981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/>
          <p:nvPr/>
        </p:nvSpPr>
        <p:spPr>
          <a:xfrm>
            <a:off x="1458500" y="251300"/>
            <a:ext cx="6540900" cy="1174200"/>
          </a:xfrm>
          <a:prstGeom prst="roundRect">
            <a:avLst>
              <a:gd fmla="val 16667" name="adj"/>
            </a:avLst>
          </a:prstGeom>
          <a:noFill/>
          <a:ln cap="flat" cmpd="sng" w="114300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0" name="Google Shape;410;p32"/>
          <p:cNvPicPr preferRelativeResize="0"/>
          <p:nvPr/>
        </p:nvPicPr>
        <p:blipFill rotWithShape="1">
          <a:blip r:embed="rId3">
            <a:alphaModFix/>
          </a:blip>
          <a:srcRect b="50585" l="0" r="0" t="0"/>
          <a:stretch/>
        </p:blipFill>
        <p:spPr>
          <a:xfrm>
            <a:off x="1056750" y="19800"/>
            <a:ext cx="7030500" cy="5103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7" name="Google Shape;417;p33"/>
          <p:cNvPicPr preferRelativeResize="0"/>
          <p:nvPr/>
        </p:nvPicPr>
        <p:blipFill rotWithShape="1">
          <a:blip r:embed="rId3">
            <a:alphaModFix/>
          </a:blip>
          <a:srcRect b="0" l="0" r="0" t="48720"/>
          <a:stretch/>
        </p:blipFill>
        <p:spPr>
          <a:xfrm>
            <a:off x="1158275" y="-2"/>
            <a:ext cx="682744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8137"/>
            <a:ext cx="9144000" cy="3127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video walks you through how to submit a new preprint, post print, review or report to EvoEvoRxiv." id="431" name="Google Shape;431;p35" title="EcoEvoRxiv Submitting Preprint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375" y="70475"/>
            <a:ext cx="8667750" cy="4875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o Copyright?</a:t>
            </a:r>
            <a:endParaRPr/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824375" y="1766175"/>
            <a:ext cx="7509900" cy="27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Copyright é um conjunto de direitos legais que protege os criadores de obras originais, incluindo textos, imagens, músicas e outros tipos de produções intelectuais. Em publicações científicas, garante que os autores tenham controle sobre como suas obras são usadas, reproduzidas e distribuídas.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publicação tradicional, autores frequentemente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transferem os direitos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a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 Leitores precisam de assinatura paga para acessar os artigos.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 de Copyright</a:t>
            </a:r>
            <a:endParaRPr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013" y="1422225"/>
            <a:ext cx="71532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Creative Commons</a:t>
            </a:r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72" y="0"/>
            <a:ext cx="803765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 rotWithShape="1">
          <a:blip r:embed="rId4">
            <a:alphaModFix/>
          </a:blip>
          <a:srcRect b="0" l="34786" r="29273" t="0"/>
          <a:stretch/>
        </p:blipFill>
        <p:spPr>
          <a:xfrm>
            <a:off x="3349149" y="0"/>
            <a:ext cx="28888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00" y="149275"/>
            <a:ext cx="7975625" cy="49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 publicação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613000" y="1990050"/>
            <a:ext cx="7891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Assinatura</a:t>
            </a: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Neste modelo, o autor paga uma taxa menor (ou nenhuma taxa) para que o artigo seja publicado. O editor, por sua vez, vende acesso ao artigo por meio de assinaturas, geralmente para instituições de ensino superior ou bibliotecas.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 de Acesso Aberto</a:t>
            </a:r>
            <a:b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Aqui, o autor paga uma taxa mais alta para que o artigo seja disponibilizado gratuitamente a qualquer pessoa, geralmente sob uma licença Creative Commons. Isso garante que o conhecimento esteja acessível sem barreiras financeiras.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5" y="475563"/>
            <a:ext cx="82867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050" y="2239100"/>
            <a:ext cx="7209900" cy="26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9" y="0"/>
            <a:ext cx="91274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