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831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/>
    <p:restoredTop sz="94655"/>
  </p:normalViewPr>
  <p:slideViewPr>
    <p:cSldViewPr snapToGrid="0" snapToObjects="1">
      <p:cViewPr>
        <p:scale>
          <a:sx n="90" d="100"/>
          <a:sy n="90" d="100"/>
        </p:scale>
        <p:origin x="4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971" y="1122363"/>
            <a:ext cx="9623823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971" y="3602038"/>
            <a:ext cx="9623823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27" indent="0" algn="ctr">
              <a:buNone/>
              <a:defRPr sz="2000"/>
            </a:lvl2pPr>
            <a:lvl3pPr marL="914454" indent="0" algn="ctr">
              <a:buNone/>
              <a:defRPr sz="1800"/>
            </a:lvl3pPr>
            <a:lvl4pPr marL="1371681" indent="0" algn="ctr">
              <a:buNone/>
              <a:defRPr sz="1600"/>
            </a:lvl4pPr>
            <a:lvl5pPr marL="1828909" indent="0" algn="ctr">
              <a:buNone/>
              <a:defRPr sz="1600"/>
            </a:lvl5pPr>
            <a:lvl6pPr marL="2286136" indent="0" algn="ctr">
              <a:buNone/>
              <a:defRPr sz="1600"/>
            </a:lvl6pPr>
            <a:lvl7pPr marL="2743363" indent="0" algn="ctr">
              <a:buNone/>
              <a:defRPr sz="1600"/>
            </a:lvl7pPr>
            <a:lvl8pPr marL="3200589" indent="0" algn="ctr">
              <a:buNone/>
              <a:defRPr sz="1600"/>
            </a:lvl8pPr>
            <a:lvl9pPr marL="365781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6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2731" y="365126"/>
            <a:ext cx="276684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185" y="365126"/>
            <a:ext cx="814014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00" y="1709739"/>
            <a:ext cx="11067396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500" y="4589465"/>
            <a:ext cx="11067396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185" y="1825625"/>
            <a:ext cx="54534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081" y="1825625"/>
            <a:ext cx="54534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6" y="365127"/>
            <a:ext cx="110673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855" y="1681164"/>
            <a:ext cx="542843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1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89" indent="0">
              <a:buNone/>
              <a:defRPr sz="1600" b="1"/>
            </a:lvl8pPr>
            <a:lvl9pPr marL="3657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855" y="2505075"/>
            <a:ext cx="54284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081" y="1681164"/>
            <a:ext cx="5455171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1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89" indent="0">
              <a:buNone/>
              <a:defRPr sz="1600" b="1"/>
            </a:lvl8pPr>
            <a:lvl9pPr marL="3657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6081" y="2505075"/>
            <a:ext cx="545517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9/23/16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9/23/16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7" y="457200"/>
            <a:ext cx="413857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172" y="987426"/>
            <a:ext cx="6496081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857" y="2057400"/>
            <a:ext cx="41385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1"/>
            </a:lvl2pPr>
            <a:lvl3pPr marL="914454" indent="0">
              <a:buNone/>
              <a:defRPr sz="1200"/>
            </a:lvl3pPr>
            <a:lvl4pPr marL="1371681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89" indent="0">
              <a:buNone/>
              <a:defRPr sz="1000"/>
            </a:lvl8pPr>
            <a:lvl9pPr marL="36578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7" y="457200"/>
            <a:ext cx="413857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55172" y="987426"/>
            <a:ext cx="6496081" cy="4873625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227" indent="0">
              <a:buNone/>
              <a:defRPr sz="2800"/>
            </a:lvl2pPr>
            <a:lvl3pPr marL="914454" indent="0">
              <a:buNone/>
              <a:defRPr sz="2401"/>
            </a:lvl3pPr>
            <a:lvl4pPr marL="1371681" indent="0">
              <a:buNone/>
              <a:defRPr sz="2000"/>
            </a:lvl4pPr>
            <a:lvl5pPr marL="1828909" indent="0">
              <a:buNone/>
              <a:defRPr sz="2000"/>
            </a:lvl5pPr>
            <a:lvl6pPr marL="2286136" indent="0">
              <a:buNone/>
              <a:defRPr sz="2000"/>
            </a:lvl6pPr>
            <a:lvl7pPr marL="2743363" indent="0">
              <a:buNone/>
              <a:defRPr sz="2000"/>
            </a:lvl7pPr>
            <a:lvl8pPr marL="3200589" indent="0">
              <a:buNone/>
              <a:defRPr sz="2000"/>
            </a:lvl8pPr>
            <a:lvl9pPr marL="3657816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857" y="2057400"/>
            <a:ext cx="41385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1"/>
            </a:lvl2pPr>
            <a:lvl3pPr marL="914454" indent="0">
              <a:buNone/>
              <a:defRPr sz="1200"/>
            </a:lvl3pPr>
            <a:lvl4pPr marL="1371681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89" indent="0">
              <a:buNone/>
              <a:defRPr sz="1000"/>
            </a:lvl8pPr>
            <a:lvl9pPr marL="36578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184" y="365127"/>
            <a:ext cx="110673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184" y="1825625"/>
            <a:ext cx="110673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185" y="6356352"/>
            <a:ext cx="2887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0ED6-5AAA-0A4A-9B1D-EC2D861041EB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0522" y="6356352"/>
            <a:ext cx="4330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434" y="6356352"/>
            <a:ext cx="2887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0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7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4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22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9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6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03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30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7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4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1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9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36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63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89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16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7296324" y="2162479"/>
            <a:ext cx="338554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 smtClean="0"/>
              <a:t>+</a:t>
            </a:r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42027" y="1443122"/>
            <a:ext cx="1396332" cy="1396332"/>
            <a:chOff x="965200" y="1282700"/>
            <a:chExt cx="1828800" cy="1828800"/>
          </a:xfrm>
        </p:grpSpPr>
        <p:sp>
          <p:nvSpPr>
            <p:cNvPr id="6" name="Rectangle 5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2027" y="4435153"/>
            <a:ext cx="1396332" cy="1396332"/>
            <a:chOff x="965200" y="1282700"/>
            <a:chExt cx="1828800" cy="1828800"/>
          </a:xfrm>
        </p:grpSpPr>
        <p:sp>
          <p:nvSpPr>
            <p:cNvPr id="13" name="Rectangle 12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1232" y="1443122"/>
            <a:ext cx="1396332" cy="1396332"/>
            <a:chOff x="965200" y="1282700"/>
            <a:chExt cx="18288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10932" y="1436743"/>
            <a:ext cx="1396332" cy="1396332"/>
            <a:chOff x="965200" y="1282700"/>
            <a:chExt cx="1828800" cy="1828800"/>
          </a:xfrm>
        </p:grpSpPr>
        <p:sp>
          <p:nvSpPr>
            <p:cNvPr id="25" name="Rectangle 24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31232" y="4435153"/>
            <a:ext cx="1396332" cy="1396332"/>
            <a:chOff x="965200" y="1282700"/>
            <a:chExt cx="1828800" cy="1828800"/>
          </a:xfrm>
        </p:grpSpPr>
        <p:sp>
          <p:nvSpPr>
            <p:cNvPr id="31" name="Rectangle 30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57793" y="974043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Speciation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4371" y="4030076"/>
            <a:ext cx="208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Diffusion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60886" y="974043"/>
            <a:ext cx="216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Extinction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7619" y="974043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</a:t>
            </a:r>
            <a:r>
              <a:rPr lang="en-US" sz="1600" i="1" dirty="0" err="1"/>
              <a:t>Arisal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84424" y="4009523"/>
            <a:ext cx="2562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Takeover (dep)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1779" y="16075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52017" y="15613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3240" y="156266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1779" y="4576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64347" y="4576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10933" y="291040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96544" y="2898067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08567" y="290326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6967" y="586723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35082" y="59293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71811" y="22410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63345" y="527656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39153" y="22303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39153" y="53634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25608" y="586341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25608" y="29104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70593" y="59217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14813" y="290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935555" y="29099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64517" y="22993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787093" y="322361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31233" y="321698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532048" y="2025702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Society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3311999" y="1956621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Society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991387" y="1903478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Evolve to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253527" y="4930427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Source society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316581" y="325143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2990442" y="4934979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Source society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26152" y="6268502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society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40193" y="6279647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Target society</a:t>
            </a:r>
            <a:endParaRPr 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7009562" y="2136925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09099" y="2132336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434830" y="2531549"/>
            <a:ext cx="3073983" cy="3079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401" smtClean="0"/>
              <a:t>1</a:t>
            </a:r>
            <a:r>
              <a:rPr lang="en-US" sz="1401" smtClean="0"/>
              <a:t> = Closer </a:t>
            </a:r>
            <a:r>
              <a:rPr lang="en-US" sz="1401" dirty="0"/>
              <a:t>areas to domestication origin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447175" y="2076433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 smtClean="0"/>
              <a:t>1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8177304" y="2089748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1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7958720" y="2170885"/>
            <a:ext cx="338554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 smtClean="0"/>
              <a:t>+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9940725" y="1455004"/>
            <a:ext cx="1223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++ {p</a:t>
            </a:r>
            <a:r>
              <a:rPr lang="en-US" sz="2000" baseline="-25000" dirty="0"/>
              <a:t>i</a:t>
            </a:r>
            <a:r>
              <a:rPr lang="en-US" sz="2000" dirty="0"/>
              <a:t> * L</a:t>
            </a:r>
            <a:r>
              <a:rPr lang="en-US" sz="2000" baseline="-25000" dirty="0"/>
              <a:t>i</a:t>
            </a:r>
            <a:r>
              <a:rPr lang="en-US" sz="2000" dirty="0"/>
              <a:t>}</a:t>
            </a:r>
            <a:endParaRPr lang="en-US" sz="1401" dirty="0"/>
          </a:p>
        </p:txBody>
      </p:sp>
      <p:sp>
        <p:nvSpPr>
          <p:cNvPr id="173" name="TextBox 172"/>
          <p:cNvSpPr txBox="1"/>
          <p:nvPr/>
        </p:nvSpPr>
        <p:spPr>
          <a:xfrm>
            <a:off x="9783550" y="1941232"/>
            <a:ext cx="2131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 smtClean="0"/>
              <a:t>i</a:t>
            </a:r>
            <a:r>
              <a:rPr lang="en-US" sz="2000" dirty="0"/>
              <a:t> = Location factor</a:t>
            </a:r>
            <a:endParaRPr lang="en-US" sz="1401" dirty="0"/>
          </a:p>
        </p:txBody>
      </p:sp>
      <p:sp>
        <p:nvSpPr>
          <p:cNvPr id="174" name="TextBox 173"/>
          <p:cNvSpPr txBox="1"/>
          <p:nvPr/>
        </p:nvSpPr>
        <p:spPr>
          <a:xfrm>
            <a:off x="3556262" y="69158"/>
            <a:ext cx="3179204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b="1"/>
              <a:t>Parameters space</a:t>
            </a:r>
            <a:endParaRPr lang="en-US" sz="3201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579738" y="5266242"/>
            <a:ext cx="4714149" cy="1170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1" dirty="0" smtClean="0"/>
              <a:t>Note2: For now we are not interested in maximizing the parameters of </a:t>
            </a:r>
            <a:r>
              <a:rPr lang="en-US" sz="1401" b="1" dirty="0" err="1" smtClean="0"/>
              <a:t>Arisal</a:t>
            </a:r>
            <a:r>
              <a:rPr lang="en-US" sz="1401" dirty="0" smtClean="0"/>
              <a:t>. So, it’s value is a random number </a:t>
            </a:r>
            <a:r>
              <a:rPr lang="en-US" sz="1401" dirty="0" smtClean="0"/>
              <a:t>taken from a </a:t>
            </a:r>
            <a:r>
              <a:rPr lang="en-US" sz="1401" dirty="0" smtClean="0"/>
              <a:t>decay distribution that approximate better with current estimations of number of independent origins. </a:t>
            </a:r>
            <a:r>
              <a:rPr lang="en-US" sz="1401" dirty="0" smtClean="0"/>
              <a:t>Also, for now the Location factor is set to 1.</a:t>
            </a:r>
            <a:endParaRPr lang="en-US" sz="1401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7583650" y="4368630"/>
            <a:ext cx="4714149" cy="739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1" dirty="0" smtClean="0"/>
              <a:t>Note1: Takeover by Domestication only happens if the target is in a suitable location for domestication. The same happens to diffusion.</a:t>
            </a:r>
          </a:p>
        </p:txBody>
      </p:sp>
    </p:spTree>
    <p:extLst>
      <p:ext uri="{BB962C8B-B14F-4D97-AF65-F5344CB8AC3E}">
        <p14:creationId xmlns:p14="http://schemas.microsoft.com/office/powerpoint/2010/main" val="111367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4359</TotalTime>
  <Words>152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Vilela</dc:creator>
  <cp:lastModifiedBy>Bruno Vilela</cp:lastModifiedBy>
  <cp:revision>23</cp:revision>
  <cp:lastPrinted>2016-09-23T18:13:34Z</cp:lastPrinted>
  <dcterms:created xsi:type="dcterms:W3CDTF">2016-08-05T19:58:34Z</dcterms:created>
  <dcterms:modified xsi:type="dcterms:W3CDTF">2016-09-23T18:25:22Z</dcterms:modified>
</cp:coreProperties>
</file>