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831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74"/>
  </p:normalViewPr>
  <p:slideViewPr>
    <p:cSldViewPr snapToGrid="0" snapToObjects="1">
      <p:cViewPr>
        <p:scale>
          <a:sx n="90" d="100"/>
          <a:sy n="90" d="100"/>
        </p:scale>
        <p:origin x="147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F645D-7013-014A-8DDE-81BD48D47284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143000"/>
            <a:ext cx="577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C8CE-5095-B74C-BBD4-41AFAB3C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971" y="1122363"/>
            <a:ext cx="9623823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1" y="3602038"/>
            <a:ext cx="9623823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1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89" indent="0" algn="ctr">
              <a:buNone/>
              <a:defRPr sz="1600"/>
            </a:lvl8pPr>
            <a:lvl9pPr marL="365781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731" y="365126"/>
            <a:ext cx="276684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185" y="365126"/>
            <a:ext cx="814014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0" y="1709739"/>
            <a:ext cx="11067396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00" y="4589465"/>
            <a:ext cx="11067396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185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81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6" y="365127"/>
            <a:ext cx="110673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55" y="1681164"/>
            <a:ext cx="542843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855" y="2505075"/>
            <a:ext cx="54284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081" y="1681164"/>
            <a:ext cx="545517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081" y="2505075"/>
            <a:ext cx="545517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172" y="987426"/>
            <a:ext cx="6496081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172" y="987426"/>
            <a:ext cx="6496081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7" indent="0">
              <a:buNone/>
              <a:defRPr sz="2800"/>
            </a:lvl2pPr>
            <a:lvl3pPr marL="914454" indent="0">
              <a:buNone/>
              <a:defRPr sz="2401"/>
            </a:lvl3pPr>
            <a:lvl4pPr marL="1371681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89" indent="0">
              <a:buNone/>
              <a:defRPr sz="2000"/>
            </a:lvl8pPr>
            <a:lvl9pPr marL="365781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184" y="365127"/>
            <a:ext cx="11067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184" y="1825625"/>
            <a:ext cx="1106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185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0ED6-5AAA-0A4A-9B1D-EC2D861041EB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0522" y="6356352"/>
            <a:ext cx="433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434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7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4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2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9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6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3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7296324" y="2162479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 smtClean="0"/>
              <a:t>+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2027" y="1443122"/>
            <a:ext cx="1396332" cy="1396332"/>
            <a:chOff x="965200" y="12827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027" y="4435153"/>
            <a:ext cx="1396332" cy="1396332"/>
            <a:chOff x="965200" y="1282700"/>
            <a:chExt cx="18288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1232" y="1443122"/>
            <a:ext cx="1396332" cy="1396332"/>
            <a:chOff x="965200" y="12827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932" y="1436743"/>
            <a:ext cx="1396332" cy="1396332"/>
            <a:chOff x="965200" y="1282700"/>
            <a:chExt cx="1828800" cy="1828800"/>
          </a:xfrm>
        </p:grpSpPr>
        <p:sp>
          <p:nvSpPr>
            <p:cNvPr id="25" name="Rectangle 24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232" y="4435153"/>
            <a:ext cx="1396332" cy="1396332"/>
            <a:chOff x="965200" y="1282700"/>
            <a:chExt cx="1828800" cy="1828800"/>
          </a:xfrm>
        </p:grpSpPr>
        <p:sp>
          <p:nvSpPr>
            <p:cNvPr id="31" name="Rectangle 30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7793" y="974043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Speciation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4371" y="403007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Diffusion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886" y="974043"/>
            <a:ext cx="216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Extinction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7619" y="974043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</a:t>
            </a:r>
            <a:r>
              <a:rPr lang="en-US" sz="1600" i="1" dirty="0" err="1"/>
              <a:t>Arisal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4424" y="4009523"/>
            <a:ext cx="25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(dep)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779" y="1607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017" y="15613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3240" y="1562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1779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64347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933" y="29104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544" y="2898067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8567" y="29032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6967" y="58672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082" y="5929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71811" y="22410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63345" y="52765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9153" y="2230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9153" y="5363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608" y="58634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5608" y="2910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70593" y="592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4813" y="290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35555" y="29099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4517" y="22993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87093" y="32236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31233" y="3216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32048" y="2025702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311999" y="195662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91387" y="190347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Evolve to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253527" y="4930427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16581" y="325143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90442" y="4934979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26152" y="6268502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0193" y="6279647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society</a:t>
            </a:r>
            <a:endParaRPr 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009562" y="2136925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09099" y="213233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39088" y="2900881"/>
            <a:ext cx="3073983" cy="3079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401" smtClean="0"/>
              <a:t>1 = Closer </a:t>
            </a:r>
            <a:r>
              <a:rPr lang="en-US" sz="1401" dirty="0"/>
              <a:t>areas to domestication origin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447175" y="2076433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177304" y="2089748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958720" y="2170885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 smtClean="0"/>
              <a:t>+</a:t>
            </a:r>
            <a:endParaRPr 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556262" y="69158"/>
            <a:ext cx="3179204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b="1"/>
              <a:t>Parameters space</a:t>
            </a:r>
            <a:endParaRPr lang="en-US" sz="3201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316581" y="4638046"/>
            <a:ext cx="4714149" cy="117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1" dirty="0" smtClean="0"/>
              <a:t>Note2: For now we are not interested in maximizing the parameters of </a:t>
            </a:r>
            <a:r>
              <a:rPr lang="en-US" sz="1401" b="1" dirty="0" err="1" smtClean="0"/>
              <a:t>Arisal</a:t>
            </a:r>
            <a:r>
              <a:rPr lang="en-US" sz="1401" dirty="0" smtClean="0"/>
              <a:t>. So, it’s value is a random number taken from a decay distribution that approximate better with current estimations of number of independent origins. Also, for now the Location factor is set to 1.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16582" y="3951798"/>
            <a:ext cx="4714149" cy="52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1" dirty="0" smtClean="0"/>
              <a:t>Note1: </a:t>
            </a:r>
            <a:r>
              <a:rPr lang="en-US" sz="1401" dirty="0" smtClean="0"/>
              <a:t>Extinction probabilities are conditioned to be smaller than the correspondent speciation (unless for D in Non-D). </a:t>
            </a:r>
            <a:endParaRPr lang="en-US" sz="140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165390" y="588971"/>
            <a:ext cx="3075970" cy="3031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Non-D = non-domesticators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D = domesticator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F = Forager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= Location </a:t>
            </a:r>
            <a:r>
              <a:rPr lang="en-US" sz="2000" dirty="0" smtClean="0"/>
              <a:t>factor</a:t>
            </a:r>
          </a:p>
          <a:p>
            <a:pPr lvl="0" algn="ctr"/>
            <a:r>
              <a:rPr lang="en-US" sz="2000" dirty="0" smtClean="0">
                <a:solidFill>
                  <a:prstClr val="black"/>
                </a:solidFill>
              </a:rPr>
              <a:t>+ </a:t>
            </a:r>
            <a:r>
              <a:rPr lang="en-US" sz="2000" dirty="0">
                <a:solidFill>
                  <a:prstClr val="black"/>
                </a:solidFill>
              </a:rPr>
              <a:t>{p</a:t>
            </a:r>
            <a:r>
              <a:rPr lang="en-US" sz="2000" baseline="-25000" dirty="0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 * L</a:t>
            </a:r>
            <a:r>
              <a:rPr lang="en-US" sz="2000" baseline="-25000" dirty="0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}</a:t>
            </a:r>
            <a:endParaRPr lang="en-US" sz="1401" dirty="0">
              <a:solidFill>
                <a:prstClr val="black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401" dirty="0" smtClean="0"/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7324457" y="5971009"/>
            <a:ext cx="4714149" cy="52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1" dirty="0" smtClean="0"/>
              <a:t>Note3: In takeover, all values are conditioned to be smaller than the interaction between source D against target F.</a:t>
            </a:r>
            <a:endParaRPr lang="en-US" sz="1401" dirty="0" smtClean="0"/>
          </a:p>
        </p:txBody>
      </p:sp>
    </p:spTree>
    <p:extLst>
      <p:ext uri="{BB962C8B-B14F-4D97-AF65-F5344CB8AC3E}">
        <p14:creationId xmlns:p14="http://schemas.microsoft.com/office/powerpoint/2010/main" val="1113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14367</TotalTime>
  <Words>179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Microsoft Office User</cp:lastModifiedBy>
  <cp:revision>26</cp:revision>
  <cp:lastPrinted>2017-02-02T20:44:02Z</cp:lastPrinted>
  <dcterms:created xsi:type="dcterms:W3CDTF">2016-08-05T19:58:34Z</dcterms:created>
  <dcterms:modified xsi:type="dcterms:W3CDTF">2017-02-09T16:45:31Z</dcterms:modified>
</cp:coreProperties>
</file>