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831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/>
    <p:restoredTop sz="94655"/>
  </p:normalViewPr>
  <p:slideViewPr>
    <p:cSldViewPr snapToGrid="0" snapToObjects="1">
      <p:cViewPr>
        <p:scale>
          <a:sx n="90" d="100"/>
          <a:sy n="90" d="100"/>
        </p:scale>
        <p:origin x="4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971" y="1122363"/>
            <a:ext cx="9623823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971" y="3602038"/>
            <a:ext cx="9623823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7" indent="0" algn="ctr">
              <a:buNone/>
              <a:defRPr sz="2000"/>
            </a:lvl2pPr>
            <a:lvl3pPr marL="914454" indent="0" algn="ctr">
              <a:buNone/>
              <a:defRPr sz="1800"/>
            </a:lvl3pPr>
            <a:lvl4pPr marL="1371681" indent="0" algn="ctr">
              <a:buNone/>
              <a:defRPr sz="1600"/>
            </a:lvl4pPr>
            <a:lvl5pPr marL="1828909" indent="0" algn="ctr">
              <a:buNone/>
              <a:defRPr sz="1600"/>
            </a:lvl5pPr>
            <a:lvl6pPr marL="2286136" indent="0" algn="ctr">
              <a:buNone/>
              <a:defRPr sz="1600"/>
            </a:lvl6pPr>
            <a:lvl7pPr marL="2743363" indent="0" algn="ctr">
              <a:buNone/>
              <a:defRPr sz="1600"/>
            </a:lvl7pPr>
            <a:lvl8pPr marL="3200589" indent="0" algn="ctr">
              <a:buNone/>
              <a:defRPr sz="1600"/>
            </a:lvl8pPr>
            <a:lvl9pPr marL="365781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2731" y="365126"/>
            <a:ext cx="276684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185" y="365126"/>
            <a:ext cx="814014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00" y="1709739"/>
            <a:ext cx="11067396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5500" y="4589465"/>
            <a:ext cx="11067396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2185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6081" y="1825625"/>
            <a:ext cx="54534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6" y="365127"/>
            <a:ext cx="1106739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855" y="1681164"/>
            <a:ext cx="542843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3855" y="2505075"/>
            <a:ext cx="54284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081" y="1681164"/>
            <a:ext cx="5455171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7" indent="0">
              <a:buNone/>
              <a:defRPr sz="2000" b="1"/>
            </a:lvl2pPr>
            <a:lvl3pPr marL="914454" indent="0">
              <a:buNone/>
              <a:defRPr sz="1800" b="1"/>
            </a:lvl3pPr>
            <a:lvl4pPr marL="1371681" indent="0">
              <a:buNone/>
              <a:defRPr sz="1600" b="1"/>
            </a:lvl4pPr>
            <a:lvl5pPr marL="1828909" indent="0">
              <a:buNone/>
              <a:defRPr sz="1600" b="1"/>
            </a:lvl5pPr>
            <a:lvl6pPr marL="2286136" indent="0">
              <a:buNone/>
              <a:defRPr sz="1600" b="1"/>
            </a:lvl6pPr>
            <a:lvl7pPr marL="2743363" indent="0">
              <a:buNone/>
              <a:defRPr sz="1600" b="1"/>
            </a:lvl7pPr>
            <a:lvl8pPr marL="3200589" indent="0">
              <a:buNone/>
              <a:defRPr sz="1600" b="1"/>
            </a:lvl8pPr>
            <a:lvl9pPr marL="365781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6081" y="2505075"/>
            <a:ext cx="545517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5172" y="987426"/>
            <a:ext cx="6496081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857" y="457200"/>
            <a:ext cx="413857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55172" y="987426"/>
            <a:ext cx="6496081" cy="4873625"/>
          </a:xfrm>
        </p:spPr>
        <p:txBody>
          <a:bodyPr anchor="t"/>
          <a:lstStyle>
            <a:lvl1pPr marL="0" indent="0">
              <a:buNone/>
              <a:defRPr sz="3201"/>
            </a:lvl1pPr>
            <a:lvl2pPr marL="457227" indent="0">
              <a:buNone/>
              <a:defRPr sz="2800"/>
            </a:lvl2pPr>
            <a:lvl3pPr marL="914454" indent="0">
              <a:buNone/>
              <a:defRPr sz="2401"/>
            </a:lvl3pPr>
            <a:lvl4pPr marL="1371681" indent="0">
              <a:buNone/>
              <a:defRPr sz="2000"/>
            </a:lvl4pPr>
            <a:lvl5pPr marL="1828909" indent="0">
              <a:buNone/>
              <a:defRPr sz="2000"/>
            </a:lvl5pPr>
            <a:lvl6pPr marL="2286136" indent="0">
              <a:buNone/>
              <a:defRPr sz="2000"/>
            </a:lvl6pPr>
            <a:lvl7pPr marL="2743363" indent="0">
              <a:buNone/>
              <a:defRPr sz="2000"/>
            </a:lvl7pPr>
            <a:lvl8pPr marL="3200589" indent="0">
              <a:buNone/>
              <a:defRPr sz="2000"/>
            </a:lvl8pPr>
            <a:lvl9pPr marL="3657816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857" y="2057400"/>
            <a:ext cx="41385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7" indent="0">
              <a:buNone/>
              <a:defRPr sz="1401"/>
            </a:lvl2pPr>
            <a:lvl3pPr marL="914454" indent="0">
              <a:buNone/>
              <a:defRPr sz="1200"/>
            </a:lvl3pPr>
            <a:lvl4pPr marL="1371681" indent="0">
              <a:buNone/>
              <a:defRPr sz="1000"/>
            </a:lvl4pPr>
            <a:lvl5pPr marL="1828909" indent="0">
              <a:buNone/>
              <a:defRPr sz="1000"/>
            </a:lvl5pPr>
            <a:lvl6pPr marL="2286136" indent="0">
              <a:buNone/>
              <a:defRPr sz="1000"/>
            </a:lvl6pPr>
            <a:lvl7pPr marL="2743363" indent="0">
              <a:buNone/>
              <a:defRPr sz="1000"/>
            </a:lvl7pPr>
            <a:lvl8pPr marL="3200589" indent="0">
              <a:buNone/>
              <a:defRPr sz="1000"/>
            </a:lvl8pPr>
            <a:lvl9pPr marL="365781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2184" y="365127"/>
            <a:ext cx="110673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184" y="1825625"/>
            <a:ext cx="110673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185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0ED6-5AAA-0A4A-9B1D-EC2D861041EB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0522" y="6356352"/>
            <a:ext cx="4330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2434" y="6356352"/>
            <a:ext cx="2887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9BB1-BE59-3A44-9642-6CD5759D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7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4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2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9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6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03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0" indent="-228613" algn="l" defTabSz="9144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7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4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1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3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3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89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16" algn="l" defTabSz="9144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5061624" y="5431542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394942" y="4349799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066276" y="51630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  <a:endParaRPr 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988656" y="5098291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42027" y="1443122"/>
            <a:ext cx="1396332" cy="1396332"/>
            <a:chOff x="965200" y="1282700"/>
            <a:chExt cx="1828800" cy="1828800"/>
          </a:xfrm>
        </p:grpSpPr>
        <p:sp>
          <p:nvSpPr>
            <p:cNvPr id="6" name="Rectangle 5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42027" y="4435153"/>
            <a:ext cx="1396332" cy="1396332"/>
            <a:chOff x="965200" y="1282700"/>
            <a:chExt cx="1828800" cy="1828800"/>
          </a:xfrm>
        </p:grpSpPr>
        <p:sp>
          <p:nvSpPr>
            <p:cNvPr id="13" name="Rectangle 12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1232" y="1443122"/>
            <a:ext cx="1396332" cy="1396332"/>
            <a:chOff x="965200" y="1282700"/>
            <a:chExt cx="1828800" cy="1828800"/>
          </a:xfrm>
        </p:grpSpPr>
        <p:sp>
          <p:nvSpPr>
            <p:cNvPr id="19" name="Rectangle 18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10932" y="1436743"/>
            <a:ext cx="1396332" cy="1396332"/>
            <a:chOff x="965200" y="1282700"/>
            <a:chExt cx="1828800" cy="1828800"/>
          </a:xfrm>
        </p:grpSpPr>
        <p:sp>
          <p:nvSpPr>
            <p:cNvPr id="25" name="Rectangle 24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31232" y="4435153"/>
            <a:ext cx="1396332" cy="1396332"/>
            <a:chOff x="965200" y="1282700"/>
            <a:chExt cx="1828800" cy="1828800"/>
          </a:xfrm>
        </p:grpSpPr>
        <p:sp>
          <p:nvSpPr>
            <p:cNvPr id="31" name="Rectangle 30"/>
            <p:cNvSpPr/>
            <p:nvPr/>
          </p:nvSpPr>
          <p:spPr>
            <a:xfrm>
              <a:off x="965200" y="1282700"/>
              <a:ext cx="18288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652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52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79600" y="12827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79600" y="21971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57793" y="974043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Speciation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4371" y="4030076"/>
            <a:ext cx="20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Diffusion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60886" y="974043"/>
            <a:ext cx="2167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Extinction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7619" y="974043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</a:t>
            </a:r>
            <a:r>
              <a:rPr lang="en-US" sz="1600" i="1" dirty="0" err="1"/>
              <a:t>Arisal</a:t>
            </a:r>
            <a:endParaRPr lang="en-US" sz="16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3784424" y="4009523"/>
            <a:ext cx="2562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Takeover (dep)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1779" y="1607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52017" y="156135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3240" y="156266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81779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64347" y="457659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010933" y="291040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96544" y="2898067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08567" y="290326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6967" y="586723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35082" y="59293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71811" y="22410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63345" y="527656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939153" y="223032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939153" y="536342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525608" y="58634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25608" y="2910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270593" y="59217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214813" y="290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935555" y="29099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664517" y="22993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787093" y="322361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331233" y="321698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32048" y="2025702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3311999" y="1956621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Society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991387" y="1903478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Evolve to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253527" y="4930427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316581" y="3251431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2990442" y="4934979"/>
            <a:ext cx="15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Source society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326152" y="6268502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society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40193" y="6279647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Target society</a:t>
            </a:r>
            <a:endParaRPr lang="en-US" b="1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642751" y="5156509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009562" y="2136925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709099" y="2132336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625034" y="5431541"/>
            <a:ext cx="2952155" cy="1170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sz="1401" dirty="0"/>
              <a:t>1: Target is in a Non-D environment</a:t>
            </a:r>
          </a:p>
          <a:p>
            <a:pPr algn="just"/>
            <a:r>
              <a:rPr lang="en-US" sz="1401" dirty="0"/>
              <a:t>2: Target is in a D environment</a:t>
            </a:r>
          </a:p>
          <a:p>
            <a:pPr algn="just"/>
            <a:r>
              <a:rPr lang="en-US" sz="1401" dirty="0"/>
              <a:t>3: Source is in a  D environment</a:t>
            </a:r>
          </a:p>
          <a:p>
            <a:pPr algn="just"/>
            <a:r>
              <a:rPr lang="en-US" sz="1401" dirty="0"/>
              <a:t>4: Source is in a  Non-D environment</a:t>
            </a:r>
          </a:p>
          <a:p>
            <a:pPr algn="just"/>
            <a:r>
              <a:rPr lang="en-US" sz="1401" dirty="0"/>
              <a:t>5:Closer areas to domestication origin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57346" y="5083011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686608" y="4359418"/>
            <a:ext cx="309700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endParaRPr lang="en-US" sz="2000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2340701" y="4449720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2855296" y="4376221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2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672057" y="5117708"/>
            <a:ext cx="33855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+</a:t>
            </a:r>
            <a:endParaRPr lang="en-US" sz="1600" dirty="0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4326152" y="5129666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4840745" y="5070342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3</a:t>
            </a:r>
            <a:endParaRPr lang="en-US" dirty="0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5027773" y="4433013"/>
            <a:ext cx="703247" cy="7000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521104" y="4366602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2</a:t>
            </a:r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5004868" y="5078299"/>
            <a:ext cx="41549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 smtClean="0"/>
              <a:t>1:</a:t>
            </a:r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5018491" y="5478619"/>
            <a:ext cx="41549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2:4</a:t>
            </a:r>
            <a:endParaRPr lang="en-US" dirty="0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347907" y="5132763"/>
            <a:ext cx="0" cy="698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447175" y="2076433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 dirty="0"/>
              <a:t>5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8177304" y="2089748"/>
            <a:ext cx="276038" cy="307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1"/>
              <a:t>5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9510920" y="4274888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 {p</a:t>
            </a:r>
            <a:r>
              <a:rPr lang="en-US" sz="2000" baseline="-25000" dirty="0"/>
              <a:t>i</a:t>
            </a:r>
            <a:r>
              <a:rPr lang="en-US" sz="2000" dirty="0"/>
              <a:t> * X}</a:t>
            </a:r>
            <a:endParaRPr lang="en-US" sz="1401" dirty="0"/>
          </a:p>
        </p:txBody>
      </p:sp>
      <p:sp>
        <p:nvSpPr>
          <p:cNvPr id="166" name="TextBox 165"/>
          <p:cNvSpPr txBox="1"/>
          <p:nvPr/>
        </p:nvSpPr>
        <p:spPr>
          <a:xfrm>
            <a:off x="9523289" y="4612652"/>
            <a:ext cx="1048685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dirty="0"/>
              <a:t>-</a:t>
            </a:r>
            <a:r>
              <a:rPr lang="en-US" sz="2000" dirty="0"/>
              <a:t> {p</a:t>
            </a:r>
            <a:r>
              <a:rPr lang="en-US" sz="2000" baseline="-25000" dirty="0"/>
              <a:t>i</a:t>
            </a:r>
            <a:r>
              <a:rPr lang="en-US" sz="2000" dirty="0"/>
              <a:t> / X}</a:t>
            </a:r>
            <a:endParaRPr lang="en-US" sz="1401" dirty="0"/>
          </a:p>
        </p:txBody>
      </p:sp>
      <p:sp>
        <p:nvSpPr>
          <p:cNvPr id="169" name="TextBox 168"/>
          <p:cNvSpPr txBox="1"/>
          <p:nvPr/>
        </p:nvSpPr>
        <p:spPr>
          <a:xfrm>
            <a:off x="10761264" y="4510226"/>
            <a:ext cx="1959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 </a:t>
            </a:r>
            <a:r>
              <a:rPr lang="en-US" sz="2000"/>
              <a:t>= environment </a:t>
            </a:r>
          </a:p>
          <a:p>
            <a:pPr algn="ctr"/>
            <a:r>
              <a:rPr lang="en-US" sz="2000" dirty="0"/>
              <a:t>factor</a:t>
            </a:r>
            <a:endParaRPr lang="en-US" sz="1401" dirty="0"/>
          </a:p>
        </p:txBody>
      </p:sp>
      <p:sp>
        <p:nvSpPr>
          <p:cNvPr id="170" name="TextBox 169"/>
          <p:cNvSpPr txBox="1"/>
          <p:nvPr/>
        </p:nvSpPr>
        <p:spPr>
          <a:xfrm>
            <a:off x="7958720" y="2170885"/>
            <a:ext cx="49462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++</a:t>
            </a:r>
            <a:endParaRPr 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296324" y="2162479"/>
            <a:ext cx="494623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1" dirty="0"/>
              <a:t>++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9940725" y="1455004"/>
            <a:ext cx="1223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++ {p</a:t>
            </a:r>
            <a:r>
              <a:rPr lang="en-US" sz="2000" baseline="-25000" dirty="0"/>
              <a:t>i</a:t>
            </a:r>
            <a:r>
              <a:rPr lang="en-US" sz="2000" dirty="0"/>
              <a:t> * L</a:t>
            </a:r>
            <a:r>
              <a:rPr lang="en-US" sz="2000" baseline="-25000" dirty="0"/>
              <a:t>i</a:t>
            </a:r>
            <a:r>
              <a:rPr lang="en-US" sz="2000" dirty="0"/>
              <a:t>}</a:t>
            </a:r>
            <a:endParaRPr lang="en-US" sz="1401" dirty="0"/>
          </a:p>
        </p:txBody>
      </p:sp>
      <p:sp>
        <p:nvSpPr>
          <p:cNvPr id="173" name="TextBox 172"/>
          <p:cNvSpPr txBox="1"/>
          <p:nvPr/>
        </p:nvSpPr>
        <p:spPr>
          <a:xfrm>
            <a:off x="9783550" y="1941232"/>
            <a:ext cx="213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 smtClean="0"/>
              <a:t>i</a:t>
            </a:r>
            <a:r>
              <a:rPr lang="en-US" sz="2000" dirty="0"/>
              <a:t> = Location factor</a:t>
            </a:r>
            <a:endParaRPr lang="en-US" sz="1401" dirty="0"/>
          </a:p>
        </p:txBody>
      </p:sp>
      <p:sp>
        <p:nvSpPr>
          <p:cNvPr id="174" name="TextBox 173"/>
          <p:cNvSpPr txBox="1"/>
          <p:nvPr/>
        </p:nvSpPr>
        <p:spPr>
          <a:xfrm>
            <a:off x="3556262" y="69158"/>
            <a:ext cx="3179204" cy="584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1" b="1"/>
              <a:t>Parameters space</a:t>
            </a:r>
            <a:endParaRPr lang="en-US" sz="3201" b="1" dirty="0"/>
          </a:p>
        </p:txBody>
      </p:sp>
      <p:sp>
        <p:nvSpPr>
          <p:cNvPr id="178" name="Rectangle 177"/>
          <p:cNvSpPr/>
          <p:nvPr/>
        </p:nvSpPr>
        <p:spPr>
          <a:xfrm>
            <a:off x="7068371" y="4427991"/>
            <a:ext cx="1402938" cy="1402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sp>
        <p:nvSpPr>
          <p:cNvPr id="182" name="TextBox 181"/>
          <p:cNvSpPr txBox="1"/>
          <p:nvPr/>
        </p:nvSpPr>
        <p:spPr>
          <a:xfrm>
            <a:off x="6571504" y="4018139"/>
            <a:ext cx="2511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Probability of Takeover (</a:t>
            </a:r>
            <a:r>
              <a:rPr lang="en-US" sz="1600" i="1" dirty="0" err="1"/>
              <a:t>ind</a:t>
            </a:r>
            <a:r>
              <a:rPr lang="en-US" sz="1600" i="1" dirty="0"/>
              <a:t>)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701486" y="45694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7272222" y="592217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676293" y="535626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8007732" y="591454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7063292" y="6261340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society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 flipV="1">
            <a:off x="5937160" y="5140098"/>
            <a:ext cx="648387" cy="74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869071" y="4731151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rnd</a:t>
            </a:r>
            <a:r>
              <a:rPr lang="en-US" sz="1600" dirty="0"/>
              <a:t> &lt; H</a:t>
            </a:r>
            <a:endParaRPr lang="en-US" sz="1100" dirty="0"/>
          </a:p>
        </p:txBody>
      </p:sp>
      <p:sp>
        <p:nvSpPr>
          <p:cNvPr id="209" name="TextBox 208"/>
          <p:cNvSpPr txBox="1"/>
          <p:nvPr/>
        </p:nvSpPr>
        <p:spPr>
          <a:xfrm>
            <a:off x="9530798" y="2694987"/>
            <a:ext cx="27605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 = </a:t>
            </a:r>
            <a:r>
              <a:rPr lang="en-US" sz="1600" dirty="0"/>
              <a:t>transition factor from Takeover dependent to Takeover independent of the trait</a:t>
            </a:r>
            <a:endParaRPr lang="en-US" sz="20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5015939" y="5493491"/>
            <a:ext cx="33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67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4328</TotalTime>
  <Words>162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Vilela</dc:creator>
  <cp:lastModifiedBy>Bruno Vilela</cp:lastModifiedBy>
  <cp:revision>19</cp:revision>
  <cp:lastPrinted>2016-08-26T17:13:09Z</cp:lastPrinted>
  <dcterms:created xsi:type="dcterms:W3CDTF">2016-08-05T19:58:34Z</dcterms:created>
  <dcterms:modified xsi:type="dcterms:W3CDTF">2016-08-26T17:14:39Z</dcterms:modified>
</cp:coreProperties>
</file>