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Open Sans" panose="020B0604020202020204" charset="0"/>
      <p:regular r:id="rId12"/>
    </p:embeddedFont>
    <p:embeddedFont>
      <p:font typeface="Open Sans Bold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Tenor Sans" panose="020B0604020202020204" charset="0"/>
      <p:regular r:id="rId18"/>
    </p:embeddedFont>
    <p:embeddedFont>
      <p:font typeface="Open Sans Light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30787" y="4303101"/>
            <a:ext cx="9012163" cy="3423077"/>
            <a:chOff x="0" y="0"/>
            <a:chExt cx="6438948" cy="244569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438948" cy="2445696"/>
            </a:xfrm>
            <a:custGeom>
              <a:avLst/>
              <a:gdLst/>
              <a:ahLst/>
              <a:cxnLst/>
              <a:rect l="l" t="t" r="r" b="b"/>
              <a:pathLst>
                <a:path w="6438948" h="2445696">
                  <a:moveTo>
                    <a:pt x="6314488" y="2445696"/>
                  </a:moveTo>
                  <a:lnTo>
                    <a:pt x="124460" y="2445696"/>
                  </a:lnTo>
                  <a:cubicBezTo>
                    <a:pt x="55880" y="2445696"/>
                    <a:pt x="0" y="2389816"/>
                    <a:pt x="0" y="232123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14488" y="0"/>
                  </a:lnTo>
                  <a:cubicBezTo>
                    <a:pt x="6383068" y="0"/>
                    <a:pt x="6438948" y="55880"/>
                    <a:pt x="6438948" y="124460"/>
                  </a:cubicBezTo>
                  <a:lnTo>
                    <a:pt x="6438948" y="2321236"/>
                  </a:lnTo>
                  <a:cubicBezTo>
                    <a:pt x="6438948" y="2389817"/>
                    <a:pt x="6383068" y="2445696"/>
                    <a:pt x="6314488" y="2445696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445050" y="4842915"/>
            <a:ext cx="9145871" cy="3215523"/>
            <a:chOff x="0" y="0"/>
            <a:chExt cx="8324820" cy="292685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324821" cy="2926856"/>
            </a:xfrm>
            <a:custGeom>
              <a:avLst/>
              <a:gdLst/>
              <a:ahLst/>
              <a:cxnLst/>
              <a:rect l="l" t="t" r="r" b="b"/>
              <a:pathLst>
                <a:path w="8324821" h="2926856">
                  <a:moveTo>
                    <a:pt x="8200360" y="59690"/>
                  </a:moveTo>
                  <a:cubicBezTo>
                    <a:pt x="8235920" y="59690"/>
                    <a:pt x="8265130" y="88900"/>
                    <a:pt x="8265130" y="124460"/>
                  </a:cubicBezTo>
                  <a:lnTo>
                    <a:pt x="8265130" y="2802396"/>
                  </a:lnTo>
                  <a:cubicBezTo>
                    <a:pt x="8265130" y="2837956"/>
                    <a:pt x="8235920" y="2867166"/>
                    <a:pt x="8200360" y="2867166"/>
                  </a:cubicBezTo>
                  <a:lnTo>
                    <a:pt x="124460" y="2867166"/>
                  </a:lnTo>
                  <a:cubicBezTo>
                    <a:pt x="88900" y="2867166"/>
                    <a:pt x="59690" y="2837956"/>
                    <a:pt x="59690" y="280239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200360" y="59690"/>
                  </a:lnTo>
                  <a:moveTo>
                    <a:pt x="82003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802396"/>
                  </a:lnTo>
                  <a:cubicBezTo>
                    <a:pt x="0" y="2870977"/>
                    <a:pt x="55880" y="2926856"/>
                    <a:pt x="124460" y="2926856"/>
                  </a:cubicBezTo>
                  <a:lnTo>
                    <a:pt x="8200360" y="2926856"/>
                  </a:lnTo>
                  <a:cubicBezTo>
                    <a:pt x="8268940" y="2926856"/>
                    <a:pt x="8324821" y="2870977"/>
                    <a:pt x="8324821" y="2802396"/>
                  </a:cubicBezTo>
                  <a:lnTo>
                    <a:pt x="8324821" y="124460"/>
                  </a:lnTo>
                  <a:cubicBezTo>
                    <a:pt x="8324821" y="55880"/>
                    <a:pt x="8268940" y="0"/>
                    <a:pt x="8200360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5547183" y="4366814"/>
            <a:ext cx="7579370" cy="313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6"/>
                </a:solidFill>
                <a:latin typeface="Open Sans"/>
              </a:rPr>
              <a:t>Tratamento de Excessões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333356" y="448050"/>
            <a:ext cx="3715643" cy="1436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6"/>
                </a:solidFill>
                <a:latin typeface="Open Sans Bold"/>
              </a:rPr>
              <a:t>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2657815" y="447455"/>
            <a:ext cx="4601485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Excessões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94511" y="685605"/>
            <a:ext cx="8097475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Créditos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457758" y="6353997"/>
            <a:ext cx="3372484" cy="806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37"/>
              </a:lnSpc>
            </a:pPr>
            <a:r>
              <a:rPr lang="en-US" sz="4669">
                <a:solidFill>
                  <a:srgbClr val="000000"/>
                </a:solidFill>
                <a:latin typeface="Open Sans Light"/>
              </a:rPr>
              <a:t>Bruno Viotto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560828" y="4755051"/>
            <a:ext cx="3330692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50"/>
              </a:lnSpc>
            </a:pPr>
            <a:r>
              <a:rPr lang="en-US" sz="6392" dirty="0" err="1" smtClean="0">
                <a:solidFill>
                  <a:srgbClr val="000000"/>
                </a:solidFill>
                <a:latin typeface="Open Sans"/>
              </a:rPr>
              <a:t>Créditos</a:t>
            </a:r>
            <a:endParaRPr lang="en-US" sz="6392" dirty="0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18718" y="3198496"/>
            <a:ext cx="4335039" cy="1839179"/>
            <a:chOff x="0" y="0"/>
            <a:chExt cx="6898751" cy="29268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898751" cy="2926856"/>
            </a:xfrm>
            <a:custGeom>
              <a:avLst/>
              <a:gdLst/>
              <a:ahLst/>
              <a:cxnLst/>
              <a:rect l="l" t="t" r="r" b="b"/>
              <a:pathLst>
                <a:path w="6898751" h="2926856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2802396"/>
                  </a:lnTo>
                  <a:cubicBezTo>
                    <a:pt x="6839061" y="2837956"/>
                    <a:pt x="6809851" y="2867166"/>
                    <a:pt x="6774290" y="2867166"/>
                  </a:cubicBezTo>
                  <a:lnTo>
                    <a:pt x="124460" y="2867166"/>
                  </a:lnTo>
                  <a:cubicBezTo>
                    <a:pt x="88900" y="2867166"/>
                    <a:pt x="59690" y="2837956"/>
                    <a:pt x="59690" y="280239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802396"/>
                  </a:lnTo>
                  <a:cubicBezTo>
                    <a:pt x="0" y="2870977"/>
                    <a:pt x="55880" y="2926856"/>
                    <a:pt x="124460" y="2926856"/>
                  </a:cubicBezTo>
                  <a:lnTo>
                    <a:pt x="6774291" y="2926856"/>
                  </a:lnTo>
                  <a:cubicBezTo>
                    <a:pt x="6842871" y="2926856"/>
                    <a:pt x="6898751" y="2870977"/>
                    <a:pt x="6898751" y="2802396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6263696"/>
            <a:ext cx="7715075" cy="2240391"/>
            <a:chOff x="0" y="0"/>
            <a:chExt cx="6438948" cy="18698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438948" cy="1869815"/>
            </a:xfrm>
            <a:custGeom>
              <a:avLst/>
              <a:gdLst/>
              <a:ahLst/>
              <a:cxnLst/>
              <a:rect l="l" t="t" r="r" b="b"/>
              <a:pathLst>
                <a:path w="6438948" h="1869815">
                  <a:moveTo>
                    <a:pt x="6314488" y="1869815"/>
                  </a:moveTo>
                  <a:lnTo>
                    <a:pt x="124460" y="1869815"/>
                  </a:lnTo>
                  <a:cubicBezTo>
                    <a:pt x="55880" y="1869815"/>
                    <a:pt x="0" y="1813935"/>
                    <a:pt x="0" y="17453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14488" y="0"/>
                  </a:lnTo>
                  <a:cubicBezTo>
                    <a:pt x="6383068" y="0"/>
                    <a:pt x="6438948" y="55880"/>
                    <a:pt x="6438948" y="124460"/>
                  </a:cubicBezTo>
                  <a:lnTo>
                    <a:pt x="6438948" y="1745355"/>
                  </a:lnTo>
                  <a:cubicBezTo>
                    <a:pt x="6438948" y="1813935"/>
                    <a:pt x="6383068" y="1869815"/>
                    <a:pt x="6314488" y="1869815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1234243" y="3460975"/>
            <a:ext cx="4335039" cy="1314221"/>
            <a:chOff x="0" y="0"/>
            <a:chExt cx="6531127" cy="19799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31127" cy="1979992"/>
            </a:xfrm>
            <a:custGeom>
              <a:avLst/>
              <a:gdLst/>
              <a:ahLst/>
              <a:cxnLst/>
              <a:rect l="l" t="t" r="r" b="b"/>
              <a:pathLst>
                <a:path w="6531127" h="1979992">
                  <a:moveTo>
                    <a:pt x="6406667" y="59690"/>
                  </a:moveTo>
                  <a:cubicBezTo>
                    <a:pt x="6442227" y="59690"/>
                    <a:pt x="6471437" y="88900"/>
                    <a:pt x="6471437" y="124460"/>
                  </a:cubicBezTo>
                  <a:lnTo>
                    <a:pt x="6471437" y="1855532"/>
                  </a:lnTo>
                  <a:cubicBezTo>
                    <a:pt x="6471437" y="1891092"/>
                    <a:pt x="6442227" y="1920302"/>
                    <a:pt x="6406667" y="1920302"/>
                  </a:cubicBezTo>
                  <a:lnTo>
                    <a:pt x="124460" y="1920302"/>
                  </a:lnTo>
                  <a:cubicBezTo>
                    <a:pt x="88900" y="1920302"/>
                    <a:pt x="59690" y="1891092"/>
                    <a:pt x="59690" y="185553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06667" y="59690"/>
                  </a:lnTo>
                  <a:moveTo>
                    <a:pt x="640666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55532"/>
                  </a:lnTo>
                  <a:cubicBezTo>
                    <a:pt x="0" y="1924112"/>
                    <a:pt x="55880" y="1979992"/>
                    <a:pt x="124460" y="1979992"/>
                  </a:cubicBezTo>
                  <a:lnTo>
                    <a:pt x="6406667" y="1979992"/>
                  </a:lnTo>
                  <a:cubicBezTo>
                    <a:pt x="6475247" y="1979992"/>
                    <a:pt x="6531127" y="1924112"/>
                    <a:pt x="6531127" y="1855532"/>
                  </a:cubicBezTo>
                  <a:lnTo>
                    <a:pt x="6531127" y="124460"/>
                  </a:lnTo>
                  <a:cubicBezTo>
                    <a:pt x="6531127" y="55880"/>
                    <a:pt x="6475247" y="0"/>
                    <a:pt x="6406667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9544225" y="6263696"/>
            <a:ext cx="7715075" cy="2240391"/>
            <a:chOff x="0" y="0"/>
            <a:chExt cx="6438948" cy="186981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438948" cy="1869815"/>
            </a:xfrm>
            <a:custGeom>
              <a:avLst/>
              <a:gdLst/>
              <a:ahLst/>
              <a:cxnLst/>
              <a:rect l="l" t="t" r="r" b="b"/>
              <a:pathLst>
                <a:path w="6438948" h="1869815">
                  <a:moveTo>
                    <a:pt x="6314488" y="1869815"/>
                  </a:moveTo>
                  <a:lnTo>
                    <a:pt x="124460" y="1869815"/>
                  </a:lnTo>
                  <a:cubicBezTo>
                    <a:pt x="55880" y="1869815"/>
                    <a:pt x="0" y="1813935"/>
                    <a:pt x="0" y="17453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14488" y="0"/>
                  </a:lnTo>
                  <a:cubicBezTo>
                    <a:pt x="6383068" y="0"/>
                    <a:pt x="6438948" y="55880"/>
                    <a:pt x="6438948" y="124460"/>
                  </a:cubicBezTo>
                  <a:lnTo>
                    <a:pt x="6438948" y="1745355"/>
                  </a:lnTo>
                  <a:cubicBezTo>
                    <a:pt x="6438948" y="1813935"/>
                    <a:pt x="6383068" y="1869815"/>
                    <a:pt x="6314488" y="1869815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3025886" y="3471436"/>
            <a:ext cx="3720703" cy="1245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Erros de Sintaxe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820981" y="6701465"/>
            <a:ext cx="6286280" cy="1317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>
                <a:solidFill>
                  <a:srgbClr val="FFFFF6"/>
                </a:solidFill>
                <a:latin typeface="Tenor Sans"/>
              </a:rPr>
              <a:t>Erros encontrados na escrita/sintaxe do código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541411" y="3782929"/>
            <a:ext cx="3720703" cy="622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Excessões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142471" y="6701465"/>
            <a:ext cx="6518583" cy="1317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>
                <a:solidFill>
                  <a:srgbClr val="FFFFF6"/>
                </a:solidFill>
                <a:latin typeface="Tenor Sans"/>
              </a:rPr>
              <a:t>Erros encontrados durante a execução do código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867678" y="447455"/>
            <a:ext cx="5151109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Excessões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685605"/>
            <a:ext cx="6787742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O que são excessões?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47224" y="2826168"/>
            <a:ext cx="4335039" cy="1184230"/>
            <a:chOff x="0" y="0"/>
            <a:chExt cx="6898751" cy="18845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898751" cy="1884575"/>
            </a:xfrm>
            <a:custGeom>
              <a:avLst/>
              <a:gdLst/>
              <a:ahLst/>
              <a:cxnLst/>
              <a:rect l="l" t="t" r="r" b="b"/>
              <a:pathLst>
                <a:path w="6898751" h="1884575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1760115"/>
                  </a:lnTo>
                  <a:cubicBezTo>
                    <a:pt x="6839061" y="1795675"/>
                    <a:pt x="6809851" y="1824885"/>
                    <a:pt x="6774290" y="1824885"/>
                  </a:cubicBezTo>
                  <a:lnTo>
                    <a:pt x="124460" y="1824885"/>
                  </a:lnTo>
                  <a:cubicBezTo>
                    <a:pt x="88900" y="1824885"/>
                    <a:pt x="59690" y="1795675"/>
                    <a:pt x="59690" y="17601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60115"/>
                  </a:lnTo>
                  <a:cubicBezTo>
                    <a:pt x="0" y="1828695"/>
                    <a:pt x="55880" y="1884575"/>
                    <a:pt x="124460" y="1884575"/>
                  </a:cubicBezTo>
                  <a:lnTo>
                    <a:pt x="6774291" y="1884575"/>
                  </a:lnTo>
                  <a:cubicBezTo>
                    <a:pt x="6842871" y="1884575"/>
                    <a:pt x="6898751" y="1828695"/>
                    <a:pt x="6898751" y="1760115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57206" y="4768871"/>
            <a:ext cx="7715075" cy="4915086"/>
            <a:chOff x="0" y="0"/>
            <a:chExt cx="6438948" cy="410209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438948" cy="4102097"/>
            </a:xfrm>
            <a:custGeom>
              <a:avLst/>
              <a:gdLst/>
              <a:ahLst/>
              <a:cxnLst/>
              <a:rect l="l" t="t" r="r" b="b"/>
              <a:pathLst>
                <a:path w="6438948" h="4102097">
                  <a:moveTo>
                    <a:pt x="6314488" y="4102097"/>
                  </a:moveTo>
                  <a:lnTo>
                    <a:pt x="124460" y="4102097"/>
                  </a:lnTo>
                  <a:cubicBezTo>
                    <a:pt x="55880" y="4102097"/>
                    <a:pt x="0" y="4046217"/>
                    <a:pt x="0" y="39776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14488" y="0"/>
                  </a:lnTo>
                  <a:cubicBezTo>
                    <a:pt x="6383068" y="0"/>
                    <a:pt x="6438948" y="55880"/>
                    <a:pt x="6438948" y="124460"/>
                  </a:cubicBezTo>
                  <a:lnTo>
                    <a:pt x="6438948" y="3977637"/>
                  </a:lnTo>
                  <a:cubicBezTo>
                    <a:pt x="6438948" y="4046217"/>
                    <a:pt x="6383068" y="4102097"/>
                    <a:pt x="6314488" y="4102097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1822594" y="2826168"/>
            <a:ext cx="4335039" cy="1184230"/>
            <a:chOff x="0" y="0"/>
            <a:chExt cx="6531127" cy="178414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31127" cy="1784149"/>
            </a:xfrm>
            <a:custGeom>
              <a:avLst/>
              <a:gdLst/>
              <a:ahLst/>
              <a:cxnLst/>
              <a:rect l="l" t="t" r="r" b="b"/>
              <a:pathLst>
                <a:path w="6531127" h="1784149">
                  <a:moveTo>
                    <a:pt x="6406667" y="59690"/>
                  </a:moveTo>
                  <a:cubicBezTo>
                    <a:pt x="6442227" y="59690"/>
                    <a:pt x="6471437" y="88900"/>
                    <a:pt x="6471437" y="124460"/>
                  </a:cubicBezTo>
                  <a:lnTo>
                    <a:pt x="6471437" y="1659689"/>
                  </a:lnTo>
                  <a:cubicBezTo>
                    <a:pt x="6471437" y="1695249"/>
                    <a:pt x="6442227" y="1724459"/>
                    <a:pt x="6406667" y="1724459"/>
                  </a:cubicBezTo>
                  <a:lnTo>
                    <a:pt x="124460" y="1724459"/>
                  </a:lnTo>
                  <a:cubicBezTo>
                    <a:pt x="88900" y="1724459"/>
                    <a:pt x="59690" y="1695249"/>
                    <a:pt x="59690" y="165968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06667" y="59690"/>
                  </a:lnTo>
                  <a:moveTo>
                    <a:pt x="640666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659689"/>
                  </a:lnTo>
                  <a:cubicBezTo>
                    <a:pt x="0" y="1728269"/>
                    <a:pt x="55880" y="1784149"/>
                    <a:pt x="124460" y="1784149"/>
                  </a:cubicBezTo>
                  <a:lnTo>
                    <a:pt x="6406667" y="1784149"/>
                  </a:lnTo>
                  <a:cubicBezTo>
                    <a:pt x="6475247" y="1784149"/>
                    <a:pt x="6531127" y="1728269"/>
                    <a:pt x="6531127" y="1659689"/>
                  </a:cubicBezTo>
                  <a:lnTo>
                    <a:pt x="6531127" y="124460"/>
                  </a:lnTo>
                  <a:cubicBezTo>
                    <a:pt x="6531127" y="55880"/>
                    <a:pt x="6475247" y="0"/>
                    <a:pt x="6406667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132576" y="4768871"/>
            <a:ext cx="7715075" cy="4915086"/>
            <a:chOff x="0" y="0"/>
            <a:chExt cx="6438948" cy="41020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438948" cy="4102097"/>
            </a:xfrm>
            <a:custGeom>
              <a:avLst/>
              <a:gdLst/>
              <a:ahLst/>
              <a:cxnLst/>
              <a:rect l="l" t="t" r="r" b="b"/>
              <a:pathLst>
                <a:path w="6438948" h="4102097">
                  <a:moveTo>
                    <a:pt x="6314488" y="4102097"/>
                  </a:moveTo>
                  <a:lnTo>
                    <a:pt x="124460" y="4102097"/>
                  </a:lnTo>
                  <a:cubicBezTo>
                    <a:pt x="55880" y="4102097"/>
                    <a:pt x="0" y="4046217"/>
                    <a:pt x="0" y="39776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14488" y="0"/>
                  </a:lnTo>
                  <a:cubicBezTo>
                    <a:pt x="6383068" y="0"/>
                    <a:pt x="6438948" y="55880"/>
                    <a:pt x="6438948" y="124460"/>
                  </a:cubicBezTo>
                  <a:lnTo>
                    <a:pt x="6438948" y="3977637"/>
                  </a:lnTo>
                  <a:cubicBezTo>
                    <a:pt x="6438948" y="4046217"/>
                    <a:pt x="6383068" y="4102097"/>
                    <a:pt x="6314488" y="4102097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3254392" y="3099109"/>
            <a:ext cx="3720703" cy="622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try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886674" y="5219353"/>
            <a:ext cx="6489218" cy="4038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50"/>
              </a:lnSpc>
            </a:pPr>
            <a:r>
              <a:rPr lang="en-US" sz="3500">
                <a:solidFill>
                  <a:srgbClr val="FFFFF6"/>
                </a:solidFill>
                <a:latin typeface="Tenor Sans"/>
              </a:rPr>
              <a:t>Este bloco contém o pedaço de código que pode causar uma excessão, caso uma excessão ocorra, o fluxo do código é redirecionado para o except, caso contrário será redirecionado para o else.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129762" y="3150871"/>
            <a:ext cx="3720703" cy="622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except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728966" y="5219353"/>
            <a:ext cx="6530334" cy="4038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50"/>
              </a:lnSpc>
            </a:pPr>
            <a:r>
              <a:rPr lang="en-US" sz="3500">
                <a:solidFill>
                  <a:srgbClr val="FFFFF6"/>
                </a:solidFill>
                <a:latin typeface="Tenor Sans"/>
              </a:rPr>
              <a:t>O código deste bloco é excutado caso uma excessão seja capturada no bloco try</a:t>
            </a:r>
          </a:p>
          <a:p>
            <a:pPr>
              <a:lnSpc>
                <a:spcPts val="4550"/>
              </a:lnSpc>
            </a:pPr>
            <a:r>
              <a:rPr lang="en-US" sz="3500">
                <a:solidFill>
                  <a:srgbClr val="FFFFF6"/>
                </a:solidFill>
                <a:latin typeface="Tenor Sans"/>
              </a:rPr>
              <a:t>OBS: O bloco except apenas será executado se a excessão capturada seja a mesma especificada no bloco except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657815" y="447455"/>
            <a:ext cx="4601485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Excessões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94511" y="685605"/>
            <a:ext cx="6787742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Capturando Excessões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47224" y="2826168"/>
            <a:ext cx="4335039" cy="1184230"/>
            <a:chOff x="0" y="0"/>
            <a:chExt cx="6898751" cy="18845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898751" cy="1884575"/>
            </a:xfrm>
            <a:custGeom>
              <a:avLst/>
              <a:gdLst/>
              <a:ahLst/>
              <a:cxnLst/>
              <a:rect l="l" t="t" r="r" b="b"/>
              <a:pathLst>
                <a:path w="6898751" h="1884575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1760115"/>
                  </a:lnTo>
                  <a:cubicBezTo>
                    <a:pt x="6839061" y="1795675"/>
                    <a:pt x="6809851" y="1824885"/>
                    <a:pt x="6774290" y="1824885"/>
                  </a:cubicBezTo>
                  <a:lnTo>
                    <a:pt x="124460" y="1824885"/>
                  </a:lnTo>
                  <a:cubicBezTo>
                    <a:pt x="88900" y="1824885"/>
                    <a:pt x="59690" y="1795675"/>
                    <a:pt x="59690" y="17601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60115"/>
                  </a:lnTo>
                  <a:cubicBezTo>
                    <a:pt x="0" y="1828695"/>
                    <a:pt x="55880" y="1884575"/>
                    <a:pt x="124460" y="1884575"/>
                  </a:cubicBezTo>
                  <a:lnTo>
                    <a:pt x="6774291" y="1884575"/>
                  </a:lnTo>
                  <a:cubicBezTo>
                    <a:pt x="6842871" y="1884575"/>
                    <a:pt x="6898751" y="1828695"/>
                    <a:pt x="6898751" y="1760115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57206" y="4768871"/>
            <a:ext cx="7715075" cy="4915086"/>
            <a:chOff x="0" y="0"/>
            <a:chExt cx="6438948" cy="410209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438948" cy="4102097"/>
            </a:xfrm>
            <a:custGeom>
              <a:avLst/>
              <a:gdLst/>
              <a:ahLst/>
              <a:cxnLst/>
              <a:rect l="l" t="t" r="r" b="b"/>
              <a:pathLst>
                <a:path w="6438948" h="4102097">
                  <a:moveTo>
                    <a:pt x="6314488" y="4102097"/>
                  </a:moveTo>
                  <a:lnTo>
                    <a:pt x="124460" y="4102097"/>
                  </a:lnTo>
                  <a:cubicBezTo>
                    <a:pt x="55880" y="4102097"/>
                    <a:pt x="0" y="4046217"/>
                    <a:pt x="0" y="39776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14488" y="0"/>
                  </a:lnTo>
                  <a:cubicBezTo>
                    <a:pt x="6383068" y="0"/>
                    <a:pt x="6438948" y="55880"/>
                    <a:pt x="6438948" y="124460"/>
                  </a:cubicBezTo>
                  <a:lnTo>
                    <a:pt x="6438948" y="3977637"/>
                  </a:lnTo>
                  <a:cubicBezTo>
                    <a:pt x="6438948" y="4046217"/>
                    <a:pt x="6383068" y="4102097"/>
                    <a:pt x="6314488" y="4102097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1822594" y="2826168"/>
            <a:ext cx="4335039" cy="1184230"/>
            <a:chOff x="0" y="0"/>
            <a:chExt cx="6531127" cy="178414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31127" cy="1784149"/>
            </a:xfrm>
            <a:custGeom>
              <a:avLst/>
              <a:gdLst/>
              <a:ahLst/>
              <a:cxnLst/>
              <a:rect l="l" t="t" r="r" b="b"/>
              <a:pathLst>
                <a:path w="6531127" h="1784149">
                  <a:moveTo>
                    <a:pt x="6406667" y="59690"/>
                  </a:moveTo>
                  <a:cubicBezTo>
                    <a:pt x="6442227" y="59690"/>
                    <a:pt x="6471437" y="88900"/>
                    <a:pt x="6471437" y="124460"/>
                  </a:cubicBezTo>
                  <a:lnTo>
                    <a:pt x="6471437" y="1659689"/>
                  </a:lnTo>
                  <a:cubicBezTo>
                    <a:pt x="6471437" y="1695249"/>
                    <a:pt x="6442227" y="1724459"/>
                    <a:pt x="6406667" y="1724459"/>
                  </a:cubicBezTo>
                  <a:lnTo>
                    <a:pt x="124460" y="1724459"/>
                  </a:lnTo>
                  <a:cubicBezTo>
                    <a:pt x="88900" y="1724459"/>
                    <a:pt x="59690" y="1695249"/>
                    <a:pt x="59690" y="165968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06667" y="59690"/>
                  </a:lnTo>
                  <a:moveTo>
                    <a:pt x="640666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659689"/>
                  </a:lnTo>
                  <a:cubicBezTo>
                    <a:pt x="0" y="1728269"/>
                    <a:pt x="55880" y="1784149"/>
                    <a:pt x="124460" y="1784149"/>
                  </a:cubicBezTo>
                  <a:lnTo>
                    <a:pt x="6406667" y="1784149"/>
                  </a:lnTo>
                  <a:cubicBezTo>
                    <a:pt x="6475247" y="1784149"/>
                    <a:pt x="6531127" y="1728269"/>
                    <a:pt x="6531127" y="1659689"/>
                  </a:cubicBezTo>
                  <a:lnTo>
                    <a:pt x="6531127" y="124460"/>
                  </a:lnTo>
                  <a:cubicBezTo>
                    <a:pt x="6531127" y="55880"/>
                    <a:pt x="6475247" y="0"/>
                    <a:pt x="6406667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132576" y="4768871"/>
            <a:ext cx="7715075" cy="4915086"/>
            <a:chOff x="0" y="0"/>
            <a:chExt cx="6438948" cy="41020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438948" cy="4102097"/>
            </a:xfrm>
            <a:custGeom>
              <a:avLst/>
              <a:gdLst/>
              <a:ahLst/>
              <a:cxnLst/>
              <a:rect l="l" t="t" r="r" b="b"/>
              <a:pathLst>
                <a:path w="6438948" h="4102097">
                  <a:moveTo>
                    <a:pt x="6314488" y="4102097"/>
                  </a:moveTo>
                  <a:lnTo>
                    <a:pt x="124460" y="4102097"/>
                  </a:lnTo>
                  <a:cubicBezTo>
                    <a:pt x="55880" y="4102097"/>
                    <a:pt x="0" y="4046217"/>
                    <a:pt x="0" y="39776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14488" y="0"/>
                  </a:lnTo>
                  <a:cubicBezTo>
                    <a:pt x="6383068" y="0"/>
                    <a:pt x="6438948" y="55880"/>
                    <a:pt x="6438948" y="124460"/>
                  </a:cubicBezTo>
                  <a:lnTo>
                    <a:pt x="6438948" y="3977637"/>
                  </a:lnTo>
                  <a:cubicBezTo>
                    <a:pt x="6438948" y="4046217"/>
                    <a:pt x="6383068" y="4102097"/>
                    <a:pt x="6314488" y="4102097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3254392" y="3099109"/>
            <a:ext cx="3720703" cy="622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else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886674" y="5209828"/>
            <a:ext cx="6489218" cy="3948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240"/>
              </a:lnSpc>
            </a:pPr>
            <a:r>
              <a:rPr lang="en-US" sz="4800">
                <a:solidFill>
                  <a:srgbClr val="FFFFF6"/>
                </a:solidFill>
                <a:latin typeface="Tenor Sans"/>
              </a:rPr>
              <a:t>O bloco else somente será executado se nenhuma excessão for capturada no bloco try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129762" y="3150871"/>
            <a:ext cx="3720703" cy="622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finally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728966" y="5209828"/>
            <a:ext cx="6530334" cy="3763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40"/>
              </a:lnSpc>
            </a:pPr>
            <a:r>
              <a:rPr lang="en-US" sz="3800">
                <a:solidFill>
                  <a:srgbClr val="FFFFF6"/>
                </a:solidFill>
                <a:latin typeface="Tenor Sans"/>
              </a:rPr>
              <a:t>O bloco finally sempre será executado após a exceução dos blocos anteriores, independetemente da captura ou ausência de excessões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657815" y="447455"/>
            <a:ext cx="4601485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Excessões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94511" y="685605"/>
            <a:ext cx="6787742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Capturando Excessões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47952" y="2655164"/>
            <a:ext cx="12192095" cy="726337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2657815" y="447455"/>
            <a:ext cx="4601485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Excessões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94511" y="685605"/>
            <a:ext cx="6787742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Sintaxe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219209" y="3553019"/>
            <a:ext cx="6040091" cy="5253331"/>
            <a:chOff x="0" y="0"/>
            <a:chExt cx="6898751" cy="600014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898751" cy="6000144"/>
            </a:xfrm>
            <a:custGeom>
              <a:avLst/>
              <a:gdLst/>
              <a:ahLst/>
              <a:cxnLst/>
              <a:rect l="l" t="t" r="r" b="b"/>
              <a:pathLst>
                <a:path w="6898751" h="6000144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5875684"/>
                  </a:lnTo>
                  <a:cubicBezTo>
                    <a:pt x="6839061" y="5911244"/>
                    <a:pt x="6809851" y="5940454"/>
                    <a:pt x="6774290" y="5940454"/>
                  </a:cubicBezTo>
                  <a:lnTo>
                    <a:pt x="124460" y="5940454"/>
                  </a:lnTo>
                  <a:cubicBezTo>
                    <a:pt x="88900" y="5940454"/>
                    <a:pt x="59690" y="5911244"/>
                    <a:pt x="59690" y="587568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75684"/>
                  </a:lnTo>
                  <a:cubicBezTo>
                    <a:pt x="0" y="5944264"/>
                    <a:pt x="55880" y="6000144"/>
                    <a:pt x="124460" y="6000144"/>
                  </a:cubicBezTo>
                  <a:lnTo>
                    <a:pt x="6774291" y="6000144"/>
                  </a:lnTo>
                  <a:cubicBezTo>
                    <a:pt x="6842871" y="6000144"/>
                    <a:pt x="6898751" y="5944264"/>
                    <a:pt x="6898751" y="5875684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2657815" y="447455"/>
            <a:ext cx="4601485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Excessões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20691" y="241130"/>
            <a:ext cx="5682780" cy="1755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Capturando nome da excessão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639049" y="3931785"/>
            <a:ext cx="5200410" cy="444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0"/>
              </a:lnSpc>
            </a:pPr>
            <a:r>
              <a:rPr lang="en-US" sz="4500">
                <a:solidFill>
                  <a:srgbClr val="3F4652"/>
                </a:solidFill>
                <a:latin typeface="Tenor Sans"/>
              </a:rPr>
              <a:t>Evite usar Exception quando se pode usar um nome de excessão mais específico para o except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420691" y="3265832"/>
            <a:ext cx="9158295" cy="5540518"/>
            <a:chOff x="0" y="0"/>
            <a:chExt cx="6438948" cy="389538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438948" cy="3895388"/>
            </a:xfrm>
            <a:custGeom>
              <a:avLst/>
              <a:gdLst/>
              <a:ahLst/>
              <a:cxnLst/>
              <a:rect l="l" t="t" r="r" b="b"/>
              <a:pathLst>
                <a:path w="6438948" h="3895388">
                  <a:moveTo>
                    <a:pt x="6314488" y="3895387"/>
                  </a:moveTo>
                  <a:lnTo>
                    <a:pt x="124460" y="3895387"/>
                  </a:lnTo>
                  <a:cubicBezTo>
                    <a:pt x="55880" y="3895387"/>
                    <a:pt x="0" y="3839508"/>
                    <a:pt x="0" y="377092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14488" y="0"/>
                  </a:lnTo>
                  <a:cubicBezTo>
                    <a:pt x="6383068" y="0"/>
                    <a:pt x="6438948" y="55880"/>
                    <a:pt x="6438948" y="124460"/>
                  </a:cubicBezTo>
                  <a:lnTo>
                    <a:pt x="6438948" y="3770928"/>
                  </a:lnTo>
                  <a:cubicBezTo>
                    <a:pt x="6438948" y="3839508"/>
                    <a:pt x="6383068" y="3895388"/>
                    <a:pt x="6314488" y="3895388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028700" y="3814398"/>
            <a:ext cx="9294171" cy="5443902"/>
            <a:chOff x="0" y="0"/>
            <a:chExt cx="8324820" cy="487612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324821" cy="4876121"/>
            </a:xfrm>
            <a:custGeom>
              <a:avLst/>
              <a:gdLst/>
              <a:ahLst/>
              <a:cxnLst/>
              <a:rect l="l" t="t" r="r" b="b"/>
              <a:pathLst>
                <a:path w="8324821" h="4876121">
                  <a:moveTo>
                    <a:pt x="8200360" y="59690"/>
                  </a:moveTo>
                  <a:cubicBezTo>
                    <a:pt x="8235920" y="59690"/>
                    <a:pt x="8265130" y="88900"/>
                    <a:pt x="8265130" y="124460"/>
                  </a:cubicBezTo>
                  <a:lnTo>
                    <a:pt x="8265130" y="4751661"/>
                  </a:lnTo>
                  <a:cubicBezTo>
                    <a:pt x="8265130" y="4787221"/>
                    <a:pt x="8235920" y="4816431"/>
                    <a:pt x="8200360" y="4816431"/>
                  </a:cubicBezTo>
                  <a:lnTo>
                    <a:pt x="124460" y="4816431"/>
                  </a:lnTo>
                  <a:cubicBezTo>
                    <a:pt x="88900" y="4816431"/>
                    <a:pt x="59690" y="4787221"/>
                    <a:pt x="59690" y="475166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200360" y="59690"/>
                  </a:lnTo>
                  <a:moveTo>
                    <a:pt x="82003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751661"/>
                  </a:lnTo>
                  <a:cubicBezTo>
                    <a:pt x="0" y="4820241"/>
                    <a:pt x="55880" y="4876121"/>
                    <a:pt x="124460" y="4876121"/>
                  </a:cubicBezTo>
                  <a:lnTo>
                    <a:pt x="8200360" y="4876121"/>
                  </a:lnTo>
                  <a:cubicBezTo>
                    <a:pt x="8268940" y="4876121"/>
                    <a:pt x="8324821" y="4820241"/>
                    <a:pt x="8324821" y="4751661"/>
                  </a:cubicBezTo>
                  <a:lnTo>
                    <a:pt x="8324821" y="124460"/>
                  </a:lnTo>
                  <a:cubicBezTo>
                    <a:pt x="8324821" y="55880"/>
                    <a:pt x="8268940" y="0"/>
                    <a:pt x="8200360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2169764" y="4002089"/>
            <a:ext cx="7660150" cy="4241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FFFFF6"/>
                </a:solidFill>
                <a:latin typeface="Open Sans"/>
              </a:rPr>
              <a:t>Para se utilizar o bloco except, é preciso passar o nome da excessão para o bloco, e por isso, na hora de debugar o código, é útil a utilização do código no slide seguinte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4719472"/>
            <a:ext cx="8045127" cy="453882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558487" y="4719472"/>
            <a:ext cx="7700813" cy="3453142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57815" y="447455"/>
            <a:ext cx="4601485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Excessões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41130"/>
            <a:ext cx="6145872" cy="1755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Capturando nome da excessão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28700" y="2943648"/>
            <a:ext cx="8045127" cy="1435842"/>
            <a:chOff x="0" y="0"/>
            <a:chExt cx="12802958" cy="228498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802958" cy="2284989"/>
            </a:xfrm>
            <a:custGeom>
              <a:avLst/>
              <a:gdLst/>
              <a:ahLst/>
              <a:cxnLst/>
              <a:rect l="l" t="t" r="r" b="b"/>
              <a:pathLst>
                <a:path w="12802958" h="2284989">
                  <a:moveTo>
                    <a:pt x="12678498" y="59690"/>
                  </a:moveTo>
                  <a:cubicBezTo>
                    <a:pt x="12714058" y="59690"/>
                    <a:pt x="12743268" y="88900"/>
                    <a:pt x="12743268" y="124460"/>
                  </a:cubicBezTo>
                  <a:lnTo>
                    <a:pt x="12743268" y="2160529"/>
                  </a:lnTo>
                  <a:cubicBezTo>
                    <a:pt x="12743268" y="2196089"/>
                    <a:pt x="12714058" y="2225299"/>
                    <a:pt x="12678498" y="2225299"/>
                  </a:cubicBezTo>
                  <a:lnTo>
                    <a:pt x="124460" y="2225299"/>
                  </a:lnTo>
                  <a:cubicBezTo>
                    <a:pt x="88900" y="2225299"/>
                    <a:pt x="59690" y="2196089"/>
                    <a:pt x="59690" y="216052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78498" y="59690"/>
                  </a:lnTo>
                  <a:moveTo>
                    <a:pt x="1267849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60529"/>
                  </a:lnTo>
                  <a:cubicBezTo>
                    <a:pt x="0" y="2229109"/>
                    <a:pt x="55880" y="2284989"/>
                    <a:pt x="124460" y="2284989"/>
                  </a:cubicBezTo>
                  <a:lnTo>
                    <a:pt x="12678498" y="2284989"/>
                  </a:lnTo>
                  <a:cubicBezTo>
                    <a:pt x="12747079" y="2284989"/>
                    <a:pt x="12802958" y="2229109"/>
                    <a:pt x="12802958" y="2160529"/>
                  </a:cubicBezTo>
                  <a:lnTo>
                    <a:pt x="12802958" y="124460"/>
                  </a:lnTo>
                  <a:cubicBezTo>
                    <a:pt x="12802958" y="55880"/>
                    <a:pt x="12747079" y="0"/>
                    <a:pt x="12678498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9558487" y="2943648"/>
            <a:ext cx="7700813" cy="1435842"/>
            <a:chOff x="0" y="0"/>
            <a:chExt cx="11601968" cy="216322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601968" cy="2163226"/>
            </a:xfrm>
            <a:custGeom>
              <a:avLst/>
              <a:gdLst/>
              <a:ahLst/>
              <a:cxnLst/>
              <a:rect l="l" t="t" r="r" b="b"/>
              <a:pathLst>
                <a:path w="11601968" h="2163226">
                  <a:moveTo>
                    <a:pt x="11477508" y="59690"/>
                  </a:moveTo>
                  <a:cubicBezTo>
                    <a:pt x="11513068" y="59690"/>
                    <a:pt x="11542278" y="88900"/>
                    <a:pt x="11542278" y="124460"/>
                  </a:cubicBezTo>
                  <a:lnTo>
                    <a:pt x="11542278" y="2038766"/>
                  </a:lnTo>
                  <a:cubicBezTo>
                    <a:pt x="11542278" y="2074326"/>
                    <a:pt x="11513068" y="2103536"/>
                    <a:pt x="11477508" y="2103536"/>
                  </a:cubicBezTo>
                  <a:lnTo>
                    <a:pt x="124460" y="2103536"/>
                  </a:lnTo>
                  <a:cubicBezTo>
                    <a:pt x="88900" y="2103536"/>
                    <a:pt x="59690" y="2074326"/>
                    <a:pt x="59690" y="203876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477508" y="59690"/>
                  </a:lnTo>
                  <a:moveTo>
                    <a:pt x="1147750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038766"/>
                  </a:lnTo>
                  <a:cubicBezTo>
                    <a:pt x="0" y="2107346"/>
                    <a:pt x="55880" y="2163226"/>
                    <a:pt x="124460" y="2163226"/>
                  </a:cubicBezTo>
                  <a:lnTo>
                    <a:pt x="11477508" y="2163226"/>
                  </a:lnTo>
                  <a:cubicBezTo>
                    <a:pt x="11546087" y="2163226"/>
                    <a:pt x="11601968" y="2107346"/>
                    <a:pt x="11601968" y="2038766"/>
                  </a:cubicBezTo>
                  <a:lnTo>
                    <a:pt x="11601968" y="124460"/>
                  </a:lnTo>
                  <a:cubicBezTo>
                    <a:pt x="11601968" y="55880"/>
                    <a:pt x="11546087" y="0"/>
                    <a:pt x="11477508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3190912" y="3326413"/>
            <a:ext cx="3720703" cy="622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Código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548542" y="3326413"/>
            <a:ext cx="3720703" cy="622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Console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3641271"/>
            <a:ext cx="16230600" cy="561702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2657815" y="447455"/>
            <a:ext cx="4601485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Excessões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41130"/>
            <a:ext cx="8097475" cy="1755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Múltiplas excessões,</a:t>
            </a:r>
          </a:p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um except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2657815" y="447455"/>
            <a:ext cx="4601485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Excessões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685605"/>
            <a:ext cx="8097475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Exercícios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5969423" y="2669910"/>
            <a:ext cx="6349154" cy="1842311"/>
            <a:chOff x="0" y="0"/>
            <a:chExt cx="10103999" cy="29318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103999" cy="2931841"/>
            </a:xfrm>
            <a:custGeom>
              <a:avLst/>
              <a:gdLst/>
              <a:ahLst/>
              <a:cxnLst/>
              <a:rect l="l" t="t" r="r" b="b"/>
              <a:pathLst>
                <a:path w="10103999" h="2931841">
                  <a:moveTo>
                    <a:pt x="9979539" y="59690"/>
                  </a:moveTo>
                  <a:cubicBezTo>
                    <a:pt x="10015099" y="59690"/>
                    <a:pt x="10044309" y="88900"/>
                    <a:pt x="10044309" y="124460"/>
                  </a:cubicBezTo>
                  <a:lnTo>
                    <a:pt x="10044309" y="2807381"/>
                  </a:lnTo>
                  <a:cubicBezTo>
                    <a:pt x="10044309" y="2842941"/>
                    <a:pt x="10015099" y="2872151"/>
                    <a:pt x="9979539" y="2872151"/>
                  </a:cubicBezTo>
                  <a:lnTo>
                    <a:pt x="124460" y="2872151"/>
                  </a:lnTo>
                  <a:cubicBezTo>
                    <a:pt x="88900" y="2872151"/>
                    <a:pt x="59690" y="2842941"/>
                    <a:pt x="59690" y="280738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979539" y="59690"/>
                  </a:lnTo>
                  <a:moveTo>
                    <a:pt x="997953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807381"/>
                  </a:lnTo>
                  <a:cubicBezTo>
                    <a:pt x="0" y="2875961"/>
                    <a:pt x="55880" y="2931841"/>
                    <a:pt x="124460" y="2931841"/>
                  </a:cubicBezTo>
                  <a:lnTo>
                    <a:pt x="9979539" y="2931841"/>
                  </a:lnTo>
                  <a:cubicBezTo>
                    <a:pt x="10048119" y="2931841"/>
                    <a:pt x="10103999" y="2875961"/>
                    <a:pt x="10103999" y="2807381"/>
                  </a:cubicBezTo>
                  <a:lnTo>
                    <a:pt x="10103999" y="124460"/>
                  </a:lnTo>
                  <a:cubicBezTo>
                    <a:pt x="10103999" y="55880"/>
                    <a:pt x="10048119" y="0"/>
                    <a:pt x="9979539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96642" y="4743767"/>
            <a:ext cx="14959341" cy="5278609"/>
            <a:chOff x="0" y="0"/>
            <a:chExt cx="13424586" cy="473705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424585" cy="4737050"/>
            </a:xfrm>
            <a:custGeom>
              <a:avLst/>
              <a:gdLst/>
              <a:ahLst/>
              <a:cxnLst/>
              <a:rect l="l" t="t" r="r" b="b"/>
              <a:pathLst>
                <a:path w="13424585" h="4737050">
                  <a:moveTo>
                    <a:pt x="13300126" y="4737050"/>
                  </a:moveTo>
                  <a:lnTo>
                    <a:pt x="124460" y="4737050"/>
                  </a:lnTo>
                  <a:cubicBezTo>
                    <a:pt x="55880" y="4737050"/>
                    <a:pt x="0" y="4681170"/>
                    <a:pt x="0" y="46125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300126" y="0"/>
                  </a:lnTo>
                  <a:cubicBezTo>
                    <a:pt x="13368706" y="0"/>
                    <a:pt x="13424585" y="55880"/>
                    <a:pt x="13424585" y="124460"/>
                  </a:cubicBezTo>
                  <a:lnTo>
                    <a:pt x="13424585" y="4612590"/>
                  </a:lnTo>
                  <a:cubicBezTo>
                    <a:pt x="13424585" y="4681170"/>
                    <a:pt x="13368706" y="4737050"/>
                    <a:pt x="13300126" y="473705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7349804" y="3143365"/>
            <a:ext cx="3588391" cy="8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5000">
                <a:solidFill>
                  <a:srgbClr val="3F4652"/>
                </a:solidFill>
                <a:latin typeface="Tenor Sans"/>
              </a:rPr>
              <a:t>Exercício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425733" y="5076825"/>
            <a:ext cx="13701158" cy="4536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49"/>
              </a:lnSpc>
            </a:pPr>
            <a:r>
              <a:rPr lang="en-US" sz="5499">
                <a:solidFill>
                  <a:srgbClr val="FFFFF6"/>
                </a:solidFill>
                <a:latin typeface="Tenor Sans"/>
              </a:rPr>
              <a:t>Crie um programa que receba dois números do usuário, e mostre na tela a soma, subtração, multiplicação e divisão dos dois números, isto é claro, tratando as excessões do input e do cálculo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Personalizar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Open Sans</vt:lpstr>
      <vt:lpstr>Open Sans Bold</vt:lpstr>
      <vt:lpstr>Calibri</vt:lpstr>
      <vt:lpstr>Tenor Sans</vt:lpstr>
      <vt:lpstr>Open Sans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Tratamento de Excessões</dc:title>
  <cp:lastModifiedBy>Win8</cp:lastModifiedBy>
  <cp:revision>2</cp:revision>
  <dcterms:created xsi:type="dcterms:W3CDTF">2006-08-16T00:00:00Z</dcterms:created>
  <dcterms:modified xsi:type="dcterms:W3CDTF">2021-12-20T04:47:18Z</dcterms:modified>
  <dc:identifier>DAEy8IV6KTw</dc:identifier>
</cp:coreProperties>
</file>