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8288000" cy="10287000"/>
  <p:notesSz cx="6858000" cy="9144000"/>
  <p:embeddedFontLst>
    <p:embeddedFont>
      <p:font typeface="Open Sans Bold" panose="020B0604020202020204" charset="0"/>
      <p:regular r:id="rId28"/>
    </p:embeddedFont>
    <p:embeddedFont>
      <p:font typeface="Open Sans Light" panose="020B0604020202020204" charset="0"/>
      <p:regular r:id="rId29"/>
    </p:embeddedFont>
    <p:embeddedFont>
      <p:font typeface="Tenor Sans" panose="020B0604020202020204" charset="0"/>
      <p:regular r:id="rId30"/>
    </p:embeddedFont>
    <p:embeddedFont>
      <p:font typeface="Open Sans" panose="020B0604020202020204" charset="0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30787" y="4303101"/>
            <a:ext cx="9012163" cy="3423077"/>
            <a:chOff x="0" y="0"/>
            <a:chExt cx="6438948" cy="244569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438948" cy="2445696"/>
            </a:xfrm>
            <a:custGeom>
              <a:avLst/>
              <a:gdLst/>
              <a:ahLst/>
              <a:cxnLst/>
              <a:rect l="l" t="t" r="r" b="b"/>
              <a:pathLst>
                <a:path w="6438948" h="2445696">
                  <a:moveTo>
                    <a:pt x="6314488" y="2445696"/>
                  </a:moveTo>
                  <a:lnTo>
                    <a:pt x="124460" y="2445696"/>
                  </a:lnTo>
                  <a:cubicBezTo>
                    <a:pt x="55880" y="2445696"/>
                    <a:pt x="0" y="2389816"/>
                    <a:pt x="0" y="232123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14488" y="0"/>
                  </a:lnTo>
                  <a:cubicBezTo>
                    <a:pt x="6383068" y="0"/>
                    <a:pt x="6438948" y="55880"/>
                    <a:pt x="6438948" y="124460"/>
                  </a:cubicBezTo>
                  <a:lnTo>
                    <a:pt x="6438948" y="2321236"/>
                  </a:lnTo>
                  <a:cubicBezTo>
                    <a:pt x="6438948" y="2389817"/>
                    <a:pt x="6383068" y="2445696"/>
                    <a:pt x="6314488" y="2445696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445050" y="4842915"/>
            <a:ext cx="9145871" cy="3215523"/>
            <a:chOff x="0" y="0"/>
            <a:chExt cx="8324820" cy="292685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324821" cy="2926856"/>
            </a:xfrm>
            <a:custGeom>
              <a:avLst/>
              <a:gdLst/>
              <a:ahLst/>
              <a:cxnLst/>
              <a:rect l="l" t="t" r="r" b="b"/>
              <a:pathLst>
                <a:path w="8324821" h="2926856">
                  <a:moveTo>
                    <a:pt x="8200360" y="59690"/>
                  </a:moveTo>
                  <a:cubicBezTo>
                    <a:pt x="8235920" y="59690"/>
                    <a:pt x="8265130" y="88900"/>
                    <a:pt x="8265130" y="124460"/>
                  </a:cubicBezTo>
                  <a:lnTo>
                    <a:pt x="8265130" y="2802396"/>
                  </a:lnTo>
                  <a:cubicBezTo>
                    <a:pt x="8265130" y="2837956"/>
                    <a:pt x="8235920" y="2867166"/>
                    <a:pt x="8200360" y="2867166"/>
                  </a:cubicBezTo>
                  <a:lnTo>
                    <a:pt x="124460" y="2867166"/>
                  </a:lnTo>
                  <a:cubicBezTo>
                    <a:pt x="88900" y="2867166"/>
                    <a:pt x="59690" y="2837956"/>
                    <a:pt x="59690" y="280239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200360" y="59690"/>
                  </a:lnTo>
                  <a:moveTo>
                    <a:pt x="82003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802396"/>
                  </a:lnTo>
                  <a:cubicBezTo>
                    <a:pt x="0" y="2870977"/>
                    <a:pt x="55880" y="2926856"/>
                    <a:pt x="124460" y="2926856"/>
                  </a:cubicBezTo>
                  <a:lnTo>
                    <a:pt x="8200360" y="2926856"/>
                  </a:lnTo>
                  <a:cubicBezTo>
                    <a:pt x="8268940" y="2926856"/>
                    <a:pt x="8324821" y="2870977"/>
                    <a:pt x="8324821" y="2802396"/>
                  </a:cubicBezTo>
                  <a:lnTo>
                    <a:pt x="8324821" y="124460"/>
                  </a:lnTo>
                  <a:cubicBezTo>
                    <a:pt x="8324821" y="55880"/>
                    <a:pt x="8268940" y="0"/>
                    <a:pt x="8200360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6649316" y="4366814"/>
            <a:ext cx="5375105" cy="313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6"/>
                </a:solidFill>
                <a:latin typeface="Open Sans"/>
              </a:rPr>
              <a:t>Laços de Repetição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333356" y="448050"/>
            <a:ext cx="3715643" cy="1436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6"/>
                </a:solidFill>
                <a:latin typeface="Open Sans Bold"/>
              </a:rPr>
              <a:t>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8655376" y="447455"/>
            <a:ext cx="8603924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Laços de Repetição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94511" y="685605"/>
            <a:ext cx="6787742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For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5350890" y="4917824"/>
            <a:ext cx="7586219" cy="2126947"/>
            <a:chOff x="0" y="0"/>
            <a:chExt cx="6898751" cy="193420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898751" cy="1934202"/>
            </a:xfrm>
            <a:custGeom>
              <a:avLst/>
              <a:gdLst/>
              <a:ahLst/>
              <a:cxnLst/>
              <a:rect l="l" t="t" r="r" b="b"/>
              <a:pathLst>
                <a:path w="6898751" h="1934202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1809742"/>
                  </a:lnTo>
                  <a:cubicBezTo>
                    <a:pt x="6839061" y="1845302"/>
                    <a:pt x="6809851" y="1874512"/>
                    <a:pt x="6774290" y="1874512"/>
                  </a:cubicBezTo>
                  <a:lnTo>
                    <a:pt x="124460" y="1874512"/>
                  </a:lnTo>
                  <a:cubicBezTo>
                    <a:pt x="88900" y="1874512"/>
                    <a:pt x="59690" y="1845302"/>
                    <a:pt x="59690" y="180974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09742"/>
                  </a:lnTo>
                  <a:cubicBezTo>
                    <a:pt x="0" y="1878322"/>
                    <a:pt x="55880" y="1934202"/>
                    <a:pt x="124460" y="1934202"/>
                  </a:cubicBezTo>
                  <a:lnTo>
                    <a:pt x="6774291" y="1934202"/>
                  </a:lnTo>
                  <a:cubicBezTo>
                    <a:pt x="6842871" y="1934202"/>
                    <a:pt x="6898751" y="1878322"/>
                    <a:pt x="6898751" y="1809742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5888427" y="5412131"/>
            <a:ext cx="6511145" cy="1133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>
                <a:solidFill>
                  <a:srgbClr val="3F4652"/>
                </a:solidFill>
                <a:latin typeface="Tenor Sans"/>
              </a:rPr>
              <a:t>Laço For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163725" y="3265832"/>
            <a:ext cx="5095575" cy="2161843"/>
            <a:chOff x="0" y="0"/>
            <a:chExt cx="6898751" cy="292685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898751" cy="2926856"/>
            </a:xfrm>
            <a:custGeom>
              <a:avLst/>
              <a:gdLst/>
              <a:ahLst/>
              <a:cxnLst/>
              <a:rect l="l" t="t" r="r" b="b"/>
              <a:pathLst>
                <a:path w="6898751" h="2926856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2802396"/>
                  </a:lnTo>
                  <a:cubicBezTo>
                    <a:pt x="6839061" y="2837956"/>
                    <a:pt x="6809851" y="2867166"/>
                    <a:pt x="6774290" y="2867166"/>
                  </a:cubicBezTo>
                  <a:lnTo>
                    <a:pt x="124460" y="2867166"/>
                  </a:lnTo>
                  <a:cubicBezTo>
                    <a:pt x="88900" y="2867166"/>
                    <a:pt x="59690" y="2837956"/>
                    <a:pt x="59690" y="280239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802396"/>
                  </a:lnTo>
                  <a:cubicBezTo>
                    <a:pt x="0" y="2870977"/>
                    <a:pt x="55880" y="2926856"/>
                    <a:pt x="124460" y="2926856"/>
                  </a:cubicBezTo>
                  <a:lnTo>
                    <a:pt x="6774291" y="2926856"/>
                  </a:lnTo>
                  <a:cubicBezTo>
                    <a:pt x="6842871" y="2926856"/>
                    <a:pt x="6898751" y="2870977"/>
                    <a:pt x="6898751" y="2802396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754610" y="447455"/>
            <a:ext cx="850469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Laços de Repetição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94511" y="685605"/>
            <a:ext cx="8097475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Loop For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524782" y="3464029"/>
            <a:ext cx="4373460" cy="1727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>
                <a:solidFill>
                  <a:srgbClr val="3F4652"/>
                </a:solidFill>
                <a:latin typeface="Tenor Sans"/>
              </a:rPr>
              <a:t>Quantidade de Repetições definidas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420691" y="3265832"/>
            <a:ext cx="9158295" cy="5540518"/>
            <a:chOff x="0" y="0"/>
            <a:chExt cx="6438948" cy="389538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438948" cy="3895388"/>
            </a:xfrm>
            <a:custGeom>
              <a:avLst/>
              <a:gdLst/>
              <a:ahLst/>
              <a:cxnLst/>
              <a:rect l="l" t="t" r="r" b="b"/>
              <a:pathLst>
                <a:path w="6438948" h="3895388">
                  <a:moveTo>
                    <a:pt x="6314488" y="3895387"/>
                  </a:moveTo>
                  <a:lnTo>
                    <a:pt x="124460" y="3895387"/>
                  </a:lnTo>
                  <a:cubicBezTo>
                    <a:pt x="55880" y="3895387"/>
                    <a:pt x="0" y="3839508"/>
                    <a:pt x="0" y="377092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14488" y="0"/>
                  </a:lnTo>
                  <a:cubicBezTo>
                    <a:pt x="6383068" y="0"/>
                    <a:pt x="6438948" y="55880"/>
                    <a:pt x="6438948" y="124460"/>
                  </a:cubicBezTo>
                  <a:lnTo>
                    <a:pt x="6438948" y="3770928"/>
                  </a:lnTo>
                  <a:cubicBezTo>
                    <a:pt x="6438948" y="3839508"/>
                    <a:pt x="6383068" y="3895388"/>
                    <a:pt x="6314488" y="3895388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028700" y="3814398"/>
            <a:ext cx="9294171" cy="5443902"/>
            <a:chOff x="0" y="0"/>
            <a:chExt cx="8324820" cy="487612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324821" cy="4876121"/>
            </a:xfrm>
            <a:custGeom>
              <a:avLst/>
              <a:gdLst/>
              <a:ahLst/>
              <a:cxnLst/>
              <a:rect l="l" t="t" r="r" b="b"/>
              <a:pathLst>
                <a:path w="8324821" h="4876121">
                  <a:moveTo>
                    <a:pt x="8200360" y="59690"/>
                  </a:moveTo>
                  <a:cubicBezTo>
                    <a:pt x="8235920" y="59690"/>
                    <a:pt x="8265130" y="88900"/>
                    <a:pt x="8265130" y="124460"/>
                  </a:cubicBezTo>
                  <a:lnTo>
                    <a:pt x="8265130" y="4751661"/>
                  </a:lnTo>
                  <a:cubicBezTo>
                    <a:pt x="8265130" y="4787221"/>
                    <a:pt x="8235920" y="4816431"/>
                    <a:pt x="8200360" y="4816431"/>
                  </a:cubicBezTo>
                  <a:lnTo>
                    <a:pt x="124460" y="4816431"/>
                  </a:lnTo>
                  <a:cubicBezTo>
                    <a:pt x="88900" y="4816431"/>
                    <a:pt x="59690" y="4787221"/>
                    <a:pt x="59690" y="475166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200360" y="59690"/>
                  </a:lnTo>
                  <a:moveTo>
                    <a:pt x="82003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751661"/>
                  </a:lnTo>
                  <a:cubicBezTo>
                    <a:pt x="0" y="4820241"/>
                    <a:pt x="55880" y="4876121"/>
                    <a:pt x="124460" y="4876121"/>
                  </a:cubicBezTo>
                  <a:lnTo>
                    <a:pt x="8200360" y="4876121"/>
                  </a:lnTo>
                  <a:cubicBezTo>
                    <a:pt x="8268940" y="4876121"/>
                    <a:pt x="8324821" y="4820241"/>
                    <a:pt x="8324821" y="4751661"/>
                  </a:cubicBezTo>
                  <a:lnTo>
                    <a:pt x="8324821" y="124460"/>
                  </a:lnTo>
                  <a:cubicBezTo>
                    <a:pt x="8324821" y="55880"/>
                    <a:pt x="8268940" y="0"/>
                    <a:pt x="8200360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2141155" y="3877388"/>
            <a:ext cx="7717367" cy="4137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59"/>
              </a:lnSpc>
            </a:pPr>
            <a:r>
              <a:rPr lang="en-US" sz="3900">
                <a:solidFill>
                  <a:srgbClr val="FFFFF6"/>
                </a:solidFill>
                <a:latin typeface="Open Sans"/>
              </a:rPr>
              <a:t>O For é uma estrutura de repetição, geralmente utilizada quando o número de repetiçoes é definido ou qunado se deseja iterar um objeto (strings, tuplas, listas, dicionarios, arquivos, etc...)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2163725" y="6644507"/>
            <a:ext cx="5095575" cy="2161843"/>
            <a:chOff x="0" y="0"/>
            <a:chExt cx="6898751" cy="292685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898751" cy="2926856"/>
            </a:xfrm>
            <a:custGeom>
              <a:avLst/>
              <a:gdLst/>
              <a:ahLst/>
              <a:cxnLst/>
              <a:rect l="l" t="t" r="r" b="b"/>
              <a:pathLst>
                <a:path w="6898751" h="2926856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2802396"/>
                  </a:lnTo>
                  <a:cubicBezTo>
                    <a:pt x="6839061" y="2837956"/>
                    <a:pt x="6809851" y="2867166"/>
                    <a:pt x="6774290" y="2867166"/>
                  </a:cubicBezTo>
                  <a:lnTo>
                    <a:pt x="124460" y="2867166"/>
                  </a:lnTo>
                  <a:cubicBezTo>
                    <a:pt x="88900" y="2867166"/>
                    <a:pt x="59690" y="2837956"/>
                    <a:pt x="59690" y="280239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802396"/>
                  </a:lnTo>
                  <a:cubicBezTo>
                    <a:pt x="0" y="2870977"/>
                    <a:pt x="55880" y="2926856"/>
                    <a:pt x="124460" y="2926856"/>
                  </a:cubicBezTo>
                  <a:lnTo>
                    <a:pt x="6774291" y="2926856"/>
                  </a:lnTo>
                  <a:cubicBezTo>
                    <a:pt x="6842871" y="2926856"/>
                    <a:pt x="6898751" y="2870977"/>
                    <a:pt x="6898751" y="2802396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3125062" y="6973687"/>
            <a:ext cx="3172901" cy="1455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6"/>
              </a:lnSpc>
            </a:pPr>
            <a:r>
              <a:rPr lang="en-US" sz="4435">
                <a:solidFill>
                  <a:srgbClr val="3F4652"/>
                </a:solidFill>
                <a:latin typeface="Tenor Sans"/>
              </a:rPr>
              <a:t>Iteração de objetos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130310" y="7411915"/>
            <a:ext cx="9128990" cy="150401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30310" y="3467362"/>
            <a:ext cx="8914345" cy="2876902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8589220" y="447455"/>
            <a:ext cx="867008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Laços de Repetição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94511" y="685605"/>
            <a:ext cx="8097475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Loop For / Sintaxe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413375" y="4172210"/>
            <a:ext cx="5095575" cy="1467205"/>
            <a:chOff x="0" y="0"/>
            <a:chExt cx="6898751" cy="198640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898751" cy="1986406"/>
            </a:xfrm>
            <a:custGeom>
              <a:avLst/>
              <a:gdLst/>
              <a:ahLst/>
              <a:cxnLst/>
              <a:rect l="l" t="t" r="r" b="b"/>
              <a:pathLst>
                <a:path w="6898751" h="1986406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1861946"/>
                  </a:lnTo>
                  <a:cubicBezTo>
                    <a:pt x="6839061" y="1897506"/>
                    <a:pt x="6809851" y="1926716"/>
                    <a:pt x="6774290" y="1926716"/>
                  </a:cubicBezTo>
                  <a:lnTo>
                    <a:pt x="124460" y="1926716"/>
                  </a:lnTo>
                  <a:cubicBezTo>
                    <a:pt x="88900" y="1926716"/>
                    <a:pt x="59690" y="1897506"/>
                    <a:pt x="59690" y="18619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61946"/>
                  </a:lnTo>
                  <a:cubicBezTo>
                    <a:pt x="0" y="1930526"/>
                    <a:pt x="55880" y="1986406"/>
                    <a:pt x="124460" y="1986406"/>
                  </a:cubicBezTo>
                  <a:lnTo>
                    <a:pt x="6774291" y="1986406"/>
                  </a:lnTo>
                  <a:cubicBezTo>
                    <a:pt x="6842871" y="1986406"/>
                    <a:pt x="6898751" y="1930526"/>
                    <a:pt x="6898751" y="1861946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774432" y="4490506"/>
            <a:ext cx="4373460" cy="773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2"/>
              </a:lnSpc>
            </a:pPr>
            <a:r>
              <a:rPr lang="en-US" sz="4701">
                <a:solidFill>
                  <a:srgbClr val="3F4652"/>
                </a:solidFill>
                <a:latin typeface="Tenor Sans"/>
              </a:rPr>
              <a:t>C#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413375" y="7430318"/>
            <a:ext cx="5095575" cy="1467205"/>
            <a:chOff x="0" y="0"/>
            <a:chExt cx="6898751" cy="198640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898751" cy="1986406"/>
            </a:xfrm>
            <a:custGeom>
              <a:avLst/>
              <a:gdLst/>
              <a:ahLst/>
              <a:cxnLst/>
              <a:rect l="l" t="t" r="r" b="b"/>
              <a:pathLst>
                <a:path w="6898751" h="1986406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1861946"/>
                  </a:lnTo>
                  <a:cubicBezTo>
                    <a:pt x="6839061" y="1897506"/>
                    <a:pt x="6809851" y="1926716"/>
                    <a:pt x="6774290" y="1926716"/>
                  </a:cubicBezTo>
                  <a:lnTo>
                    <a:pt x="124460" y="1926716"/>
                  </a:lnTo>
                  <a:cubicBezTo>
                    <a:pt x="88900" y="1926716"/>
                    <a:pt x="59690" y="1897506"/>
                    <a:pt x="59690" y="18619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61946"/>
                  </a:lnTo>
                  <a:cubicBezTo>
                    <a:pt x="0" y="1930526"/>
                    <a:pt x="55880" y="1986406"/>
                    <a:pt x="124460" y="1986406"/>
                  </a:cubicBezTo>
                  <a:lnTo>
                    <a:pt x="6774291" y="1986406"/>
                  </a:lnTo>
                  <a:cubicBezTo>
                    <a:pt x="6842871" y="1986406"/>
                    <a:pt x="6898751" y="1930526"/>
                    <a:pt x="6898751" y="1861946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774432" y="7748613"/>
            <a:ext cx="4373460" cy="773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2"/>
              </a:lnSpc>
            </a:pPr>
            <a:r>
              <a:rPr lang="en-US" sz="4701">
                <a:solidFill>
                  <a:srgbClr val="3F4652"/>
                </a:solidFill>
                <a:latin typeface="Tenor Sans"/>
              </a:rPr>
              <a:t>Python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130310" y="7411915"/>
            <a:ext cx="9128990" cy="150401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30310" y="3467362"/>
            <a:ext cx="8914345" cy="2876902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8589220" y="447455"/>
            <a:ext cx="867008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Laços de Repetição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94511" y="685605"/>
            <a:ext cx="8097475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Loop For / Sintaxe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413375" y="4172210"/>
            <a:ext cx="5095575" cy="1467205"/>
            <a:chOff x="0" y="0"/>
            <a:chExt cx="6898751" cy="198640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898751" cy="1986406"/>
            </a:xfrm>
            <a:custGeom>
              <a:avLst/>
              <a:gdLst/>
              <a:ahLst/>
              <a:cxnLst/>
              <a:rect l="l" t="t" r="r" b="b"/>
              <a:pathLst>
                <a:path w="6898751" h="1986406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1861946"/>
                  </a:lnTo>
                  <a:cubicBezTo>
                    <a:pt x="6839061" y="1897506"/>
                    <a:pt x="6809851" y="1926716"/>
                    <a:pt x="6774290" y="1926716"/>
                  </a:cubicBezTo>
                  <a:lnTo>
                    <a:pt x="124460" y="1926716"/>
                  </a:lnTo>
                  <a:cubicBezTo>
                    <a:pt x="88900" y="1926716"/>
                    <a:pt x="59690" y="1897506"/>
                    <a:pt x="59690" y="18619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61946"/>
                  </a:lnTo>
                  <a:cubicBezTo>
                    <a:pt x="0" y="1930526"/>
                    <a:pt x="55880" y="1986406"/>
                    <a:pt x="124460" y="1986406"/>
                  </a:cubicBezTo>
                  <a:lnTo>
                    <a:pt x="6774291" y="1986406"/>
                  </a:lnTo>
                  <a:cubicBezTo>
                    <a:pt x="6842871" y="1986406"/>
                    <a:pt x="6898751" y="1930526"/>
                    <a:pt x="6898751" y="1861946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774432" y="4490506"/>
            <a:ext cx="4373460" cy="773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2"/>
              </a:lnSpc>
            </a:pPr>
            <a:r>
              <a:rPr lang="en-US" sz="4701">
                <a:solidFill>
                  <a:srgbClr val="3F4652"/>
                </a:solidFill>
                <a:latin typeface="Tenor Sans"/>
              </a:rPr>
              <a:t>C#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413375" y="7430318"/>
            <a:ext cx="5095575" cy="1467205"/>
            <a:chOff x="0" y="0"/>
            <a:chExt cx="6898751" cy="198640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898751" cy="1986406"/>
            </a:xfrm>
            <a:custGeom>
              <a:avLst/>
              <a:gdLst/>
              <a:ahLst/>
              <a:cxnLst/>
              <a:rect l="l" t="t" r="r" b="b"/>
              <a:pathLst>
                <a:path w="6898751" h="1986406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1861946"/>
                  </a:lnTo>
                  <a:cubicBezTo>
                    <a:pt x="6839061" y="1897506"/>
                    <a:pt x="6809851" y="1926716"/>
                    <a:pt x="6774290" y="1926716"/>
                  </a:cubicBezTo>
                  <a:lnTo>
                    <a:pt x="124460" y="1926716"/>
                  </a:lnTo>
                  <a:cubicBezTo>
                    <a:pt x="88900" y="1926716"/>
                    <a:pt x="59690" y="1897506"/>
                    <a:pt x="59690" y="18619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61946"/>
                  </a:lnTo>
                  <a:cubicBezTo>
                    <a:pt x="0" y="1930526"/>
                    <a:pt x="55880" y="1986406"/>
                    <a:pt x="124460" y="1986406"/>
                  </a:cubicBezTo>
                  <a:lnTo>
                    <a:pt x="6774291" y="1986406"/>
                  </a:lnTo>
                  <a:cubicBezTo>
                    <a:pt x="6842871" y="1986406"/>
                    <a:pt x="6898751" y="1930526"/>
                    <a:pt x="6898751" y="1861946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774432" y="7748613"/>
            <a:ext cx="4373460" cy="773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2"/>
              </a:lnSpc>
            </a:pPr>
            <a:r>
              <a:rPr lang="en-US" sz="4701">
                <a:solidFill>
                  <a:srgbClr val="3F4652"/>
                </a:solidFill>
                <a:latin typeface="Tenor Sans"/>
              </a:rPr>
              <a:t>Python</a:t>
            </a:r>
          </a:p>
        </p:txBody>
      </p:sp>
      <p:sp>
        <p:nvSpPr>
          <p:cNvPr id="14" name="AutoShape 14"/>
          <p:cNvSpPr/>
          <p:nvPr/>
        </p:nvSpPr>
        <p:spPr>
          <a:xfrm rot="5400000">
            <a:off x="9354590" y="5753745"/>
            <a:ext cx="3258319" cy="0"/>
          </a:xfrm>
          <a:prstGeom prst="line">
            <a:avLst/>
          </a:prstGeom>
          <a:ln w="95250" cap="rnd">
            <a:solidFill>
              <a:srgbClr val="4D76A9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5" name="AutoShape 15"/>
          <p:cNvSpPr/>
          <p:nvPr/>
        </p:nvSpPr>
        <p:spPr>
          <a:xfrm rot="3879996">
            <a:off x="11049929" y="5836440"/>
            <a:ext cx="3787987" cy="0"/>
          </a:xfrm>
          <a:prstGeom prst="line">
            <a:avLst/>
          </a:prstGeom>
          <a:ln w="95250" cap="rnd">
            <a:solidFill>
              <a:srgbClr val="4D76A9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6" name="AutoShape 16"/>
          <p:cNvSpPr/>
          <p:nvPr/>
        </p:nvSpPr>
        <p:spPr>
          <a:xfrm rot="4892372">
            <a:off x="12789953" y="5836440"/>
            <a:ext cx="3502581" cy="0"/>
          </a:xfrm>
          <a:prstGeom prst="line">
            <a:avLst/>
          </a:prstGeom>
          <a:ln w="95250" cap="rnd">
            <a:solidFill>
              <a:srgbClr val="4D76A9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7" name="AutoShape 17"/>
          <p:cNvSpPr/>
          <p:nvPr/>
        </p:nvSpPr>
        <p:spPr>
          <a:xfrm rot="5277199">
            <a:off x="14021510" y="5740052"/>
            <a:ext cx="3287801" cy="0"/>
          </a:xfrm>
          <a:prstGeom prst="line">
            <a:avLst/>
          </a:prstGeom>
          <a:ln w="95250" cap="rnd">
            <a:solidFill>
              <a:srgbClr val="4D76A9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8692553" y="447455"/>
            <a:ext cx="8566747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Laços de Repetição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94511" y="685605"/>
            <a:ext cx="8097475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Range (argumentos)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146216" y="5324769"/>
            <a:ext cx="8972821" cy="163142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46216" y="7470099"/>
            <a:ext cx="8941007" cy="178820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146216" y="3144853"/>
            <a:ext cx="9128990" cy="150401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1094511" y="3181658"/>
            <a:ext cx="5095575" cy="1467205"/>
            <a:chOff x="0" y="0"/>
            <a:chExt cx="6898751" cy="198640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898751" cy="1986406"/>
            </a:xfrm>
            <a:custGeom>
              <a:avLst/>
              <a:gdLst/>
              <a:ahLst/>
              <a:cxnLst/>
              <a:rect l="l" t="t" r="r" b="b"/>
              <a:pathLst>
                <a:path w="6898751" h="1986406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1861946"/>
                  </a:lnTo>
                  <a:cubicBezTo>
                    <a:pt x="6839061" y="1897506"/>
                    <a:pt x="6809851" y="1926716"/>
                    <a:pt x="6774290" y="1926716"/>
                  </a:cubicBezTo>
                  <a:lnTo>
                    <a:pt x="124460" y="1926716"/>
                  </a:lnTo>
                  <a:cubicBezTo>
                    <a:pt x="88900" y="1926716"/>
                    <a:pt x="59690" y="1897506"/>
                    <a:pt x="59690" y="18619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61946"/>
                  </a:lnTo>
                  <a:cubicBezTo>
                    <a:pt x="0" y="1930526"/>
                    <a:pt x="55880" y="1986406"/>
                    <a:pt x="124460" y="1986406"/>
                  </a:cubicBezTo>
                  <a:lnTo>
                    <a:pt x="6774291" y="1986406"/>
                  </a:lnTo>
                  <a:cubicBezTo>
                    <a:pt x="6842871" y="1986406"/>
                    <a:pt x="6898751" y="1930526"/>
                    <a:pt x="6898751" y="1861946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455568" y="3499953"/>
            <a:ext cx="4373460" cy="773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2"/>
              </a:lnSpc>
            </a:pPr>
            <a:r>
              <a:rPr lang="en-US" sz="4701">
                <a:solidFill>
                  <a:srgbClr val="3F4652"/>
                </a:solidFill>
                <a:latin typeface="Tenor Sans"/>
              </a:rPr>
              <a:t>3 argumentos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094511" y="5488986"/>
            <a:ext cx="5095575" cy="1467205"/>
            <a:chOff x="0" y="0"/>
            <a:chExt cx="6898751" cy="198640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898751" cy="1986406"/>
            </a:xfrm>
            <a:custGeom>
              <a:avLst/>
              <a:gdLst/>
              <a:ahLst/>
              <a:cxnLst/>
              <a:rect l="l" t="t" r="r" b="b"/>
              <a:pathLst>
                <a:path w="6898751" h="1986406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1861946"/>
                  </a:lnTo>
                  <a:cubicBezTo>
                    <a:pt x="6839061" y="1897506"/>
                    <a:pt x="6809851" y="1926716"/>
                    <a:pt x="6774290" y="1926716"/>
                  </a:cubicBezTo>
                  <a:lnTo>
                    <a:pt x="124460" y="1926716"/>
                  </a:lnTo>
                  <a:cubicBezTo>
                    <a:pt x="88900" y="1926716"/>
                    <a:pt x="59690" y="1897506"/>
                    <a:pt x="59690" y="18619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61946"/>
                  </a:lnTo>
                  <a:cubicBezTo>
                    <a:pt x="0" y="1930526"/>
                    <a:pt x="55880" y="1986406"/>
                    <a:pt x="124460" y="1986406"/>
                  </a:cubicBezTo>
                  <a:lnTo>
                    <a:pt x="6774291" y="1986406"/>
                  </a:lnTo>
                  <a:cubicBezTo>
                    <a:pt x="6842871" y="1986406"/>
                    <a:pt x="6898751" y="1930526"/>
                    <a:pt x="6898751" y="1861946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1455568" y="5807281"/>
            <a:ext cx="4373460" cy="773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2"/>
              </a:lnSpc>
            </a:pPr>
            <a:r>
              <a:rPr lang="en-US" sz="4701">
                <a:solidFill>
                  <a:srgbClr val="3F4652"/>
                </a:solidFill>
                <a:latin typeface="Tenor Sans"/>
              </a:rPr>
              <a:t>2 argumentos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28700" y="7791095"/>
            <a:ext cx="5095575" cy="1467205"/>
            <a:chOff x="0" y="0"/>
            <a:chExt cx="6898751" cy="198640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898751" cy="1986406"/>
            </a:xfrm>
            <a:custGeom>
              <a:avLst/>
              <a:gdLst/>
              <a:ahLst/>
              <a:cxnLst/>
              <a:rect l="l" t="t" r="r" b="b"/>
              <a:pathLst>
                <a:path w="6898751" h="1986406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1861946"/>
                  </a:lnTo>
                  <a:cubicBezTo>
                    <a:pt x="6839061" y="1897506"/>
                    <a:pt x="6809851" y="1926716"/>
                    <a:pt x="6774290" y="1926716"/>
                  </a:cubicBezTo>
                  <a:lnTo>
                    <a:pt x="124460" y="1926716"/>
                  </a:lnTo>
                  <a:cubicBezTo>
                    <a:pt x="88900" y="1926716"/>
                    <a:pt x="59690" y="1897506"/>
                    <a:pt x="59690" y="18619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61946"/>
                  </a:lnTo>
                  <a:cubicBezTo>
                    <a:pt x="0" y="1930526"/>
                    <a:pt x="55880" y="1986406"/>
                    <a:pt x="124460" y="1986406"/>
                  </a:cubicBezTo>
                  <a:lnTo>
                    <a:pt x="6774291" y="1986406"/>
                  </a:lnTo>
                  <a:cubicBezTo>
                    <a:pt x="6842871" y="1986406"/>
                    <a:pt x="6898751" y="1930526"/>
                    <a:pt x="6898751" y="1861946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389757" y="8109390"/>
            <a:ext cx="4373460" cy="773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2"/>
              </a:lnSpc>
            </a:pPr>
            <a:r>
              <a:rPr lang="en-US" sz="4701">
                <a:solidFill>
                  <a:srgbClr val="3F4652"/>
                </a:solidFill>
                <a:latin typeface="Tenor Sans"/>
              </a:rPr>
              <a:t>1 argumento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791038" y="3034740"/>
            <a:ext cx="4335039" cy="1662429"/>
            <a:chOff x="0" y="0"/>
            <a:chExt cx="6898751" cy="264557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898751" cy="2645577"/>
            </a:xfrm>
            <a:custGeom>
              <a:avLst/>
              <a:gdLst/>
              <a:ahLst/>
              <a:cxnLst/>
              <a:rect l="l" t="t" r="r" b="b"/>
              <a:pathLst>
                <a:path w="6898751" h="2645577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2521117"/>
                  </a:lnTo>
                  <a:cubicBezTo>
                    <a:pt x="6839061" y="2556677"/>
                    <a:pt x="6809851" y="2585887"/>
                    <a:pt x="6774290" y="2585887"/>
                  </a:cubicBezTo>
                  <a:lnTo>
                    <a:pt x="124460" y="2585887"/>
                  </a:lnTo>
                  <a:cubicBezTo>
                    <a:pt x="88900" y="2585887"/>
                    <a:pt x="59690" y="2556677"/>
                    <a:pt x="59690" y="252111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21117"/>
                  </a:lnTo>
                  <a:cubicBezTo>
                    <a:pt x="0" y="2589697"/>
                    <a:pt x="55880" y="2645577"/>
                    <a:pt x="124460" y="2645577"/>
                  </a:cubicBezTo>
                  <a:lnTo>
                    <a:pt x="6774291" y="2645577"/>
                  </a:lnTo>
                  <a:cubicBezTo>
                    <a:pt x="6842871" y="2645577"/>
                    <a:pt x="6898751" y="2589697"/>
                    <a:pt x="6898751" y="2521117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2791038" y="5248596"/>
            <a:ext cx="4335039" cy="4404124"/>
            <a:chOff x="0" y="0"/>
            <a:chExt cx="6531127" cy="663520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31127" cy="6635210"/>
            </a:xfrm>
            <a:custGeom>
              <a:avLst/>
              <a:gdLst/>
              <a:ahLst/>
              <a:cxnLst/>
              <a:rect l="l" t="t" r="r" b="b"/>
              <a:pathLst>
                <a:path w="6531127" h="6635210">
                  <a:moveTo>
                    <a:pt x="6406667" y="59690"/>
                  </a:moveTo>
                  <a:cubicBezTo>
                    <a:pt x="6442227" y="59690"/>
                    <a:pt x="6471437" y="88900"/>
                    <a:pt x="6471437" y="124460"/>
                  </a:cubicBezTo>
                  <a:lnTo>
                    <a:pt x="6471437" y="6510749"/>
                  </a:lnTo>
                  <a:cubicBezTo>
                    <a:pt x="6471437" y="6546310"/>
                    <a:pt x="6442227" y="6575520"/>
                    <a:pt x="6406667" y="6575520"/>
                  </a:cubicBezTo>
                  <a:lnTo>
                    <a:pt x="124460" y="6575520"/>
                  </a:lnTo>
                  <a:cubicBezTo>
                    <a:pt x="88900" y="6575520"/>
                    <a:pt x="59690" y="6546310"/>
                    <a:pt x="59690" y="651074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06667" y="59690"/>
                  </a:lnTo>
                  <a:moveTo>
                    <a:pt x="640666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510749"/>
                  </a:lnTo>
                  <a:cubicBezTo>
                    <a:pt x="0" y="6579329"/>
                    <a:pt x="55880" y="6635210"/>
                    <a:pt x="124460" y="6635210"/>
                  </a:cubicBezTo>
                  <a:lnTo>
                    <a:pt x="6406667" y="6635210"/>
                  </a:lnTo>
                  <a:cubicBezTo>
                    <a:pt x="6475247" y="6635210"/>
                    <a:pt x="6531127" y="6579329"/>
                    <a:pt x="6531127" y="6510749"/>
                  </a:cubicBezTo>
                  <a:lnTo>
                    <a:pt x="6531127" y="124460"/>
                  </a:lnTo>
                  <a:cubicBezTo>
                    <a:pt x="6531127" y="55880"/>
                    <a:pt x="6475247" y="0"/>
                    <a:pt x="6406667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9144000" y="447455"/>
            <a:ext cx="8498771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Laços de Repetição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94511" y="685605"/>
            <a:ext cx="8097475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For / Iteração de Objetos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098206" y="3219305"/>
            <a:ext cx="3720703" cy="1245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Objetos Iteráveis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098206" y="5631361"/>
            <a:ext cx="3720703" cy="3737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4685" lvl="1" indent="-407343">
              <a:lnSpc>
                <a:spcPts val="4905"/>
              </a:lnSpc>
              <a:buFont typeface="Arial"/>
              <a:buChar char="•"/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Strings</a:t>
            </a:r>
          </a:p>
          <a:p>
            <a:pPr marL="814685" lvl="1" indent="-407343">
              <a:lnSpc>
                <a:spcPts val="4905"/>
              </a:lnSpc>
              <a:buFont typeface="Arial"/>
              <a:buChar char="•"/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Tuplas</a:t>
            </a:r>
          </a:p>
          <a:p>
            <a:pPr marL="814685" lvl="1" indent="-407343">
              <a:lnSpc>
                <a:spcPts val="4905"/>
              </a:lnSpc>
              <a:buFont typeface="Arial"/>
              <a:buChar char="•"/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Listas</a:t>
            </a:r>
          </a:p>
          <a:p>
            <a:pPr marL="814685" lvl="1" indent="-407343">
              <a:lnSpc>
                <a:spcPts val="4905"/>
              </a:lnSpc>
              <a:buFont typeface="Arial"/>
              <a:buChar char="•"/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Dicionários</a:t>
            </a:r>
          </a:p>
          <a:p>
            <a:pPr marL="814685" lvl="1" indent="-407343">
              <a:lnSpc>
                <a:spcPts val="4905"/>
              </a:lnSpc>
              <a:buFont typeface="Arial"/>
              <a:buChar char="•"/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Arquivos</a:t>
            </a:r>
          </a:p>
          <a:p>
            <a:pPr marL="814685" lvl="1" indent="-407343">
              <a:lnSpc>
                <a:spcPts val="4905"/>
              </a:lnSpc>
              <a:buFont typeface="Arial"/>
              <a:buChar char="•"/>
            </a:pPr>
            <a:r>
              <a:rPr lang="en-US" sz="3773">
                <a:solidFill>
                  <a:srgbClr val="3F4652"/>
                </a:solidFill>
                <a:latin typeface="Tenor Sans"/>
              </a:rPr>
              <a:t>Etc...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230311" y="3721005"/>
            <a:ext cx="10203937" cy="5119674"/>
            <a:chOff x="0" y="0"/>
            <a:chExt cx="7763833" cy="38953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763833" cy="3895388"/>
            </a:xfrm>
            <a:custGeom>
              <a:avLst/>
              <a:gdLst/>
              <a:ahLst/>
              <a:cxnLst/>
              <a:rect l="l" t="t" r="r" b="b"/>
              <a:pathLst>
                <a:path w="7763833" h="3895388">
                  <a:moveTo>
                    <a:pt x="7639372" y="3895387"/>
                  </a:moveTo>
                  <a:lnTo>
                    <a:pt x="124460" y="3895387"/>
                  </a:lnTo>
                  <a:cubicBezTo>
                    <a:pt x="55880" y="3895387"/>
                    <a:pt x="0" y="3839508"/>
                    <a:pt x="0" y="377092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639373" y="0"/>
                  </a:lnTo>
                  <a:cubicBezTo>
                    <a:pt x="7707953" y="0"/>
                    <a:pt x="7763833" y="55880"/>
                    <a:pt x="7763833" y="124460"/>
                  </a:cubicBezTo>
                  <a:lnTo>
                    <a:pt x="7763833" y="3770928"/>
                  </a:lnTo>
                  <a:cubicBezTo>
                    <a:pt x="7763833" y="3839508"/>
                    <a:pt x="7707953" y="3895388"/>
                    <a:pt x="7639373" y="3895388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868094" y="4227904"/>
            <a:ext cx="10108846" cy="5030396"/>
            <a:chOff x="0" y="0"/>
            <a:chExt cx="9798822" cy="487612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798823" cy="4876121"/>
            </a:xfrm>
            <a:custGeom>
              <a:avLst/>
              <a:gdLst/>
              <a:ahLst/>
              <a:cxnLst/>
              <a:rect l="l" t="t" r="r" b="b"/>
              <a:pathLst>
                <a:path w="9798823" h="4876121">
                  <a:moveTo>
                    <a:pt x="9674362" y="59690"/>
                  </a:moveTo>
                  <a:cubicBezTo>
                    <a:pt x="9709922" y="59690"/>
                    <a:pt x="9739133" y="88900"/>
                    <a:pt x="9739133" y="124460"/>
                  </a:cubicBezTo>
                  <a:lnTo>
                    <a:pt x="9739133" y="4751661"/>
                  </a:lnTo>
                  <a:cubicBezTo>
                    <a:pt x="9739133" y="4787221"/>
                    <a:pt x="9709922" y="4816431"/>
                    <a:pt x="9674362" y="4816431"/>
                  </a:cubicBezTo>
                  <a:lnTo>
                    <a:pt x="124460" y="4816431"/>
                  </a:lnTo>
                  <a:cubicBezTo>
                    <a:pt x="88900" y="4816431"/>
                    <a:pt x="59690" y="4787221"/>
                    <a:pt x="59690" y="475166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674362" y="59690"/>
                  </a:lnTo>
                  <a:moveTo>
                    <a:pt x="967436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751661"/>
                  </a:lnTo>
                  <a:cubicBezTo>
                    <a:pt x="0" y="4820241"/>
                    <a:pt x="55880" y="4876121"/>
                    <a:pt x="124460" y="4876121"/>
                  </a:cubicBezTo>
                  <a:lnTo>
                    <a:pt x="9674362" y="4876121"/>
                  </a:lnTo>
                  <a:cubicBezTo>
                    <a:pt x="9742943" y="4876121"/>
                    <a:pt x="9798823" y="4820241"/>
                    <a:pt x="9798823" y="4751661"/>
                  </a:cubicBezTo>
                  <a:lnTo>
                    <a:pt x="9798823" y="124460"/>
                  </a:lnTo>
                  <a:cubicBezTo>
                    <a:pt x="9798823" y="55880"/>
                    <a:pt x="9742943" y="0"/>
                    <a:pt x="9674362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896050" y="4289847"/>
            <a:ext cx="8944939" cy="3915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4"/>
              </a:lnSpc>
            </a:pPr>
            <a:r>
              <a:rPr lang="en-US" sz="3696">
                <a:solidFill>
                  <a:srgbClr val="FFFFF6"/>
                </a:solidFill>
                <a:latin typeface="Open Sans"/>
              </a:rPr>
              <a:t>Além de uma estrutura de repetição, o For do python também é um iterador de objetos, ou seja, se passarmos um objeto iterável para o For, ao invés da função range(), o laço irá iterar cada item ou valor do objeto passado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34051" y="2761884"/>
            <a:ext cx="13164987" cy="1467205"/>
            <a:chOff x="0" y="0"/>
            <a:chExt cx="17823693" cy="198640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823693" cy="1986406"/>
            </a:xfrm>
            <a:custGeom>
              <a:avLst/>
              <a:gdLst/>
              <a:ahLst/>
              <a:cxnLst/>
              <a:rect l="l" t="t" r="r" b="b"/>
              <a:pathLst>
                <a:path w="17823693" h="1986406">
                  <a:moveTo>
                    <a:pt x="17699233" y="59690"/>
                  </a:moveTo>
                  <a:cubicBezTo>
                    <a:pt x="17734793" y="59690"/>
                    <a:pt x="17764003" y="88900"/>
                    <a:pt x="17764003" y="124460"/>
                  </a:cubicBezTo>
                  <a:lnTo>
                    <a:pt x="17764003" y="1861946"/>
                  </a:lnTo>
                  <a:cubicBezTo>
                    <a:pt x="17764003" y="1897506"/>
                    <a:pt x="17734793" y="1926716"/>
                    <a:pt x="17699233" y="1926716"/>
                  </a:cubicBezTo>
                  <a:lnTo>
                    <a:pt x="124460" y="1926716"/>
                  </a:lnTo>
                  <a:cubicBezTo>
                    <a:pt x="88900" y="1926716"/>
                    <a:pt x="59690" y="1897506"/>
                    <a:pt x="59690" y="18619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699233" y="59690"/>
                  </a:lnTo>
                  <a:moveTo>
                    <a:pt x="176992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61946"/>
                  </a:lnTo>
                  <a:cubicBezTo>
                    <a:pt x="0" y="1930526"/>
                    <a:pt x="55880" y="1986406"/>
                    <a:pt x="124460" y="1986406"/>
                  </a:cubicBezTo>
                  <a:lnTo>
                    <a:pt x="17699233" y="1986406"/>
                  </a:lnTo>
                  <a:cubicBezTo>
                    <a:pt x="17767813" y="1986406"/>
                    <a:pt x="17823693" y="1930526"/>
                    <a:pt x="17823693" y="1861946"/>
                  </a:cubicBezTo>
                  <a:lnTo>
                    <a:pt x="17823693" y="124460"/>
                  </a:lnTo>
                  <a:cubicBezTo>
                    <a:pt x="17823693" y="55880"/>
                    <a:pt x="17767813" y="0"/>
                    <a:pt x="17699233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079478" y="2761884"/>
            <a:ext cx="3179822" cy="1467205"/>
            <a:chOff x="0" y="0"/>
            <a:chExt cx="4305069" cy="198640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305069" cy="1986406"/>
            </a:xfrm>
            <a:custGeom>
              <a:avLst/>
              <a:gdLst/>
              <a:ahLst/>
              <a:cxnLst/>
              <a:rect l="l" t="t" r="r" b="b"/>
              <a:pathLst>
                <a:path w="4305069" h="1986406">
                  <a:moveTo>
                    <a:pt x="4180608" y="59690"/>
                  </a:moveTo>
                  <a:cubicBezTo>
                    <a:pt x="4216169" y="59690"/>
                    <a:pt x="4245378" y="88900"/>
                    <a:pt x="4245378" y="124460"/>
                  </a:cubicBezTo>
                  <a:lnTo>
                    <a:pt x="4245378" y="1861946"/>
                  </a:lnTo>
                  <a:cubicBezTo>
                    <a:pt x="4245378" y="1897506"/>
                    <a:pt x="4216169" y="1926716"/>
                    <a:pt x="4180608" y="1926716"/>
                  </a:cubicBezTo>
                  <a:lnTo>
                    <a:pt x="124460" y="1926716"/>
                  </a:lnTo>
                  <a:cubicBezTo>
                    <a:pt x="88900" y="1926716"/>
                    <a:pt x="59690" y="1897506"/>
                    <a:pt x="59690" y="18619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180609" y="59690"/>
                  </a:lnTo>
                  <a:moveTo>
                    <a:pt x="418060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61946"/>
                  </a:lnTo>
                  <a:cubicBezTo>
                    <a:pt x="0" y="1930526"/>
                    <a:pt x="55880" y="1986406"/>
                    <a:pt x="124460" y="1986406"/>
                  </a:cubicBezTo>
                  <a:lnTo>
                    <a:pt x="4180609" y="1986406"/>
                  </a:lnTo>
                  <a:cubicBezTo>
                    <a:pt x="4249189" y="1986406"/>
                    <a:pt x="4305069" y="1930526"/>
                    <a:pt x="4305069" y="1861946"/>
                  </a:cubicBezTo>
                  <a:lnTo>
                    <a:pt x="4305069" y="124460"/>
                  </a:lnTo>
                  <a:cubicBezTo>
                    <a:pt x="4305069" y="55880"/>
                    <a:pt x="4249189" y="0"/>
                    <a:pt x="4180609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34051" y="5143500"/>
            <a:ext cx="13164987" cy="1890716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079478" y="5143500"/>
            <a:ext cx="3179822" cy="4690237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754610" y="447455"/>
            <a:ext cx="850469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Laços de Repetição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94511" y="685605"/>
            <a:ext cx="8097475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Iteração de Listas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829814" y="3080179"/>
            <a:ext cx="4373460" cy="773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2"/>
              </a:lnSpc>
            </a:pPr>
            <a:r>
              <a:rPr lang="en-US" sz="4701">
                <a:solidFill>
                  <a:srgbClr val="3F4652"/>
                </a:solidFill>
                <a:latin typeface="Tenor Sans"/>
              </a:rPr>
              <a:t>Código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293070" y="3080179"/>
            <a:ext cx="2752638" cy="773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2"/>
              </a:lnSpc>
            </a:pPr>
            <a:r>
              <a:rPr lang="en-US" sz="4701">
                <a:solidFill>
                  <a:srgbClr val="3F4652"/>
                </a:solidFill>
                <a:latin typeface="Tenor Sans"/>
              </a:rPr>
              <a:t>Console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2898362" y="7791095"/>
            <a:ext cx="8236365" cy="1467205"/>
            <a:chOff x="0" y="0"/>
            <a:chExt cx="11150974" cy="198640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150974" cy="1986406"/>
            </a:xfrm>
            <a:custGeom>
              <a:avLst/>
              <a:gdLst/>
              <a:ahLst/>
              <a:cxnLst/>
              <a:rect l="l" t="t" r="r" b="b"/>
              <a:pathLst>
                <a:path w="11150974" h="1986406">
                  <a:moveTo>
                    <a:pt x="11026515" y="59690"/>
                  </a:moveTo>
                  <a:cubicBezTo>
                    <a:pt x="11062074" y="59690"/>
                    <a:pt x="11091284" y="88900"/>
                    <a:pt x="11091284" y="124460"/>
                  </a:cubicBezTo>
                  <a:lnTo>
                    <a:pt x="11091284" y="1861946"/>
                  </a:lnTo>
                  <a:cubicBezTo>
                    <a:pt x="11091284" y="1897506"/>
                    <a:pt x="11062074" y="1926716"/>
                    <a:pt x="11026515" y="1926716"/>
                  </a:cubicBezTo>
                  <a:lnTo>
                    <a:pt x="124460" y="1926716"/>
                  </a:lnTo>
                  <a:cubicBezTo>
                    <a:pt x="88900" y="1926716"/>
                    <a:pt x="59690" y="1897506"/>
                    <a:pt x="59690" y="18619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026515" y="59690"/>
                  </a:lnTo>
                  <a:moveTo>
                    <a:pt x="1102651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61946"/>
                  </a:lnTo>
                  <a:cubicBezTo>
                    <a:pt x="0" y="1930526"/>
                    <a:pt x="55880" y="1986406"/>
                    <a:pt x="124460" y="1986406"/>
                  </a:cubicBezTo>
                  <a:lnTo>
                    <a:pt x="11026515" y="1986406"/>
                  </a:lnTo>
                  <a:cubicBezTo>
                    <a:pt x="11095095" y="1986406"/>
                    <a:pt x="11150974" y="1930526"/>
                    <a:pt x="11150974" y="1861946"/>
                  </a:cubicBezTo>
                  <a:lnTo>
                    <a:pt x="11150974" y="124460"/>
                  </a:lnTo>
                  <a:cubicBezTo>
                    <a:pt x="11150974" y="55880"/>
                    <a:pt x="11095095" y="0"/>
                    <a:pt x="11026515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3728576" y="7953198"/>
            <a:ext cx="6476702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3F4652"/>
                </a:solidFill>
                <a:latin typeface="Open Sans"/>
              </a:rPr>
              <a:t>Iterando uma lista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34051" y="2761884"/>
            <a:ext cx="9220443" cy="1467205"/>
            <a:chOff x="0" y="0"/>
            <a:chExt cx="12483290" cy="198640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483290" cy="1986406"/>
            </a:xfrm>
            <a:custGeom>
              <a:avLst/>
              <a:gdLst/>
              <a:ahLst/>
              <a:cxnLst/>
              <a:rect l="l" t="t" r="r" b="b"/>
              <a:pathLst>
                <a:path w="12483290" h="1986406">
                  <a:moveTo>
                    <a:pt x="12358830" y="59690"/>
                  </a:moveTo>
                  <a:cubicBezTo>
                    <a:pt x="12394390" y="59690"/>
                    <a:pt x="12423600" y="88900"/>
                    <a:pt x="12423600" y="124460"/>
                  </a:cubicBezTo>
                  <a:lnTo>
                    <a:pt x="12423600" y="1861946"/>
                  </a:lnTo>
                  <a:cubicBezTo>
                    <a:pt x="12423600" y="1897506"/>
                    <a:pt x="12394390" y="1926716"/>
                    <a:pt x="12358830" y="1926716"/>
                  </a:cubicBezTo>
                  <a:lnTo>
                    <a:pt x="124460" y="1926716"/>
                  </a:lnTo>
                  <a:cubicBezTo>
                    <a:pt x="88900" y="1926716"/>
                    <a:pt x="59690" y="1897506"/>
                    <a:pt x="59690" y="18619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358830" y="59690"/>
                  </a:lnTo>
                  <a:moveTo>
                    <a:pt x="123588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61946"/>
                  </a:lnTo>
                  <a:cubicBezTo>
                    <a:pt x="0" y="1930526"/>
                    <a:pt x="55880" y="1986406"/>
                    <a:pt x="124460" y="1986406"/>
                  </a:cubicBezTo>
                  <a:lnTo>
                    <a:pt x="12358830" y="1986406"/>
                  </a:lnTo>
                  <a:cubicBezTo>
                    <a:pt x="12427410" y="1986406"/>
                    <a:pt x="12483290" y="1930526"/>
                    <a:pt x="12483290" y="1861946"/>
                  </a:cubicBezTo>
                  <a:lnTo>
                    <a:pt x="12483290" y="124460"/>
                  </a:lnTo>
                  <a:cubicBezTo>
                    <a:pt x="12483290" y="55880"/>
                    <a:pt x="12427410" y="0"/>
                    <a:pt x="12358830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205279" y="2761884"/>
            <a:ext cx="7634761" cy="1467205"/>
            <a:chOff x="0" y="0"/>
            <a:chExt cx="10336481" cy="198640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336481" cy="1986406"/>
            </a:xfrm>
            <a:custGeom>
              <a:avLst/>
              <a:gdLst/>
              <a:ahLst/>
              <a:cxnLst/>
              <a:rect l="l" t="t" r="r" b="b"/>
              <a:pathLst>
                <a:path w="10336481" h="1986406">
                  <a:moveTo>
                    <a:pt x="10212021" y="59690"/>
                  </a:moveTo>
                  <a:cubicBezTo>
                    <a:pt x="10247581" y="59690"/>
                    <a:pt x="10276791" y="88900"/>
                    <a:pt x="10276791" y="124460"/>
                  </a:cubicBezTo>
                  <a:lnTo>
                    <a:pt x="10276791" y="1861946"/>
                  </a:lnTo>
                  <a:cubicBezTo>
                    <a:pt x="10276791" y="1897506"/>
                    <a:pt x="10247581" y="1926716"/>
                    <a:pt x="10212021" y="1926716"/>
                  </a:cubicBezTo>
                  <a:lnTo>
                    <a:pt x="124460" y="1926716"/>
                  </a:lnTo>
                  <a:cubicBezTo>
                    <a:pt x="88900" y="1926716"/>
                    <a:pt x="59690" y="1897506"/>
                    <a:pt x="59690" y="18619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0212021" y="59690"/>
                  </a:lnTo>
                  <a:moveTo>
                    <a:pt x="10212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61946"/>
                  </a:lnTo>
                  <a:cubicBezTo>
                    <a:pt x="0" y="1930526"/>
                    <a:pt x="55880" y="1986406"/>
                    <a:pt x="124460" y="1986406"/>
                  </a:cubicBezTo>
                  <a:lnTo>
                    <a:pt x="10212021" y="1986406"/>
                  </a:lnTo>
                  <a:cubicBezTo>
                    <a:pt x="10280601" y="1986406"/>
                    <a:pt x="10336481" y="1930526"/>
                    <a:pt x="10336481" y="1861946"/>
                  </a:cubicBezTo>
                  <a:lnTo>
                    <a:pt x="10336481" y="124460"/>
                  </a:lnTo>
                  <a:cubicBezTo>
                    <a:pt x="10336481" y="55880"/>
                    <a:pt x="10280601" y="0"/>
                    <a:pt x="1021202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5536312" y="8022641"/>
            <a:ext cx="8236365" cy="1467205"/>
            <a:chOff x="0" y="0"/>
            <a:chExt cx="11150974" cy="198640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150974" cy="1986406"/>
            </a:xfrm>
            <a:custGeom>
              <a:avLst/>
              <a:gdLst/>
              <a:ahLst/>
              <a:cxnLst/>
              <a:rect l="l" t="t" r="r" b="b"/>
              <a:pathLst>
                <a:path w="11150974" h="1986406">
                  <a:moveTo>
                    <a:pt x="11026515" y="59690"/>
                  </a:moveTo>
                  <a:cubicBezTo>
                    <a:pt x="11062074" y="59690"/>
                    <a:pt x="11091284" y="88900"/>
                    <a:pt x="11091284" y="124460"/>
                  </a:cubicBezTo>
                  <a:lnTo>
                    <a:pt x="11091284" y="1861946"/>
                  </a:lnTo>
                  <a:cubicBezTo>
                    <a:pt x="11091284" y="1897506"/>
                    <a:pt x="11062074" y="1926716"/>
                    <a:pt x="11026515" y="1926716"/>
                  </a:cubicBezTo>
                  <a:lnTo>
                    <a:pt x="124460" y="1926716"/>
                  </a:lnTo>
                  <a:cubicBezTo>
                    <a:pt x="88900" y="1926716"/>
                    <a:pt x="59690" y="1897506"/>
                    <a:pt x="59690" y="18619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026515" y="59690"/>
                  </a:lnTo>
                  <a:moveTo>
                    <a:pt x="1102651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61946"/>
                  </a:lnTo>
                  <a:cubicBezTo>
                    <a:pt x="0" y="1930526"/>
                    <a:pt x="55880" y="1986406"/>
                    <a:pt x="124460" y="1986406"/>
                  </a:cubicBezTo>
                  <a:lnTo>
                    <a:pt x="11026515" y="1986406"/>
                  </a:lnTo>
                  <a:cubicBezTo>
                    <a:pt x="11095095" y="1986406"/>
                    <a:pt x="11150974" y="1930526"/>
                    <a:pt x="11150974" y="1861946"/>
                  </a:cubicBezTo>
                  <a:lnTo>
                    <a:pt x="11150974" y="124460"/>
                  </a:lnTo>
                  <a:cubicBezTo>
                    <a:pt x="11150974" y="55880"/>
                    <a:pt x="11095095" y="0"/>
                    <a:pt x="11026515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05279" y="4746750"/>
            <a:ext cx="7634761" cy="1019711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4051" y="4746750"/>
            <a:ext cx="9220443" cy="2546906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8754610" y="447455"/>
            <a:ext cx="850469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Laços de Repetição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94511" y="685605"/>
            <a:ext cx="8097475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Iteração de Strings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857542" y="3080179"/>
            <a:ext cx="4373460" cy="773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2"/>
              </a:lnSpc>
            </a:pPr>
            <a:r>
              <a:rPr lang="en-US" sz="4701">
                <a:solidFill>
                  <a:srgbClr val="3F4652"/>
                </a:solidFill>
                <a:latin typeface="Tenor Sans"/>
              </a:rPr>
              <a:t>Código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646340" y="3080179"/>
            <a:ext cx="2752638" cy="773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2"/>
              </a:lnSpc>
            </a:pPr>
            <a:r>
              <a:rPr lang="en-US" sz="4701">
                <a:solidFill>
                  <a:srgbClr val="3F4652"/>
                </a:solidFill>
                <a:latin typeface="Tenor Sans"/>
              </a:rPr>
              <a:t>Console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076682" y="8184744"/>
            <a:ext cx="7258317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dirty="0" err="1">
                <a:solidFill>
                  <a:srgbClr val="3F4652"/>
                </a:solidFill>
                <a:latin typeface="Open Sans"/>
              </a:rPr>
              <a:t>Iterando</a:t>
            </a:r>
            <a:r>
              <a:rPr lang="en-US" sz="6000" dirty="0">
                <a:solidFill>
                  <a:srgbClr val="3F4652"/>
                </a:solidFill>
                <a:latin typeface="Open Sans"/>
              </a:rPr>
              <a:t> </a:t>
            </a:r>
            <a:r>
              <a:rPr lang="en-US" sz="6000" dirty="0" err="1">
                <a:solidFill>
                  <a:srgbClr val="3F4652"/>
                </a:solidFill>
                <a:latin typeface="Open Sans"/>
              </a:rPr>
              <a:t>uma</a:t>
            </a:r>
            <a:r>
              <a:rPr lang="en-US" sz="6000" dirty="0">
                <a:solidFill>
                  <a:srgbClr val="3F4652"/>
                </a:solidFill>
                <a:latin typeface="Open Sans"/>
              </a:rPr>
              <a:t> string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34051" y="2761884"/>
            <a:ext cx="13164987" cy="1467205"/>
            <a:chOff x="0" y="0"/>
            <a:chExt cx="17823693" cy="198640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823693" cy="1986406"/>
            </a:xfrm>
            <a:custGeom>
              <a:avLst/>
              <a:gdLst/>
              <a:ahLst/>
              <a:cxnLst/>
              <a:rect l="l" t="t" r="r" b="b"/>
              <a:pathLst>
                <a:path w="17823693" h="1986406">
                  <a:moveTo>
                    <a:pt x="17699233" y="59690"/>
                  </a:moveTo>
                  <a:cubicBezTo>
                    <a:pt x="17734793" y="59690"/>
                    <a:pt x="17764003" y="88900"/>
                    <a:pt x="17764003" y="124460"/>
                  </a:cubicBezTo>
                  <a:lnTo>
                    <a:pt x="17764003" y="1861946"/>
                  </a:lnTo>
                  <a:cubicBezTo>
                    <a:pt x="17764003" y="1897506"/>
                    <a:pt x="17734793" y="1926716"/>
                    <a:pt x="17699233" y="1926716"/>
                  </a:cubicBezTo>
                  <a:lnTo>
                    <a:pt x="124460" y="1926716"/>
                  </a:lnTo>
                  <a:cubicBezTo>
                    <a:pt x="88900" y="1926716"/>
                    <a:pt x="59690" y="1897506"/>
                    <a:pt x="59690" y="18619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699233" y="59690"/>
                  </a:lnTo>
                  <a:moveTo>
                    <a:pt x="176992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61946"/>
                  </a:lnTo>
                  <a:cubicBezTo>
                    <a:pt x="0" y="1930526"/>
                    <a:pt x="55880" y="1986406"/>
                    <a:pt x="124460" y="1986406"/>
                  </a:cubicBezTo>
                  <a:lnTo>
                    <a:pt x="17699233" y="1986406"/>
                  </a:lnTo>
                  <a:cubicBezTo>
                    <a:pt x="17767813" y="1986406"/>
                    <a:pt x="17823693" y="1930526"/>
                    <a:pt x="17823693" y="1861946"/>
                  </a:cubicBezTo>
                  <a:lnTo>
                    <a:pt x="17823693" y="124460"/>
                  </a:lnTo>
                  <a:cubicBezTo>
                    <a:pt x="17823693" y="55880"/>
                    <a:pt x="17767813" y="0"/>
                    <a:pt x="17699233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079478" y="2761884"/>
            <a:ext cx="3179822" cy="1467205"/>
            <a:chOff x="0" y="0"/>
            <a:chExt cx="4305069" cy="198640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305069" cy="1986406"/>
            </a:xfrm>
            <a:custGeom>
              <a:avLst/>
              <a:gdLst/>
              <a:ahLst/>
              <a:cxnLst/>
              <a:rect l="l" t="t" r="r" b="b"/>
              <a:pathLst>
                <a:path w="4305069" h="1986406">
                  <a:moveTo>
                    <a:pt x="4180608" y="59690"/>
                  </a:moveTo>
                  <a:cubicBezTo>
                    <a:pt x="4216169" y="59690"/>
                    <a:pt x="4245378" y="88900"/>
                    <a:pt x="4245378" y="124460"/>
                  </a:cubicBezTo>
                  <a:lnTo>
                    <a:pt x="4245378" y="1861946"/>
                  </a:lnTo>
                  <a:cubicBezTo>
                    <a:pt x="4245378" y="1897506"/>
                    <a:pt x="4216169" y="1926716"/>
                    <a:pt x="4180608" y="1926716"/>
                  </a:cubicBezTo>
                  <a:lnTo>
                    <a:pt x="124460" y="1926716"/>
                  </a:lnTo>
                  <a:cubicBezTo>
                    <a:pt x="88900" y="1926716"/>
                    <a:pt x="59690" y="1897506"/>
                    <a:pt x="59690" y="18619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180609" y="59690"/>
                  </a:lnTo>
                  <a:moveTo>
                    <a:pt x="418060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61946"/>
                  </a:lnTo>
                  <a:cubicBezTo>
                    <a:pt x="0" y="1930526"/>
                    <a:pt x="55880" y="1986406"/>
                    <a:pt x="124460" y="1986406"/>
                  </a:cubicBezTo>
                  <a:lnTo>
                    <a:pt x="4180609" y="1986406"/>
                  </a:lnTo>
                  <a:cubicBezTo>
                    <a:pt x="4249189" y="1986406"/>
                    <a:pt x="4305069" y="1930526"/>
                    <a:pt x="4305069" y="1861946"/>
                  </a:cubicBezTo>
                  <a:lnTo>
                    <a:pt x="4305069" y="124460"/>
                  </a:lnTo>
                  <a:cubicBezTo>
                    <a:pt x="4305069" y="55880"/>
                    <a:pt x="4249189" y="0"/>
                    <a:pt x="4180609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94511" y="7791095"/>
            <a:ext cx="11912445" cy="1467205"/>
            <a:chOff x="0" y="0"/>
            <a:chExt cx="16127912" cy="198640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127912" cy="1986406"/>
            </a:xfrm>
            <a:custGeom>
              <a:avLst/>
              <a:gdLst/>
              <a:ahLst/>
              <a:cxnLst/>
              <a:rect l="l" t="t" r="r" b="b"/>
              <a:pathLst>
                <a:path w="16127912" h="1986406">
                  <a:moveTo>
                    <a:pt x="16003453" y="59690"/>
                  </a:moveTo>
                  <a:cubicBezTo>
                    <a:pt x="16039012" y="59690"/>
                    <a:pt x="16068222" y="88900"/>
                    <a:pt x="16068222" y="124460"/>
                  </a:cubicBezTo>
                  <a:lnTo>
                    <a:pt x="16068222" y="1861946"/>
                  </a:lnTo>
                  <a:cubicBezTo>
                    <a:pt x="16068222" y="1897506"/>
                    <a:pt x="16039012" y="1926716"/>
                    <a:pt x="16003453" y="1926716"/>
                  </a:cubicBezTo>
                  <a:lnTo>
                    <a:pt x="124460" y="1926716"/>
                  </a:lnTo>
                  <a:cubicBezTo>
                    <a:pt x="88900" y="1926716"/>
                    <a:pt x="59690" y="1897506"/>
                    <a:pt x="59690" y="18619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003453" y="59690"/>
                  </a:lnTo>
                  <a:moveTo>
                    <a:pt x="1600345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61946"/>
                  </a:lnTo>
                  <a:cubicBezTo>
                    <a:pt x="0" y="1930526"/>
                    <a:pt x="55880" y="1986406"/>
                    <a:pt x="124460" y="1986406"/>
                  </a:cubicBezTo>
                  <a:lnTo>
                    <a:pt x="16003453" y="1986406"/>
                  </a:lnTo>
                  <a:cubicBezTo>
                    <a:pt x="16072033" y="1986406"/>
                    <a:pt x="16127912" y="1930526"/>
                    <a:pt x="16127912" y="1861946"/>
                  </a:cubicBezTo>
                  <a:lnTo>
                    <a:pt x="16127912" y="124460"/>
                  </a:lnTo>
                  <a:cubicBezTo>
                    <a:pt x="16127912" y="55880"/>
                    <a:pt x="16072033" y="0"/>
                    <a:pt x="16003453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34051" y="5143500"/>
            <a:ext cx="13164987" cy="1938113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079478" y="5143500"/>
            <a:ext cx="3179822" cy="3612031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8754610" y="447455"/>
            <a:ext cx="850469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Laços de Repetição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94511" y="685605"/>
            <a:ext cx="8097475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enumerate()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829814" y="3080179"/>
            <a:ext cx="4373460" cy="773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2"/>
              </a:lnSpc>
            </a:pPr>
            <a:r>
              <a:rPr lang="en-US" sz="4701">
                <a:solidFill>
                  <a:srgbClr val="3F4652"/>
                </a:solidFill>
                <a:latin typeface="Tenor Sans"/>
              </a:rPr>
              <a:t>Código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293070" y="3080179"/>
            <a:ext cx="2752638" cy="773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2"/>
              </a:lnSpc>
            </a:pPr>
            <a:r>
              <a:rPr lang="en-US" sz="4701">
                <a:solidFill>
                  <a:srgbClr val="3F4652"/>
                </a:solidFill>
                <a:latin typeface="Tenor Sans"/>
              </a:rPr>
              <a:t>Console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73086" y="7953198"/>
            <a:ext cx="10987683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3F4652"/>
                </a:solidFill>
                <a:latin typeface="Open Sans"/>
              </a:rPr>
              <a:t>Iterando lista com enumerate()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34051" y="2761884"/>
            <a:ext cx="12212289" cy="1467205"/>
            <a:chOff x="0" y="0"/>
            <a:chExt cx="16533863" cy="198640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533864" cy="1986406"/>
            </a:xfrm>
            <a:custGeom>
              <a:avLst/>
              <a:gdLst/>
              <a:ahLst/>
              <a:cxnLst/>
              <a:rect l="l" t="t" r="r" b="b"/>
              <a:pathLst>
                <a:path w="16533864" h="1986406">
                  <a:moveTo>
                    <a:pt x="16409403" y="59690"/>
                  </a:moveTo>
                  <a:cubicBezTo>
                    <a:pt x="16444964" y="59690"/>
                    <a:pt x="16474173" y="88900"/>
                    <a:pt x="16474173" y="124460"/>
                  </a:cubicBezTo>
                  <a:lnTo>
                    <a:pt x="16474173" y="1861946"/>
                  </a:lnTo>
                  <a:cubicBezTo>
                    <a:pt x="16474173" y="1897506"/>
                    <a:pt x="16444964" y="1926716"/>
                    <a:pt x="16409403" y="1926716"/>
                  </a:cubicBezTo>
                  <a:lnTo>
                    <a:pt x="124460" y="1926716"/>
                  </a:lnTo>
                  <a:cubicBezTo>
                    <a:pt x="88900" y="1926716"/>
                    <a:pt x="59690" y="1897506"/>
                    <a:pt x="59690" y="18619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409403" y="59690"/>
                  </a:lnTo>
                  <a:moveTo>
                    <a:pt x="1640940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61946"/>
                  </a:lnTo>
                  <a:cubicBezTo>
                    <a:pt x="0" y="1930526"/>
                    <a:pt x="55880" y="1986406"/>
                    <a:pt x="124460" y="1986406"/>
                  </a:cubicBezTo>
                  <a:lnTo>
                    <a:pt x="16409403" y="1986406"/>
                  </a:lnTo>
                  <a:cubicBezTo>
                    <a:pt x="16477983" y="1986406"/>
                    <a:pt x="16533864" y="1930526"/>
                    <a:pt x="16533864" y="1861946"/>
                  </a:cubicBezTo>
                  <a:lnTo>
                    <a:pt x="16533864" y="124460"/>
                  </a:lnTo>
                  <a:cubicBezTo>
                    <a:pt x="16533864" y="55880"/>
                    <a:pt x="16477983" y="0"/>
                    <a:pt x="16409403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403610" y="2761884"/>
            <a:ext cx="4436430" cy="1467205"/>
            <a:chOff x="0" y="0"/>
            <a:chExt cx="6006353" cy="198640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06353" cy="1986406"/>
            </a:xfrm>
            <a:custGeom>
              <a:avLst/>
              <a:gdLst/>
              <a:ahLst/>
              <a:cxnLst/>
              <a:rect l="l" t="t" r="r" b="b"/>
              <a:pathLst>
                <a:path w="6006353" h="1986406">
                  <a:moveTo>
                    <a:pt x="5881893" y="59690"/>
                  </a:moveTo>
                  <a:cubicBezTo>
                    <a:pt x="5917453" y="59690"/>
                    <a:pt x="5946663" y="88900"/>
                    <a:pt x="5946663" y="124460"/>
                  </a:cubicBezTo>
                  <a:lnTo>
                    <a:pt x="5946663" y="1861946"/>
                  </a:lnTo>
                  <a:cubicBezTo>
                    <a:pt x="5946663" y="1897506"/>
                    <a:pt x="5917453" y="1926716"/>
                    <a:pt x="5881893" y="1926716"/>
                  </a:cubicBezTo>
                  <a:lnTo>
                    <a:pt x="124460" y="1926716"/>
                  </a:lnTo>
                  <a:cubicBezTo>
                    <a:pt x="88900" y="1926716"/>
                    <a:pt x="59690" y="1897506"/>
                    <a:pt x="59690" y="18619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5881893" y="59690"/>
                  </a:lnTo>
                  <a:moveTo>
                    <a:pt x="588189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61946"/>
                  </a:lnTo>
                  <a:cubicBezTo>
                    <a:pt x="0" y="1930526"/>
                    <a:pt x="55880" y="1986406"/>
                    <a:pt x="124460" y="1986406"/>
                  </a:cubicBezTo>
                  <a:lnTo>
                    <a:pt x="5881893" y="1986406"/>
                  </a:lnTo>
                  <a:cubicBezTo>
                    <a:pt x="5950473" y="1986406"/>
                    <a:pt x="6006353" y="1930526"/>
                    <a:pt x="6006353" y="1861946"/>
                  </a:cubicBezTo>
                  <a:lnTo>
                    <a:pt x="6006353" y="124460"/>
                  </a:lnTo>
                  <a:cubicBezTo>
                    <a:pt x="6006353" y="55880"/>
                    <a:pt x="5950473" y="0"/>
                    <a:pt x="5881893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2002332" y="7613927"/>
            <a:ext cx="9075727" cy="2327233"/>
            <a:chOff x="0" y="0"/>
            <a:chExt cx="12287363" cy="315077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287363" cy="3150773"/>
            </a:xfrm>
            <a:custGeom>
              <a:avLst/>
              <a:gdLst/>
              <a:ahLst/>
              <a:cxnLst/>
              <a:rect l="l" t="t" r="r" b="b"/>
              <a:pathLst>
                <a:path w="12287363" h="3150773">
                  <a:moveTo>
                    <a:pt x="12162903" y="59690"/>
                  </a:moveTo>
                  <a:cubicBezTo>
                    <a:pt x="12198463" y="59690"/>
                    <a:pt x="12227673" y="88900"/>
                    <a:pt x="12227673" y="124460"/>
                  </a:cubicBezTo>
                  <a:lnTo>
                    <a:pt x="12227673" y="3026313"/>
                  </a:lnTo>
                  <a:cubicBezTo>
                    <a:pt x="12227673" y="3061873"/>
                    <a:pt x="12198463" y="3091083"/>
                    <a:pt x="12162903" y="3091083"/>
                  </a:cubicBezTo>
                  <a:lnTo>
                    <a:pt x="124460" y="3091083"/>
                  </a:lnTo>
                  <a:cubicBezTo>
                    <a:pt x="88900" y="3091083"/>
                    <a:pt x="59690" y="3061873"/>
                    <a:pt x="59690" y="302631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162903" y="59690"/>
                  </a:lnTo>
                  <a:moveTo>
                    <a:pt x="1216290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026313"/>
                  </a:lnTo>
                  <a:cubicBezTo>
                    <a:pt x="0" y="3094893"/>
                    <a:pt x="55880" y="3150773"/>
                    <a:pt x="124460" y="3150773"/>
                  </a:cubicBezTo>
                  <a:lnTo>
                    <a:pt x="12162903" y="3150773"/>
                  </a:lnTo>
                  <a:cubicBezTo>
                    <a:pt x="12231483" y="3150773"/>
                    <a:pt x="12287363" y="3094893"/>
                    <a:pt x="12287363" y="3026313"/>
                  </a:cubicBezTo>
                  <a:lnTo>
                    <a:pt x="12287363" y="124460"/>
                  </a:lnTo>
                  <a:cubicBezTo>
                    <a:pt x="12287363" y="55880"/>
                    <a:pt x="12231483" y="0"/>
                    <a:pt x="12162903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34907" y="4746750"/>
            <a:ext cx="12211433" cy="244228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403610" y="4622255"/>
            <a:ext cx="4436430" cy="4591189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8754610" y="447455"/>
            <a:ext cx="850469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Laços de Repetição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94511" y="685605"/>
            <a:ext cx="8097475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dicionario.keys()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353465" y="3080179"/>
            <a:ext cx="4373460" cy="773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2"/>
              </a:lnSpc>
            </a:pPr>
            <a:r>
              <a:rPr lang="en-US" sz="4701">
                <a:solidFill>
                  <a:srgbClr val="3F4652"/>
                </a:solidFill>
                <a:latin typeface="Tenor Sans"/>
              </a:rPr>
              <a:t>Código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245506" y="3080179"/>
            <a:ext cx="2752638" cy="773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2"/>
              </a:lnSpc>
            </a:pPr>
            <a:r>
              <a:rPr lang="en-US" sz="4701">
                <a:solidFill>
                  <a:srgbClr val="3F4652"/>
                </a:solidFill>
                <a:latin typeface="Tenor Sans"/>
              </a:rPr>
              <a:t>Console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002332" y="7672643"/>
            <a:ext cx="9075727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3F4652"/>
                </a:solidFill>
                <a:latin typeface="Open Sans"/>
              </a:rPr>
              <a:t>Iterando as chaves de um dicionário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10805" y="3148095"/>
            <a:ext cx="12958313" cy="5397675"/>
            <a:chOff x="0" y="0"/>
            <a:chExt cx="6934592" cy="28885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934592" cy="2888545"/>
            </a:xfrm>
            <a:custGeom>
              <a:avLst/>
              <a:gdLst/>
              <a:ahLst/>
              <a:cxnLst/>
              <a:rect l="l" t="t" r="r" b="b"/>
              <a:pathLst>
                <a:path w="6934592" h="2888545">
                  <a:moveTo>
                    <a:pt x="6810132" y="2888545"/>
                  </a:moveTo>
                  <a:lnTo>
                    <a:pt x="124460" y="2888545"/>
                  </a:lnTo>
                  <a:cubicBezTo>
                    <a:pt x="55880" y="2888545"/>
                    <a:pt x="0" y="2832665"/>
                    <a:pt x="0" y="276408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810132" y="0"/>
                  </a:lnTo>
                  <a:cubicBezTo>
                    <a:pt x="6878712" y="0"/>
                    <a:pt x="6934592" y="55880"/>
                    <a:pt x="6934592" y="124460"/>
                  </a:cubicBezTo>
                  <a:lnTo>
                    <a:pt x="6934592" y="2764085"/>
                  </a:lnTo>
                  <a:cubicBezTo>
                    <a:pt x="6934592" y="2832665"/>
                    <a:pt x="6878712" y="2888545"/>
                    <a:pt x="6810132" y="2888545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2111235" y="3858179"/>
            <a:ext cx="12908757" cy="5251276"/>
            <a:chOff x="0" y="0"/>
            <a:chExt cx="7194837" cy="292685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194837" cy="2926856"/>
            </a:xfrm>
            <a:custGeom>
              <a:avLst/>
              <a:gdLst/>
              <a:ahLst/>
              <a:cxnLst/>
              <a:rect l="l" t="t" r="r" b="b"/>
              <a:pathLst>
                <a:path w="7194837" h="2926856">
                  <a:moveTo>
                    <a:pt x="7070377" y="59690"/>
                  </a:moveTo>
                  <a:cubicBezTo>
                    <a:pt x="7105937" y="59690"/>
                    <a:pt x="7135147" y="88900"/>
                    <a:pt x="7135147" y="124460"/>
                  </a:cubicBezTo>
                  <a:lnTo>
                    <a:pt x="7135147" y="2802396"/>
                  </a:lnTo>
                  <a:cubicBezTo>
                    <a:pt x="7135147" y="2837956"/>
                    <a:pt x="7105937" y="2867166"/>
                    <a:pt x="7070377" y="2867166"/>
                  </a:cubicBezTo>
                  <a:lnTo>
                    <a:pt x="124460" y="2867166"/>
                  </a:lnTo>
                  <a:cubicBezTo>
                    <a:pt x="88900" y="2867166"/>
                    <a:pt x="59690" y="2837956"/>
                    <a:pt x="59690" y="280239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7070377" y="59690"/>
                  </a:lnTo>
                  <a:moveTo>
                    <a:pt x="707037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802396"/>
                  </a:lnTo>
                  <a:cubicBezTo>
                    <a:pt x="0" y="2870977"/>
                    <a:pt x="55880" y="2926856"/>
                    <a:pt x="124460" y="2926856"/>
                  </a:cubicBezTo>
                  <a:lnTo>
                    <a:pt x="7070377" y="2926856"/>
                  </a:lnTo>
                  <a:cubicBezTo>
                    <a:pt x="7138957" y="2926856"/>
                    <a:pt x="7194837" y="2870977"/>
                    <a:pt x="7194837" y="2802396"/>
                  </a:cubicBezTo>
                  <a:lnTo>
                    <a:pt x="7194837" y="124460"/>
                  </a:lnTo>
                  <a:cubicBezTo>
                    <a:pt x="7194837" y="55880"/>
                    <a:pt x="7138957" y="0"/>
                    <a:pt x="7070377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3148490" y="3351936"/>
            <a:ext cx="12209399" cy="4875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0"/>
              </a:lnSpc>
            </a:pPr>
            <a:r>
              <a:rPr lang="en-US" sz="5915">
                <a:solidFill>
                  <a:srgbClr val="FFFFF6"/>
                </a:solidFill>
                <a:latin typeface="Tenor Sans"/>
              </a:rPr>
              <a:t>Laços de repetição são estruturas em linguagens de programação que permitem o reuso de código ao mesmo tempo que aumenta o dinamismo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644698" y="447455"/>
            <a:ext cx="8614602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Laços de Repetição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241130"/>
            <a:ext cx="6787742" cy="1755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O que são laços de repetição?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34051" y="2761884"/>
            <a:ext cx="12212289" cy="1467205"/>
            <a:chOff x="0" y="0"/>
            <a:chExt cx="16533863" cy="198640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533864" cy="1986406"/>
            </a:xfrm>
            <a:custGeom>
              <a:avLst/>
              <a:gdLst/>
              <a:ahLst/>
              <a:cxnLst/>
              <a:rect l="l" t="t" r="r" b="b"/>
              <a:pathLst>
                <a:path w="16533864" h="1986406">
                  <a:moveTo>
                    <a:pt x="16409403" y="59690"/>
                  </a:moveTo>
                  <a:cubicBezTo>
                    <a:pt x="16444964" y="59690"/>
                    <a:pt x="16474173" y="88900"/>
                    <a:pt x="16474173" y="124460"/>
                  </a:cubicBezTo>
                  <a:lnTo>
                    <a:pt x="16474173" y="1861946"/>
                  </a:lnTo>
                  <a:cubicBezTo>
                    <a:pt x="16474173" y="1897506"/>
                    <a:pt x="16444964" y="1926716"/>
                    <a:pt x="16409403" y="1926716"/>
                  </a:cubicBezTo>
                  <a:lnTo>
                    <a:pt x="124460" y="1926716"/>
                  </a:lnTo>
                  <a:cubicBezTo>
                    <a:pt x="88900" y="1926716"/>
                    <a:pt x="59690" y="1897506"/>
                    <a:pt x="59690" y="18619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409403" y="59690"/>
                  </a:lnTo>
                  <a:moveTo>
                    <a:pt x="1640940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61946"/>
                  </a:lnTo>
                  <a:cubicBezTo>
                    <a:pt x="0" y="1930526"/>
                    <a:pt x="55880" y="1986406"/>
                    <a:pt x="124460" y="1986406"/>
                  </a:cubicBezTo>
                  <a:lnTo>
                    <a:pt x="16409403" y="1986406"/>
                  </a:lnTo>
                  <a:cubicBezTo>
                    <a:pt x="16477983" y="1986406"/>
                    <a:pt x="16533864" y="1930526"/>
                    <a:pt x="16533864" y="1861946"/>
                  </a:cubicBezTo>
                  <a:lnTo>
                    <a:pt x="16533864" y="124460"/>
                  </a:lnTo>
                  <a:cubicBezTo>
                    <a:pt x="16533864" y="55880"/>
                    <a:pt x="16477983" y="0"/>
                    <a:pt x="16409403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403610" y="2761884"/>
            <a:ext cx="4436430" cy="1467205"/>
            <a:chOff x="0" y="0"/>
            <a:chExt cx="6006353" cy="198640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06353" cy="1986406"/>
            </a:xfrm>
            <a:custGeom>
              <a:avLst/>
              <a:gdLst/>
              <a:ahLst/>
              <a:cxnLst/>
              <a:rect l="l" t="t" r="r" b="b"/>
              <a:pathLst>
                <a:path w="6006353" h="1986406">
                  <a:moveTo>
                    <a:pt x="5881893" y="59690"/>
                  </a:moveTo>
                  <a:cubicBezTo>
                    <a:pt x="5917453" y="59690"/>
                    <a:pt x="5946663" y="88900"/>
                    <a:pt x="5946663" y="124460"/>
                  </a:cubicBezTo>
                  <a:lnTo>
                    <a:pt x="5946663" y="1861946"/>
                  </a:lnTo>
                  <a:cubicBezTo>
                    <a:pt x="5946663" y="1897506"/>
                    <a:pt x="5917453" y="1926716"/>
                    <a:pt x="5881893" y="1926716"/>
                  </a:cubicBezTo>
                  <a:lnTo>
                    <a:pt x="124460" y="1926716"/>
                  </a:lnTo>
                  <a:cubicBezTo>
                    <a:pt x="88900" y="1926716"/>
                    <a:pt x="59690" y="1897506"/>
                    <a:pt x="59690" y="18619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5881893" y="59690"/>
                  </a:lnTo>
                  <a:moveTo>
                    <a:pt x="588189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61946"/>
                  </a:lnTo>
                  <a:cubicBezTo>
                    <a:pt x="0" y="1930526"/>
                    <a:pt x="55880" y="1986406"/>
                    <a:pt x="124460" y="1986406"/>
                  </a:cubicBezTo>
                  <a:lnTo>
                    <a:pt x="5881893" y="1986406"/>
                  </a:lnTo>
                  <a:cubicBezTo>
                    <a:pt x="5950473" y="1986406"/>
                    <a:pt x="6006353" y="1930526"/>
                    <a:pt x="6006353" y="1861946"/>
                  </a:cubicBezTo>
                  <a:lnTo>
                    <a:pt x="6006353" y="124460"/>
                  </a:lnTo>
                  <a:cubicBezTo>
                    <a:pt x="6006353" y="55880"/>
                    <a:pt x="5950473" y="0"/>
                    <a:pt x="5881893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2002332" y="7613927"/>
            <a:ext cx="9075727" cy="2327233"/>
            <a:chOff x="0" y="0"/>
            <a:chExt cx="12287363" cy="315077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287363" cy="3150773"/>
            </a:xfrm>
            <a:custGeom>
              <a:avLst/>
              <a:gdLst/>
              <a:ahLst/>
              <a:cxnLst/>
              <a:rect l="l" t="t" r="r" b="b"/>
              <a:pathLst>
                <a:path w="12287363" h="3150773">
                  <a:moveTo>
                    <a:pt x="12162903" y="59690"/>
                  </a:moveTo>
                  <a:cubicBezTo>
                    <a:pt x="12198463" y="59690"/>
                    <a:pt x="12227673" y="88900"/>
                    <a:pt x="12227673" y="124460"/>
                  </a:cubicBezTo>
                  <a:lnTo>
                    <a:pt x="12227673" y="3026313"/>
                  </a:lnTo>
                  <a:cubicBezTo>
                    <a:pt x="12227673" y="3061873"/>
                    <a:pt x="12198463" y="3091083"/>
                    <a:pt x="12162903" y="3091083"/>
                  </a:cubicBezTo>
                  <a:lnTo>
                    <a:pt x="124460" y="3091083"/>
                  </a:lnTo>
                  <a:cubicBezTo>
                    <a:pt x="88900" y="3091083"/>
                    <a:pt x="59690" y="3061873"/>
                    <a:pt x="59690" y="302631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162903" y="59690"/>
                  </a:lnTo>
                  <a:moveTo>
                    <a:pt x="1216290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026313"/>
                  </a:lnTo>
                  <a:cubicBezTo>
                    <a:pt x="0" y="3094893"/>
                    <a:pt x="55880" y="3150773"/>
                    <a:pt x="124460" y="3150773"/>
                  </a:cubicBezTo>
                  <a:lnTo>
                    <a:pt x="12162903" y="3150773"/>
                  </a:lnTo>
                  <a:cubicBezTo>
                    <a:pt x="12231483" y="3150773"/>
                    <a:pt x="12287363" y="3094893"/>
                    <a:pt x="12287363" y="3026313"/>
                  </a:cubicBezTo>
                  <a:lnTo>
                    <a:pt x="12287363" y="124460"/>
                  </a:lnTo>
                  <a:cubicBezTo>
                    <a:pt x="12287363" y="55880"/>
                    <a:pt x="12231483" y="0"/>
                    <a:pt x="12162903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34051" y="4620599"/>
            <a:ext cx="12212289" cy="243272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403610" y="4684528"/>
            <a:ext cx="4436430" cy="483974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8754610" y="447455"/>
            <a:ext cx="850469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Laços de Repetição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94511" y="685605"/>
            <a:ext cx="8097475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dicionario.values()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353465" y="3080179"/>
            <a:ext cx="4373460" cy="773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2"/>
              </a:lnSpc>
            </a:pPr>
            <a:r>
              <a:rPr lang="en-US" sz="4701">
                <a:solidFill>
                  <a:srgbClr val="3F4652"/>
                </a:solidFill>
                <a:latin typeface="Tenor Sans"/>
              </a:rPr>
              <a:t>Código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245506" y="3080179"/>
            <a:ext cx="2752638" cy="773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2"/>
              </a:lnSpc>
            </a:pPr>
            <a:r>
              <a:rPr lang="en-US" sz="4701">
                <a:solidFill>
                  <a:srgbClr val="3F4652"/>
                </a:solidFill>
                <a:latin typeface="Tenor Sans"/>
              </a:rPr>
              <a:t>Console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002332" y="7672643"/>
            <a:ext cx="9075727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3F4652"/>
                </a:solidFill>
                <a:latin typeface="Open Sans"/>
              </a:rPr>
              <a:t>Iterando os valores de um dicionário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34051" y="2761884"/>
            <a:ext cx="12212289" cy="1467205"/>
            <a:chOff x="0" y="0"/>
            <a:chExt cx="16533863" cy="198640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533864" cy="1986406"/>
            </a:xfrm>
            <a:custGeom>
              <a:avLst/>
              <a:gdLst/>
              <a:ahLst/>
              <a:cxnLst/>
              <a:rect l="l" t="t" r="r" b="b"/>
              <a:pathLst>
                <a:path w="16533864" h="1986406">
                  <a:moveTo>
                    <a:pt x="16409403" y="59690"/>
                  </a:moveTo>
                  <a:cubicBezTo>
                    <a:pt x="16444964" y="59690"/>
                    <a:pt x="16474173" y="88900"/>
                    <a:pt x="16474173" y="124460"/>
                  </a:cubicBezTo>
                  <a:lnTo>
                    <a:pt x="16474173" y="1861946"/>
                  </a:lnTo>
                  <a:cubicBezTo>
                    <a:pt x="16474173" y="1897506"/>
                    <a:pt x="16444964" y="1926716"/>
                    <a:pt x="16409403" y="1926716"/>
                  </a:cubicBezTo>
                  <a:lnTo>
                    <a:pt x="124460" y="1926716"/>
                  </a:lnTo>
                  <a:cubicBezTo>
                    <a:pt x="88900" y="1926716"/>
                    <a:pt x="59690" y="1897506"/>
                    <a:pt x="59690" y="18619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409403" y="59690"/>
                  </a:lnTo>
                  <a:moveTo>
                    <a:pt x="1640940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61946"/>
                  </a:lnTo>
                  <a:cubicBezTo>
                    <a:pt x="0" y="1930526"/>
                    <a:pt x="55880" y="1986406"/>
                    <a:pt x="124460" y="1986406"/>
                  </a:cubicBezTo>
                  <a:lnTo>
                    <a:pt x="16409403" y="1986406"/>
                  </a:lnTo>
                  <a:cubicBezTo>
                    <a:pt x="16477983" y="1986406"/>
                    <a:pt x="16533864" y="1930526"/>
                    <a:pt x="16533864" y="1861946"/>
                  </a:cubicBezTo>
                  <a:lnTo>
                    <a:pt x="16533864" y="124460"/>
                  </a:lnTo>
                  <a:cubicBezTo>
                    <a:pt x="16533864" y="55880"/>
                    <a:pt x="16477983" y="0"/>
                    <a:pt x="16409403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403610" y="2761884"/>
            <a:ext cx="4436430" cy="1467205"/>
            <a:chOff x="0" y="0"/>
            <a:chExt cx="6006353" cy="198640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06353" cy="1986406"/>
            </a:xfrm>
            <a:custGeom>
              <a:avLst/>
              <a:gdLst/>
              <a:ahLst/>
              <a:cxnLst/>
              <a:rect l="l" t="t" r="r" b="b"/>
              <a:pathLst>
                <a:path w="6006353" h="1986406">
                  <a:moveTo>
                    <a:pt x="5881893" y="59690"/>
                  </a:moveTo>
                  <a:cubicBezTo>
                    <a:pt x="5917453" y="59690"/>
                    <a:pt x="5946663" y="88900"/>
                    <a:pt x="5946663" y="124460"/>
                  </a:cubicBezTo>
                  <a:lnTo>
                    <a:pt x="5946663" y="1861946"/>
                  </a:lnTo>
                  <a:cubicBezTo>
                    <a:pt x="5946663" y="1897506"/>
                    <a:pt x="5917453" y="1926716"/>
                    <a:pt x="5881893" y="1926716"/>
                  </a:cubicBezTo>
                  <a:lnTo>
                    <a:pt x="124460" y="1926716"/>
                  </a:lnTo>
                  <a:cubicBezTo>
                    <a:pt x="88900" y="1926716"/>
                    <a:pt x="59690" y="1897506"/>
                    <a:pt x="59690" y="18619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5881893" y="59690"/>
                  </a:lnTo>
                  <a:moveTo>
                    <a:pt x="588189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61946"/>
                  </a:lnTo>
                  <a:cubicBezTo>
                    <a:pt x="0" y="1930526"/>
                    <a:pt x="55880" y="1986406"/>
                    <a:pt x="124460" y="1986406"/>
                  </a:cubicBezTo>
                  <a:lnTo>
                    <a:pt x="5881893" y="1986406"/>
                  </a:lnTo>
                  <a:cubicBezTo>
                    <a:pt x="5950473" y="1986406"/>
                    <a:pt x="6006353" y="1930526"/>
                    <a:pt x="6006353" y="1861946"/>
                  </a:cubicBezTo>
                  <a:lnTo>
                    <a:pt x="6006353" y="124460"/>
                  </a:lnTo>
                  <a:cubicBezTo>
                    <a:pt x="6006353" y="55880"/>
                    <a:pt x="5950473" y="0"/>
                    <a:pt x="5881893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2050313" y="7580849"/>
            <a:ext cx="14283343" cy="2327233"/>
            <a:chOff x="0" y="0"/>
            <a:chExt cx="19337803" cy="315077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337803" cy="3150773"/>
            </a:xfrm>
            <a:custGeom>
              <a:avLst/>
              <a:gdLst/>
              <a:ahLst/>
              <a:cxnLst/>
              <a:rect l="l" t="t" r="r" b="b"/>
              <a:pathLst>
                <a:path w="19337803" h="3150773">
                  <a:moveTo>
                    <a:pt x="19213344" y="59690"/>
                  </a:moveTo>
                  <a:cubicBezTo>
                    <a:pt x="19248903" y="59690"/>
                    <a:pt x="19278113" y="88900"/>
                    <a:pt x="19278113" y="124460"/>
                  </a:cubicBezTo>
                  <a:lnTo>
                    <a:pt x="19278113" y="3026313"/>
                  </a:lnTo>
                  <a:cubicBezTo>
                    <a:pt x="19278113" y="3061873"/>
                    <a:pt x="19248903" y="3091083"/>
                    <a:pt x="19213344" y="3091083"/>
                  </a:cubicBezTo>
                  <a:lnTo>
                    <a:pt x="124460" y="3091083"/>
                  </a:lnTo>
                  <a:cubicBezTo>
                    <a:pt x="88900" y="3091083"/>
                    <a:pt x="59690" y="3061873"/>
                    <a:pt x="59690" y="302631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9213344" y="59690"/>
                  </a:lnTo>
                  <a:moveTo>
                    <a:pt x="1921334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026313"/>
                  </a:lnTo>
                  <a:cubicBezTo>
                    <a:pt x="0" y="3094893"/>
                    <a:pt x="55880" y="3150773"/>
                    <a:pt x="124460" y="3150773"/>
                  </a:cubicBezTo>
                  <a:lnTo>
                    <a:pt x="19213344" y="3150773"/>
                  </a:lnTo>
                  <a:cubicBezTo>
                    <a:pt x="19281924" y="3150773"/>
                    <a:pt x="19337803" y="3094893"/>
                    <a:pt x="19337803" y="3026313"/>
                  </a:cubicBezTo>
                  <a:lnTo>
                    <a:pt x="19337803" y="124460"/>
                  </a:lnTo>
                  <a:cubicBezTo>
                    <a:pt x="19337803" y="55880"/>
                    <a:pt x="19281924" y="0"/>
                    <a:pt x="19213344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34051" y="4684528"/>
            <a:ext cx="12212289" cy="2413496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403610" y="4684528"/>
            <a:ext cx="4436430" cy="267401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8754610" y="447455"/>
            <a:ext cx="850469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Laços de Repetição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94511" y="685605"/>
            <a:ext cx="8097475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dicionario.items()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353465" y="3080179"/>
            <a:ext cx="4373460" cy="773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2"/>
              </a:lnSpc>
            </a:pPr>
            <a:r>
              <a:rPr lang="en-US" sz="4701">
                <a:solidFill>
                  <a:srgbClr val="3F4652"/>
                </a:solidFill>
                <a:latin typeface="Tenor Sans"/>
              </a:rPr>
              <a:t>Código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245506" y="3080179"/>
            <a:ext cx="2752638" cy="773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2"/>
              </a:lnSpc>
            </a:pPr>
            <a:r>
              <a:rPr lang="en-US" sz="4701">
                <a:solidFill>
                  <a:srgbClr val="3F4652"/>
                </a:solidFill>
                <a:latin typeface="Tenor Sans"/>
              </a:rPr>
              <a:t>Console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023945" y="7639565"/>
            <a:ext cx="11721967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3F4652"/>
                </a:solidFill>
                <a:latin typeface="Open Sans"/>
              </a:rPr>
              <a:t>Iterando as chaves e valores de um dicionário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791038" y="4227904"/>
            <a:ext cx="4335039" cy="1321782"/>
            <a:chOff x="0" y="0"/>
            <a:chExt cx="6898751" cy="210347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898751" cy="2103474"/>
            </a:xfrm>
            <a:custGeom>
              <a:avLst/>
              <a:gdLst/>
              <a:ahLst/>
              <a:cxnLst/>
              <a:rect l="l" t="t" r="r" b="b"/>
              <a:pathLst>
                <a:path w="6898751" h="2103474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1979014"/>
                  </a:lnTo>
                  <a:cubicBezTo>
                    <a:pt x="6839061" y="2014574"/>
                    <a:pt x="6809851" y="2043784"/>
                    <a:pt x="6774290" y="2043784"/>
                  </a:cubicBezTo>
                  <a:lnTo>
                    <a:pt x="124460" y="2043784"/>
                  </a:lnTo>
                  <a:cubicBezTo>
                    <a:pt x="88900" y="2043784"/>
                    <a:pt x="59690" y="2014574"/>
                    <a:pt x="59690" y="197901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979014"/>
                  </a:lnTo>
                  <a:cubicBezTo>
                    <a:pt x="0" y="2047594"/>
                    <a:pt x="55880" y="2103474"/>
                    <a:pt x="124460" y="2103474"/>
                  </a:cubicBezTo>
                  <a:lnTo>
                    <a:pt x="6774291" y="2103474"/>
                  </a:lnTo>
                  <a:cubicBezTo>
                    <a:pt x="6842871" y="2103474"/>
                    <a:pt x="6898751" y="2047594"/>
                    <a:pt x="6898751" y="1979014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991600" y="447455"/>
            <a:ext cx="8651171" cy="134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dirty="0" err="1">
                <a:solidFill>
                  <a:srgbClr val="FFFFF6"/>
                </a:solidFill>
                <a:latin typeface="Open Sans"/>
              </a:rPr>
              <a:t>Laços</a:t>
            </a:r>
            <a:r>
              <a:rPr lang="en-US" sz="7500" dirty="0">
                <a:solidFill>
                  <a:srgbClr val="FFFFF6"/>
                </a:solidFill>
                <a:latin typeface="Open Sans"/>
              </a:rPr>
              <a:t> de </a:t>
            </a:r>
            <a:r>
              <a:rPr lang="en-US" sz="7500" dirty="0" err="1">
                <a:solidFill>
                  <a:srgbClr val="FFFFF6"/>
                </a:solidFill>
                <a:latin typeface="Open Sans"/>
              </a:rPr>
              <a:t>Repetição</a:t>
            </a:r>
            <a:endParaRPr lang="en-US" sz="7500" dirty="0">
              <a:solidFill>
                <a:srgbClr val="FFFFF6"/>
              </a:solidFill>
              <a:latin typeface="Open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94511" y="685605"/>
            <a:ext cx="8097475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Break e Continue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098206" y="4441095"/>
            <a:ext cx="3720703" cy="8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5000">
                <a:solidFill>
                  <a:srgbClr val="3F4652"/>
                </a:solidFill>
                <a:latin typeface="Tenor Sans"/>
              </a:rPr>
              <a:t>Break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230311" y="3721005"/>
            <a:ext cx="10203937" cy="5119674"/>
            <a:chOff x="0" y="0"/>
            <a:chExt cx="7763833" cy="389538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763833" cy="3895388"/>
            </a:xfrm>
            <a:custGeom>
              <a:avLst/>
              <a:gdLst/>
              <a:ahLst/>
              <a:cxnLst/>
              <a:rect l="l" t="t" r="r" b="b"/>
              <a:pathLst>
                <a:path w="7763833" h="3895388">
                  <a:moveTo>
                    <a:pt x="7639372" y="3895387"/>
                  </a:moveTo>
                  <a:lnTo>
                    <a:pt x="124460" y="3895387"/>
                  </a:lnTo>
                  <a:cubicBezTo>
                    <a:pt x="55880" y="3895387"/>
                    <a:pt x="0" y="3839508"/>
                    <a:pt x="0" y="377092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639373" y="0"/>
                  </a:lnTo>
                  <a:cubicBezTo>
                    <a:pt x="7707953" y="0"/>
                    <a:pt x="7763833" y="55880"/>
                    <a:pt x="7763833" y="124460"/>
                  </a:cubicBezTo>
                  <a:lnTo>
                    <a:pt x="7763833" y="3770928"/>
                  </a:lnTo>
                  <a:cubicBezTo>
                    <a:pt x="7763833" y="3839508"/>
                    <a:pt x="7707953" y="3895388"/>
                    <a:pt x="7639373" y="3895388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868094" y="4227904"/>
            <a:ext cx="10108846" cy="5030396"/>
            <a:chOff x="0" y="0"/>
            <a:chExt cx="9798822" cy="487612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798823" cy="4876121"/>
            </a:xfrm>
            <a:custGeom>
              <a:avLst/>
              <a:gdLst/>
              <a:ahLst/>
              <a:cxnLst/>
              <a:rect l="l" t="t" r="r" b="b"/>
              <a:pathLst>
                <a:path w="9798823" h="4876121">
                  <a:moveTo>
                    <a:pt x="9674362" y="59690"/>
                  </a:moveTo>
                  <a:cubicBezTo>
                    <a:pt x="9709922" y="59690"/>
                    <a:pt x="9739133" y="88900"/>
                    <a:pt x="9739133" y="124460"/>
                  </a:cubicBezTo>
                  <a:lnTo>
                    <a:pt x="9739133" y="4751661"/>
                  </a:lnTo>
                  <a:cubicBezTo>
                    <a:pt x="9739133" y="4787221"/>
                    <a:pt x="9709922" y="4816431"/>
                    <a:pt x="9674362" y="4816431"/>
                  </a:cubicBezTo>
                  <a:lnTo>
                    <a:pt x="124460" y="4816431"/>
                  </a:lnTo>
                  <a:cubicBezTo>
                    <a:pt x="88900" y="4816431"/>
                    <a:pt x="59690" y="4787221"/>
                    <a:pt x="59690" y="475166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674362" y="59690"/>
                  </a:lnTo>
                  <a:moveTo>
                    <a:pt x="967436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751661"/>
                  </a:lnTo>
                  <a:cubicBezTo>
                    <a:pt x="0" y="4820241"/>
                    <a:pt x="55880" y="4876121"/>
                    <a:pt x="124460" y="4876121"/>
                  </a:cubicBezTo>
                  <a:lnTo>
                    <a:pt x="9674362" y="4876121"/>
                  </a:lnTo>
                  <a:cubicBezTo>
                    <a:pt x="9742943" y="4876121"/>
                    <a:pt x="9798823" y="4820241"/>
                    <a:pt x="9798823" y="4751661"/>
                  </a:cubicBezTo>
                  <a:lnTo>
                    <a:pt x="9798823" y="124460"/>
                  </a:lnTo>
                  <a:cubicBezTo>
                    <a:pt x="9798823" y="55880"/>
                    <a:pt x="9742943" y="0"/>
                    <a:pt x="9674362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896050" y="4280322"/>
            <a:ext cx="8944939" cy="3962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>
                <a:solidFill>
                  <a:srgbClr val="FFFFF6"/>
                </a:solidFill>
                <a:latin typeface="Open Sans"/>
              </a:rPr>
              <a:t>O python também nos oferece duas palavras reservadas para a interrupção do loop ou da iteração atual, as palavras são break e continue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2791038" y="6920940"/>
            <a:ext cx="4335039" cy="1321782"/>
            <a:chOff x="0" y="0"/>
            <a:chExt cx="6898751" cy="210347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898751" cy="2103474"/>
            </a:xfrm>
            <a:custGeom>
              <a:avLst/>
              <a:gdLst/>
              <a:ahLst/>
              <a:cxnLst/>
              <a:rect l="l" t="t" r="r" b="b"/>
              <a:pathLst>
                <a:path w="6898751" h="2103474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1979014"/>
                  </a:lnTo>
                  <a:cubicBezTo>
                    <a:pt x="6839061" y="2014574"/>
                    <a:pt x="6809851" y="2043784"/>
                    <a:pt x="6774290" y="2043784"/>
                  </a:cubicBezTo>
                  <a:lnTo>
                    <a:pt x="124460" y="2043784"/>
                  </a:lnTo>
                  <a:cubicBezTo>
                    <a:pt x="88900" y="2043784"/>
                    <a:pt x="59690" y="2014574"/>
                    <a:pt x="59690" y="197901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979014"/>
                  </a:lnTo>
                  <a:cubicBezTo>
                    <a:pt x="0" y="2047594"/>
                    <a:pt x="55880" y="2103474"/>
                    <a:pt x="124460" y="2103474"/>
                  </a:cubicBezTo>
                  <a:lnTo>
                    <a:pt x="6774291" y="2103474"/>
                  </a:lnTo>
                  <a:cubicBezTo>
                    <a:pt x="6842871" y="2103474"/>
                    <a:pt x="6898751" y="2047594"/>
                    <a:pt x="6898751" y="1979014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3098206" y="7134131"/>
            <a:ext cx="3720703" cy="8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5000">
                <a:solidFill>
                  <a:srgbClr val="3F4652"/>
                </a:solidFill>
                <a:latin typeface="Tenor Sans"/>
              </a:rPr>
              <a:t>Continue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34051" y="2761884"/>
            <a:ext cx="12212289" cy="1467205"/>
            <a:chOff x="0" y="0"/>
            <a:chExt cx="16533863" cy="198640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533864" cy="1986406"/>
            </a:xfrm>
            <a:custGeom>
              <a:avLst/>
              <a:gdLst/>
              <a:ahLst/>
              <a:cxnLst/>
              <a:rect l="l" t="t" r="r" b="b"/>
              <a:pathLst>
                <a:path w="16533864" h="1986406">
                  <a:moveTo>
                    <a:pt x="16409403" y="59690"/>
                  </a:moveTo>
                  <a:cubicBezTo>
                    <a:pt x="16444964" y="59690"/>
                    <a:pt x="16474173" y="88900"/>
                    <a:pt x="16474173" y="124460"/>
                  </a:cubicBezTo>
                  <a:lnTo>
                    <a:pt x="16474173" y="1861946"/>
                  </a:lnTo>
                  <a:cubicBezTo>
                    <a:pt x="16474173" y="1897506"/>
                    <a:pt x="16444964" y="1926716"/>
                    <a:pt x="16409403" y="1926716"/>
                  </a:cubicBezTo>
                  <a:lnTo>
                    <a:pt x="124460" y="1926716"/>
                  </a:lnTo>
                  <a:cubicBezTo>
                    <a:pt x="88900" y="1926716"/>
                    <a:pt x="59690" y="1897506"/>
                    <a:pt x="59690" y="18619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409403" y="59690"/>
                  </a:lnTo>
                  <a:moveTo>
                    <a:pt x="1640940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61946"/>
                  </a:lnTo>
                  <a:cubicBezTo>
                    <a:pt x="0" y="1930526"/>
                    <a:pt x="55880" y="1986406"/>
                    <a:pt x="124460" y="1986406"/>
                  </a:cubicBezTo>
                  <a:lnTo>
                    <a:pt x="16409403" y="1986406"/>
                  </a:lnTo>
                  <a:cubicBezTo>
                    <a:pt x="16477983" y="1986406"/>
                    <a:pt x="16533864" y="1930526"/>
                    <a:pt x="16533864" y="1861946"/>
                  </a:cubicBezTo>
                  <a:lnTo>
                    <a:pt x="16533864" y="124460"/>
                  </a:lnTo>
                  <a:cubicBezTo>
                    <a:pt x="16533864" y="55880"/>
                    <a:pt x="16477983" y="0"/>
                    <a:pt x="16409403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403610" y="2761884"/>
            <a:ext cx="4436430" cy="1467205"/>
            <a:chOff x="0" y="0"/>
            <a:chExt cx="6006353" cy="198640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06353" cy="1986406"/>
            </a:xfrm>
            <a:custGeom>
              <a:avLst/>
              <a:gdLst/>
              <a:ahLst/>
              <a:cxnLst/>
              <a:rect l="l" t="t" r="r" b="b"/>
              <a:pathLst>
                <a:path w="6006353" h="1986406">
                  <a:moveTo>
                    <a:pt x="5881893" y="59690"/>
                  </a:moveTo>
                  <a:cubicBezTo>
                    <a:pt x="5917453" y="59690"/>
                    <a:pt x="5946663" y="88900"/>
                    <a:pt x="5946663" y="124460"/>
                  </a:cubicBezTo>
                  <a:lnTo>
                    <a:pt x="5946663" y="1861946"/>
                  </a:lnTo>
                  <a:cubicBezTo>
                    <a:pt x="5946663" y="1897506"/>
                    <a:pt x="5917453" y="1926716"/>
                    <a:pt x="5881893" y="1926716"/>
                  </a:cubicBezTo>
                  <a:lnTo>
                    <a:pt x="124460" y="1926716"/>
                  </a:lnTo>
                  <a:cubicBezTo>
                    <a:pt x="88900" y="1926716"/>
                    <a:pt x="59690" y="1897506"/>
                    <a:pt x="59690" y="18619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5881893" y="59690"/>
                  </a:lnTo>
                  <a:moveTo>
                    <a:pt x="588189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61946"/>
                  </a:lnTo>
                  <a:cubicBezTo>
                    <a:pt x="0" y="1930526"/>
                    <a:pt x="55880" y="1986406"/>
                    <a:pt x="124460" y="1986406"/>
                  </a:cubicBezTo>
                  <a:lnTo>
                    <a:pt x="5881893" y="1986406"/>
                  </a:lnTo>
                  <a:cubicBezTo>
                    <a:pt x="5950473" y="1986406"/>
                    <a:pt x="6006353" y="1930526"/>
                    <a:pt x="6006353" y="1861946"/>
                  </a:cubicBezTo>
                  <a:lnTo>
                    <a:pt x="6006353" y="124460"/>
                  </a:lnTo>
                  <a:cubicBezTo>
                    <a:pt x="6006353" y="55880"/>
                    <a:pt x="5950473" y="0"/>
                    <a:pt x="5881893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087432" y="7972763"/>
            <a:ext cx="4905526" cy="1677451"/>
            <a:chOff x="0" y="0"/>
            <a:chExt cx="6641449" cy="227105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41450" cy="2271053"/>
            </a:xfrm>
            <a:custGeom>
              <a:avLst/>
              <a:gdLst/>
              <a:ahLst/>
              <a:cxnLst/>
              <a:rect l="l" t="t" r="r" b="b"/>
              <a:pathLst>
                <a:path w="6641450" h="2271053">
                  <a:moveTo>
                    <a:pt x="6516989" y="59690"/>
                  </a:moveTo>
                  <a:cubicBezTo>
                    <a:pt x="6552549" y="59690"/>
                    <a:pt x="6581759" y="88900"/>
                    <a:pt x="6581759" y="124460"/>
                  </a:cubicBezTo>
                  <a:lnTo>
                    <a:pt x="6581759" y="2146593"/>
                  </a:lnTo>
                  <a:cubicBezTo>
                    <a:pt x="6581759" y="2182153"/>
                    <a:pt x="6552549" y="2211363"/>
                    <a:pt x="6516989" y="2211363"/>
                  </a:cubicBezTo>
                  <a:lnTo>
                    <a:pt x="124460" y="2211363"/>
                  </a:lnTo>
                  <a:cubicBezTo>
                    <a:pt x="88900" y="2211363"/>
                    <a:pt x="59690" y="2182153"/>
                    <a:pt x="59690" y="214659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516989" y="59690"/>
                  </a:lnTo>
                  <a:moveTo>
                    <a:pt x="651698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46593"/>
                  </a:lnTo>
                  <a:cubicBezTo>
                    <a:pt x="0" y="2215173"/>
                    <a:pt x="55880" y="2271053"/>
                    <a:pt x="124460" y="2271053"/>
                  </a:cubicBezTo>
                  <a:lnTo>
                    <a:pt x="6516989" y="2271053"/>
                  </a:lnTo>
                  <a:cubicBezTo>
                    <a:pt x="6585569" y="2271053"/>
                    <a:pt x="6641450" y="2215173"/>
                    <a:pt x="6641450" y="2146593"/>
                  </a:cubicBezTo>
                  <a:lnTo>
                    <a:pt x="6641450" y="124460"/>
                  </a:lnTo>
                  <a:cubicBezTo>
                    <a:pt x="6641450" y="55880"/>
                    <a:pt x="6585569" y="0"/>
                    <a:pt x="6516989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34051" y="4684528"/>
            <a:ext cx="12212289" cy="263872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403610" y="4684528"/>
            <a:ext cx="4436430" cy="3068185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8754610" y="447455"/>
            <a:ext cx="850469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Laços de Repetição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94511" y="685605"/>
            <a:ext cx="8097475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Break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353465" y="3080179"/>
            <a:ext cx="4373460" cy="773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2"/>
              </a:lnSpc>
            </a:pPr>
            <a:r>
              <a:rPr lang="en-US" sz="4701">
                <a:solidFill>
                  <a:srgbClr val="3F4652"/>
                </a:solidFill>
                <a:latin typeface="Tenor Sans"/>
              </a:rPr>
              <a:t>Código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245506" y="3080179"/>
            <a:ext cx="2752638" cy="773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2"/>
              </a:lnSpc>
            </a:pPr>
            <a:r>
              <a:rPr lang="en-US" sz="4701">
                <a:solidFill>
                  <a:srgbClr val="3F4652"/>
                </a:solidFill>
                <a:latin typeface="Tenor Sans"/>
              </a:rPr>
              <a:t>Console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980538" y="8239988"/>
            <a:ext cx="3119314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3F4652"/>
                </a:solidFill>
                <a:latin typeface="Open Sans"/>
              </a:rPr>
              <a:t>Break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34051" y="2761884"/>
            <a:ext cx="12212289" cy="1467205"/>
            <a:chOff x="0" y="0"/>
            <a:chExt cx="16533863" cy="198640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533864" cy="1986406"/>
            </a:xfrm>
            <a:custGeom>
              <a:avLst/>
              <a:gdLst/>
              <a:ahLst/>
              <a:cxnLst/>
              <a:rect l="l" t="t" r="r" b="b"/>
              <a:pathLst>
                <a:path w="16533864" h="1986406">
                  <a:moveTo>
                    <a:pt x="16409403" y="59690"/>
                  </a:moveTo>
                  <a:cubicBezTo>
                    <a:pt x="16444964" y="59690"/>
                    <a:pt x="16474173" y="88900"/>
                    <a:pt x="16474173" y="124460"/>
                  </a:cubicBezTo>
                  <a:lnTo>
                    <a:pt x="16474173" y="1861946"/>
                  </a:lnTo>
                  <a:cubicBezTo>
                    <a:pt x="16474173" y="1897506"/>
                    <a:pt x="16444964" y="1926716"/>
                    <a:pt x="16409403" y="1926716"/>
                  </a:cubicBezTo>
                  <a:lnTo>
                    <a:pt x="124460" y="1926716"/>
                  </a:lnTo>
                  <a:cubicBezTo>
                    <a:pt x="88900" y="1926716"/>
                    <a:pt x="59690" y="1897506"/>
                    <a:pt x="59690" y="18619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409403" y="59690"/>
                  </a:lnTo>
                  <a:moveTo>
                    <a:pt x="1640940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61946"/>
                  </a:lnTo>
                  <a:cubicBezTo>
                    <a:pt x="0" y="1930526"/>
                    <a:pt x="55880" y="1986406"/>
                    <a:pt x="124460" y="1986406"/>
                  </a:cubicBezTo>
                  <a:lnTo>
                    <a:pt x="16409403" y="1986406"/>
                  </a:lnTo>
                  <a:cubicBezTo>
                    <a:pt x="16477983" y="1986406"/>
                    <a:pt x="16533864" y="1930526"/>
                    <a:pt x="16533864" y="1861946"/>
                  </a:cubicBezTo>
                  <a:lnTo>
                    <a:pt x="16533864" y="124460"/>
                  </a:lnTo>
                  <a:cubicBezTo>
                    <a:pt x="16533864" y="55880"/>
                    <a:pt x="16477983" y="0"/>
                    <a:pt x="16409403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403610" y="2761884"/>
            <a:ext cx="4436430" cy="1467205"/>
            <a:chOff x="0" y="0"/>
            <a:chExt cx="6006353" cy="198640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06353" cy="1986406"/>
            </a:xfrm>
            <a:custGeom>
              <a:avLst/>
              <a:gdLst/>
              <a:ahLst/>
              <a:cxnLst/>
              <a:rect l="l" t="t" r="r" b="b"/>
              <a:pathLst>
                <a:path w="6006353" h="1986406">
                  <a:moveTo>
                    <a:pt x="5881893" y="59690"/>
                  </a:moveTo>
                  <a:cubicBezTo>
                    <a:pt x="5917453" y="59690"/>
                    <a:pt x="5946663" y="88900"/>
                    <a:pt x="5946663" y="124460"/>
                  </a:cubicBezTo>
                  <a:lnTo>
                    <a:pt x="5946663" y="1861946"/>
                  </a:lnTo>
                  <a:cubicBezTo>
                    <a:pt x="5946663" y="1897506"/>
                    <a:pt x="5917453" y="1926716"/>
                    <a:pt x="5881893" y="1926716"/>
                  </a:cubicBezTo>
                  <a:lnTo>
                    <a:pt x="124460" y="1926716"/>
                  </a:lnTo>
                  <a:cubicBezTo>
                    <a:pt x="88900" y="1926716"/>
                    <a:pt x="59690" y="1897506"/>
                    <a:pt x="59690" y="18619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5881893" y="59690"/>
                  </a:lnTo>
                  <a:moveTo>
                    <a:pt x="588189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61946"/>
                  </a:lnTo>
                  <a:cubicBezTo>
                    <a:pt x="0" y="1930526"/>
                    <a:pt x="55880" y="1986406"/>
                    <a:pt x="124460" y="1986406"/>
                  </a:cubicBezTo>
                  <a:lnTo>
                    <a:pt x="5881893" y="1986406"/>
                  </a:lnTo>
                  <a:cubicBezTo>
                    <a:pt x="5950473" y="1986406"/>
                    <a:pt x="6006353" y="1930526"/>
                    <a:pt x="6006353" y="1861946"/>
                  </a:cubicBezTo>
                  <a:lnTo>
                    <a:pt x="6006353" y="124460"/>
                  </a:lnTo>
                  <a:cubicBezTo>
                    <a:pt x="6006353" y="55880"/>
                    <a:pt x="5950473" y="0"/>
                    <a:pt x="5881893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087432" y="7972763"/>
            <a:ext cx="4905526" cy="1677451"/>
            <a:chOff x="0" y="0"/>
            <a:chExt cx="6641449" cy="227105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41450" cy="2271053"/>
            </a:xfrm>
            <a:custGeom>
              <a:avLst/>
              <a:gdLst/>
              <a:ahLst/>
              <a:cxnLst/>
              <a:rect l="l" t="t" r="r" b="b"/>
              <a:pathLst>
                <a:path w="6641450" h="2271053">
                  <a:moveTo>
                    <a:pt x="6516989" y="59690"/>
                  </a:moveTo>
                  <a:cubicBezTo>
                    <a:pt x="6552549" y="59690"/>
                    <a:pt x="6581759" y="88900"/>
                    <a:pt x="6581759" y="124460"/>
                  </a:cubicBezTo>
                  <a:lnTo>
                    <a:pt x="6581759" y="2146593"/>
                  </a:lnTo>
                  <a:cubicBezTo>
                    <a:pt x="6581759" y="2182153"/>
                    <a:pt x="6552549" y="2211363"/>
                    <a:pt x="6516989" y="2211363"/>
                  </a:cubicBezTo>
                  <a:lnTo>
                    <a:pt x="124460" y="2211363"/>
                  </a:lnTo>
                  <a:cubicBezTo>
                    <a:pt x="88900" y="2211363"/>
                    <a:pt x="59690" y="2182153"/>
                    <a:pt x="59690" y="214659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516989" y="59690"/>
                  </a:lnTo>
                  <a:moveTo>
                    <a:pt x="651698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46593"/>
                  </a:lnTo>
                  <a:cubicBezTo>
                    <a:pt x="0" y="2215173"/>
                    <a:pt x="55880" y="2271053"/>
                    <a:pt x="124460" y="2271053"/>
                  </a:cubicBezTo>
                  <a:lnTo>
                    <a:pt x="6516989" y="2271053"/>
                  </a:lnTo>
                  <a:cubicBezTo>
                    <a:pt x="6585569" y="2271053"/>
                    <a:pt x="6641450" y="2215173"/>
                    <a:pt x="6641450" y="2146593"/>
                  </a:cubicBezTo>
                  <a:lnTo>
                    <a:pt x="6641450" y="124460"/>
                  </a:lnTo>
                  <a:cubicBezTo>
                    <a:pt x="6641450" y="55880"/>
                    <a:pt x="6585569" y="0"/>
                    <a:pt x="6516989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34051" y="4622089"/>
            <a:ext cx="12212289" cy="2524448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403610" y="4618881"/>
            <a:ext cx="4436430" cy="4351926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8754610" y="447455"/>
            <a:ext cx="850469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Laços de Repetição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94511" y="685605"/>
            <a:ext cx="8097475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Continue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353465" y="3080179"/>
            <a:ext cx="4373460" cy="773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2"/>
              </a:lnSpc>
            </a:pPr>
            <a:r>
              <a:rPr lang="en-US" sz="4701">
                <a:solidFill>
                  <a:srgbClr val="3F4652"/>
                </a:solidFill>
                <a:latin typeface="Tenor Sans"/>
              </a:rPr>
              <a:t>Código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245506" y="3080179"/>
            <a:ext cx="2752638" cy="773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2"/>
              </a:lnSpc>
            </a:pPr>
            <a:r>
              <a:rPr lang="en-US" sz="4701">
                <a:solidFill>
                  <a:srgbClr val="3F4652"/>
                </a:solidFill>
                <a:latin typeface="Tenor Sans"/>
              </a:rPr>
              <a:t>Console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732453" y="8239988"/>
            <a:ext cx="3615484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3F4652"/>
                </a:solidFill>
                <a:latin typeface="Open Sans"/>
              </a:rPr>
              <a:t>Continue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8754610" y="447455"/>
            <a:ext cx="850469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Laços de Repetição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94511" y="685605"/>
            <a:ext cx="8097475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Exercícios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5969423" y="2669910"/>
            <a:ext cx="6349154" cy="1842311"/>
            <a:chOff x="0" y="0"/>
            <a:chExt cx="10103999" cy="29318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103999" cy="2931841"/>
            </a:xfrm>
            <a:custGeom>
              <a:avLst/>
              <a:gdLst/>
              <a:ahLst/>
              <a:cxnLst/>
              <a:rect l="l" t="t" r="r" b="b"/>
              <a:pathLst>
                <a:path w="10103999" h="2931841">
                  <a:moveTo>
                    <a:pt x="9979539" y="59690"/>
                  </a:moveTo>
                  <a:cubicBezTo>
                    <a:pt x="10015099" y="59690"/>
                    <a:pt x="10044309" y="88900"/>
                    <a:pt x="10044309" y="124460"/>
                  </a:cubicBezTo>
                  <a:lnTo>
                    <a:pt x="10044309" y="2807381"/>
                  </a:lnTo>
                  <a:cubicBezTo>
                    <a:pt x="10044309" y="2842941"/>
                    <a:pt x="10015099" y="2872151"/>
                    <a:pt x="9979539" y="2872151"/>
                  </a:cubicBezTo>
                  <a:lnTo>
                    <a:pt x="124460" y="2872151"/>
                  </a:lnTo>
                  <a:cubicBezTo>
                    <a:pt x="88900" y="2872151"/>
                    <a:pt x="59690" y="2842941"/>
                    <a:pt x="59690" y="280738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979539" y="59690"/>
                  </a:lnTo>
                  <a:moveTo>
                    <a:pt x="997953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807381"/>
                  </a:lnTo>
                  <a:cubicBezTo>
                    <a:pt x="0" y="2875961"/>
                    <a:pt x="55880" y="2931841"/>
                    <a:pt x="124460" y="2931841"/>
                  </a:cubicBezTo>
                  <a:lnTo>
                    <a:pt x="9979539" y="2931841"/>
                  </a:lnTo>
                  <a:cubicBezTo>
                    <a:pt x="10048119" y="2931841"/>
                    <a:pt x="10103999" y="2875961"/>
                    <a:pt x="10103999" y="2807381"/>
                  </a:cubicBezTo>
                  <a:lnTo>
                    <a:pt x="10103999" y="124460"/>
                  </a:lnTo>
                  <a:cubicBezTo>
                    <a:pt x="10103999" y="55880"/>
                    <a:pt x="10048119" y="0"/>
                    <a:pt x="9979539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2954372" y="4743767"/>
            <a:ext cx="12379257" cy="5278609"/>
            <a:chOff x="0" y="0"/>
            <a:chExt cx="11109206" cy="473705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109206" cy="4737050"/>
            </a:xfrm>
            <a:custGeom>
              <a:avLst/>
              <a:gdLst/>
              <a:ahLst/>
              <a:cxnLst/>
              <a:rect l="l" t="t" r="r" b="b"/>
              <a:pathLst>
                <a:path w="11109206" h="4737050">
                  <a:moveTo>
                    <a:pt x="10984746" y="4737050"/>
                  </a:moveTo>
                  <a:lnTo>
                    <a:pt x="124460" y="4737050"/>
                  </a:lnTo>
                  <a:cubicBezTo>
                    <a:pt x="55880" y="4737050"/>
                    <a:pt x="0" y="4681170"/>
                    <a:pt x="0" y="46125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984746" y="0"/>
                  </a:lnTo>
                  <a:cubicBezTo>
                    <a:pt x="11053326" y="0"/>
                    <a:pt x="11109206" y="55880"/>
                    <a:pt x="11109206" y="124460"/>
                  </a:cubicBezTo>
                  <a:lnTo>
                    <a:pt x="11109206" y="4612590"/>
                  </a:lnTo>
                  <a:cubicBezTo>
                    <a:pt x="11109206" y="4681170"/>
                    <a:pt x="11053326" y="4737050"/>
                    <a:pt x="10984746" y="473705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7349804" y="3143365"/>
            <a:ext cx="3588391" cy="8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5000">
                <a:solidFill>
                  <a:srgbClr val="3F4652"/>
                </a:solidFill>
                <a:latin typeface="Tenor Sans"/>
              </a:rPr>
              <a:t>Exercício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550385" y="5076825"/>
            <a:ext cx="11187230" cy="4536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49"/>
              </a:lnSpc>
            </a:pPr>
            <a:r>
              <a:rPr lang="en-US" sz="5499">
                <a:solidFill>
                  <a:srgbClr val="FFFFF6"/>
                </a:solidFill>
                <a:latin typeface="Tenor Sans"/>
              </a:rPr>
              <a:t>Crie um programa que ao receber um número do usuário irá mostrar na tela este mesmo número decomposto em seus fatores primos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8647235" y="447455"/>
            <a:ext cx="8612065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Laços de Repetição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94511" y="685605"/>
            <a:ext cx="8097475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Créditos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389010" y="6104613"/>
            <a:ext cx="3509980" cy="835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4"/>
              </a:lnSpc>
            </a:pPr>
            <a:r>
              <a:rPr lang="en-US" sz="4860">
                <a:solidFill>
                  <a:srgbClr val="000000"/>
                </a:solidFill>
                <a:latin typeface="Open Sans Light"/>
              </a:rPr>
              <a:t>Bruno Viotto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496283" y="4441644"/>
            <a:ext cx="3402707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315"/>
              </a:lnSpc>
            </a:pPr>
            <a:r>
              <a:rPr lang="en-US" sz="6653" dirty="0" err="1">
                <a:solidFill>
                  <a:srgbClr val="000000"/>
                </a:solidFill>
                <a:latin typeface="Open Sans"/>
              </a:rPr>
              <a:t>Créditos</a:t>
            </a:r>
            <a:endParaRPr lang="en-US" sz="6653" dirty="0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8655376" y="447455"/>
            <a:ext cx="8603924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Laços de Repetição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94511" y="685605"/>
            <a:ext cx="6787742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While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5350890" y="4917824"/>
            <a:ext cx="7586219" cy="2126947"/>
            <a:chOff x="0" y="0"/>
            <a:chExt cx="6898751" cy="193420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898751" cy="1934202"/>
            </a:xfrm>
            <a:custGeom>
              <a:avLst/>
              <a:gdLst/>
              <a:ahLst/>
              <a:cxnLst/>
              <a:rect l="l" t="t" r="r" b="b"/>
              <a:pathLst>
                <a:path w="6898751" h="1934202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1809742"/>
                  </a:lnTo>
                  <a:cubicBezTo>
                    <a:pt x="6839061" y="1845302"/>
                    <a:pt x="6809851" y="1874512"/>
                    <a:pt x="6774290" y="1874512"/>
                  </a:cubicBezTo>
                  <a:lnTo>
                    <a:pt x="124460" y="1874512"/>
                  </a:lnTo>
                  <a:cubicBezTo>
                    <a:pt x="88900" y="1874512"/>
                    <a:pt x="59690" y="1845302"/>
                    <a:pt x="59690" y="180974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09742"/>
                  </a:lnTo>
                  <a:cubicBezTo>
                    <a:pt x="0" y="1878322"/>
                    <a:pt x="55880" y="1934202"/>
                    <a:pt x="124460" y="1934202"/>
                  </a:cubicBezTo>
                  <a:lnTo>
                    <a:pt x="6774291" y="1934202"/>
                  </a:lnTo>
                  <a:cubicBezTo>
                    <a:pt x="6842871" y="1934202"/>
                    <a:pt x="6898751" y="1878322"/>
                    <a:pt x="6898751" y="1809742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5888427" y="5412131"/>
            <a:ext cx="6511145" cy="1133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>
                <a:solidFill>
                  <a:srgbClr val="3F4652"/>
                </a:solidFill>
                <a:latin typeface="Tenor Sans"/>
              </a:rPr>
              <a:t>Laço While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163725" y="3265832"/>
            <a:ext cx="5095575" cy="2161843"/>
            <a:chOff x="0" y="0"/>
            <a:chExt cx="6898751" cy="292685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898751" cy="2926856"/>
            </a:xfrm>
            <a:custGeom>
              <a:avLst/>
              <a:gdLst/>
              <a:ahLst/>
              <a:cxnLst/>
              <a:rect l="l" t="t" r="r" b="b"/>
              <a:pathLst>
                <a:path w="6898751" h="2926856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2802396"/>
                  </a:lnTo>
                  <a:cubicBezTo>
                    <a:pt x="6839061" y="2837956"/>
                    <a:pt x="6809851" y="2867166"/>
                    <a:pt x="6774290" y="2867166"/>
                  </a:cubicBezTo>
                  <a:lnTo>
                    <a:pt x="124460" y="2867166"/>
                  </a:lnTo>
                  <a:cubicBezTo>
                    <a:pt x="88900" y="2867166"/>
                    <a:pt x="59690" y="2837956"/>
                    <a:pt x="59690" y="280239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802396"/>
                  </a:lnTo>
                  <a:cubicBezTo>
                    <a:pt x="0" y="2870977"/>
                    <a:pt x="55880" y="2926856"/>
                    <a:pt x="124460" y="2926856"/>
                  </a:cubicBezTo>
                  <a:lnTo>
                    <a:pt x="6774291" y="2926856"/>
                  </a:lnTo>
                  <a:cubicBezTo>
                    <a:pt x="6842871" y="2926856"/>
                    <a:pt x="6898751" y="2870977"/>
                    <a:pt x="6898751" y="2802396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754610" y="447455"/>
            <a:ext cx="850469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Laços de Repetição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94511" y="685605"/>
            <a:ext cx="8097475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Loop While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524782" y="3585487"/>
            <a:ext cx="4373460" cy="1549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2"/>
              </a:lnSpc>
            </a:pPr>
            <a:r>
              <a:rPr lang="en-US" sz="4701">
                <a:solidFill>
                  <a:srgbClr val="3F4652"/>
                </a:solidFill>
                <a:latin typeface="Tenor Sans"/>
              </a:rPr>
              <a:t>Loop Condicional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420691" y="3265832"/>
            <a:ext cx="9158295" cy="5540518"/>
            <a:chOff x="0" y="0"/>
            <a:chExt cx="6438948" cy="389538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438948" cy="3895388"/>
            </a:xfrm>
            <a:custGeom>
              <a:avLst/>
              <a:gdLst/>
              <a:ahLst/>
              <a:cxnLst/>
              <a:rect l="l" t="t" r="r" b="b"/>
              <a:pathLst>
                <a:path w="6438948" h="3895388">
                  <a:moveTo>
                    <a:pt x="6314488" y="3895387"/>
                  </a:moveTo>
                  <a:lnTo>
                    <a:pt x="124460" y="3895387"/>
                  </a:lnTo>
                  <a:cubicBezTo>
                    <a:pt x="55880" y="3895387"/>
                    <a:pt x="0" y="3839508"/>
                    <a:pt x="0" y="377092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14488" y="0"/>
                  </a:lnTo>
                  <a:cubicBezTo>
                    <a:pt x="6383068" y="0"/>
                    <a:pt x="6438948" y="55880"/>
                    <a:pt x="6438948" y="124460"/>
                  </a:cubicBezTo>
                  <a:lnTo>
                    <a:pt x="6438948" y="3770928"/>
                  </a:lnTo>
                  <a:cubicBezTo>
                    <a:pt x="6438948" y="3839508"/>
                    <a:pt x="6383068" y="3895388"/>
                    <a:pt x="6314488" y="3895388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028700" y="3814398"/>
            <a:ext cx="9294171" cy="5443902"/>
            <a:chOff x="0" y="0"/>
            <a:chExt cx="8324820" cy="487612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324821" cy="4876121"/>
            </a:xfrm>
            <a:custGeom>
              <a:avLst/>
              <a:gdLst/>
              <a:ahLst/>
              <a:cxnLst/>
              <a:rect l="l" t="t" r="r" b="b"/>
              <a:pathLst>
                <a:path w="8324821" h="4876121">
                  <a:moveTo>
                    <a:pt x="8200360" y="59690"/>
                  </a:moveTo>
                  <a:cubicBezTo>
                    <a:pt x="8235920" y="59690"/>
                    <a:pt x="8265130" y="88900"/>
                    <a:pt x="8265130" y="124460"/>
                  </a:cubicBezTo>
                  <a:lnTo>
                    <a:pt x="8265130" y="4751661"/>
                  </a:lnTo>
                  <a:cubicBezTo>
                    <a:pt x="8265130" y="4787221"/>
                    <a:pt x="8235920" y="4816431"/>
                    <a:pt x="8200360" y="4816431"/>
                  </a:cubicBezTo>
                  <a:lnTo>
                    <a:pt x="124460" y="4816431"/>
                  </a:lnTo>
                  <a:cubicBezTo>
                    <a:pt x="88900" y="4816431"/>
                    <a:pt x="59690" y="4787221"/>
                    <a:pt x="59690" y="475166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200360" y="59690"/>
                  </a:lnTo>
                  <a:moveTo>
                    <a:pt x="82003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751661"/>
                  </a:lnTo>
                  <a:cubicBezTo>
                    <a:pt x="0" y="4820241"/>
                    <a:pt x="55880" y="4876121"/>
                    <a:pt x="124460" y="4876121"/>
                  </a:cubicBezTo>
                  <a:lnTo>
                    <a:pt x="8200360" y="4876121"/>
                  </a:lnTo>
                  <a:cubicBezTo>
                    <a:pt x="8268940" y="4876121"/>
                    <a:pt x="8324821" y="4820241"/>
                    <a:pt x="8324821" y="4751661"/>
                  </a:cubicBezTo>
                  <a:lnTo>
                    <a:pt x="8324821" y="124460"/>
                  </a:lnTo>
                  <a:cubicBezTo>
                    <a:pt x="8324821" y="55880"/>
                    <a:pt x="8268940" y="0"/>
                    <a:pt x="8200360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2141155" y="3877388"/>
            <a:ext cx="7717367" cy="4241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FFFFF6"/>
                </a:solidFill>
                <a:latin typeface="Open Sans"/>
              </a:rPr>
              <a:t>O while é uma estrutura muito utilizada quando a quantidade de repetições do código depende de uma condição ou uma qunatidade infinita de repetições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2163725" y="6644507"/>
            <a:ext cx="5095575" cy="2161843"/>
            <a:chOff x="0" y="0"/>
            <a:chExt cx="6898751" cy="292685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898751" cy="2926856"/>
            </a:xfrm>
            <a:custGeom>
              <a:avLst/>
              <a:gdLst/>
              <a:ahLst/>
              <a:cxnLst/>
              <a:rect l="l" t="t" r="r" b="b"/>
              <a:pathLst>
                <a:path w="6898751" h="2926856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2802396"/>
                  </a:lnTo>
                  <a:cubicBezTo>
                    <a:pt x="6839061" y="2837956"/>
                    <a:pt x="6809851" y="2867166"/>
                    <a:pt x="6774290" y="2867166"/>
                  </a:cubicBezTo>
                  <a:lnTo>
                    <a:pt x="124460" y="2867166"/>
                  </a:lnTo>
                  <a:cubicBezTo>
                    <a:pt x="88900" y="2867166"/>
                    <a:pt x="59690" y="2837956"/>
                    <a:pt x="59690" y="280239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802396"/>
                  </a:lnTo>
                  <a:cubicBezTo>
                    <a:pt x="0" y="2870977"/>
                    <a:pt x="55880" y="2926856"/>
                    <a:pt x="124460" y="2926856"/>
                  </a:cubicBezTo>
                  <a:lnTo>
                    <a:pt x="6774291" y="2926856"/>
                  </a:lnTo>
                  <a:cubicBezTo>
                    <a:pt x="6842871" y="2926856"/>
                    <a:pt x="6898751" y="2870977"/>
                    <a:pt x="6898751" y="2802396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3125062" y="6973687"/>
            <a:ext cx="3172901" cy="1455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6"/>
              </a:lnSpc>
            </a:pPr>
            <a:r>
              <a:rPr lang="en-US" sz="4435">
                <a:solidFill>
                  <a:srgbClr val="3F4652"/>
                </a:solidFill>
                <a:latin typeface="Tenor Sans"/>
              </a:rPr>
              <a:t>Loop Infinito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2224" y="2714355"/>
            <a:ext cx="10145254" cy="485829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216735" y="8272248"/>
            <a:ext cx="9245556" cy="131492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8754610" y="447455"/>
            <a:ext cx="850469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Laços de Repetição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94511" y="685605"/>
            <a:ext cx="8097475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While Condicional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1790201" y="4409898"/>
            <a:ext cx="5095575" cy="1467205"/>
            <a:chOff x="0" y="0"/>
            <a:chExt cx="6898751" cy="198640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898751" cy="1986406"/>
            </a:xfrm>
            <a:custGeom>
              <a:avLst/>
              <a:gdLst/>
              <a:ahLst/>
              <a:cxnLst/>
              <a:rect l="l" t="t" r="r" b="b"/>
              <a:pathLst>
                <a:path w="6898751" h="1986406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1861946"/>
                  </a:lnTo>
                  <a:cubicBezTo>
                    <a:pt x="6839061" y="1897506"/>
                    <a:pt x="6809851" y="1926716"/>
                    <a:pt x="6774290" y="1926716"/>
                  </a:cubicBezTo>
                  <a:lnTo>
                    <a:pt x="124460" y="1926716"/>
                  </a:lnTo>
                  <a:cubicBezTo>
                    <a:pt x="88900" y="1926716"/>
                    <a:pt x="59690" y="1897506"/>
                    <a:pt x="59690" y="18619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61946"/>
                  </a:lnTo>
                  <a:cubicBezTo>
                    <a:pt x="0" y="1930526"/>
                    <a:pt x="55880" y="1986406"/>
                    <a:pt x="124460" y="1986406"/>
                  </a:cubicBezTo>
                  <a:lnTo>
                    <a:pt x="6774291" y="1986406"/>
                  </a:lnTo>
                  <a:cubicBezTo>
                    <a:pt x="6842871" y="1986406"/>
                    <a:pt x="6898751" y="1930526"/>
                    <a:pt x="6898751" y="1861946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2151259" y="4728193"/>
            <a:ext cx="4373460" cy="773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2"/>
              </a:lnSpc>
            </a:pPr>
            <a:r>
              <a:rPr lang="en-US" sz="4701">
                <a:solidFill>
                  <a:srgbClr val="3F4652"/>
                </a:solidFill>
                <a:latin typeface="Tenor Sans"/>
              </a:rPr>
              <a:t>Código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825709" y="8196108"/>
            <a:ext cx="5095575" cy="1467205"/>
            <a:chOff x="0" y="0"/>
            <a:chExt cx="6898751" cy="198640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898751" cy="1986406"/>
            </a:xfrm>
            <a:custGeom>
              <a:avLst/>
              <a:gdLst/>
              <a:ahLst/>
              <a:cxnLst/>
              <a:rect l="l" t="t" r="r" b="b"/>
              <a:pathLst>
                <a:path w="6898751" h="1986406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1861946"/>
                  </a:lnTo>
                  <a:cubicBezTo>
                    <a:pt x="6839061" y="1897506"/>
                    <a:pt x="6809851" y="1926716"/>
                    <a:pt x="6774290" y="1926716"/>
                  </a:cubicBezTo>
                  <a:lnTo>
                    <a:pt x="124460" y="1926716"/>
                  </a:lnTo>
                  <a:cubicBezTo>
                    <a:pt x="88900" y="1926716"/>
                    <a:pt x="59690" y="1897506"/>
                    <a:pt x="59690" y="18619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61946"/>
                  </a:lnTo>
                  <a:cubicBezTo>
                    <a:pt x="0" y="1930526"/>
                    <a:pt x="55880" y="1986406"/>
                    <a:pt x="124460" y="1986406"/>
                  </a:cubicBezTo>
                  <a:lnTo>
                    <a:pt x="6774291" y="1986406"/>
                  </a:lnTo>
                  <a:cubicBezTo>
                    <a:pt x="6842871" y="1986406"/>
                    <a:pt x="6898751" y="1930526"/>
                    <a:pt x="6898751" y="1861946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2186766" y="8514403"/>
            <a:ext cx="4373460" cy="773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2"/>
              </a:lnSpc>
            </a:pPr>
            <a:r>
              <a:rPr lang="en-US" sz="4701">
                <a:solidFill>
                  <a:srgbClr val="3F4652"/>
                </a:solidFill>
                <a:latin typeface="Tenor Sans"/>
              </a:rPr>
              <a:t>Console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163725" y="4661014"/>
            <a:ext cx="3020001" cy="495967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56416" y="4661014"/>
            <a:ext cx="9098136" cy="4888018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8690827" y="447455"/>
            <a:ext cx="8568473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Laços de Repetição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94511" y="685605"/>
            <a:ext cx="8097475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While Infinito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756416" y="2835652"/>
            <a:ext cx="5095575" cy="1467205"/>
            <a:chOff x="0" y="0"/>
            <a:chExt cx="6898751" cy="198640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898751" cy="1986406"/>
            </a:xfrm>
            <a:custGeom>
              <a:avLst/>
              <a:gdLst/>
              <a:ahLst/>
              <a:cxnLst/>
              <a:rect l="l" t="t" r="r" b="b"/>
              <a:pathLst>
                <a:path w="6898751" h="1986406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1861946"/>
                  </a:lnTo>
                  <a:cubicBezTo>
                    <a:pt x="6839061" y="1897506"/>
                    <a:pt x="6809851" y="1926716"/>
                    <a:pt x="6774290" y="1926716"/>
                  </a:cubicBezTo>
                  <a:lnTo>
                    <a:pt x="124460" y="1926716"/>
                  </a:lnTo>
                  <a:cubicBezTo>
                    <a:pt x="88900" y="1926716"/>
                    <a:pt x="59690" y="1897506"/>
                    <a:pt x="59690" y="18619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61946"/>
                  </a:lnTo>
                  <a:cubicBezTo>
                    <a:pt x="0" y="1930526"/>
                    <a:pt x="55880" y="1986406"/>
                    <a:pt x="124460" y="1986406"/>
                  </a:cubicBezTo>
                  <a:lnTo>
                    <a:pt x="6774291" y="1986406"/>
                  </a:lnTo>
                  <a:cubicBezTo>
                    <a:pt x="6842871" y="1986406"/>
                    <a:pt x="6898751" y="1930526"/>
                    <a:pt x="6898751" y="1861946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2117473" y="3153947"/>
            <a:ext cx="4373460" cy="773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2"/>
              </a:lnSpc>
            </a:pPr>
            <a:r>
              <a:rPr lang="en-US" sz="4701">
                <a:solidFill>
                  <a:srgbClr val="3F4652"/>
                </a:solidFill>
                <a:latin typeface="Tenor Sans"/>
              </a:rPr>
              <a:t>Código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2163725" y="2835652"/>
            <a:ext cx="5095575" cy="1467205"/>
            <a:chOff x="0" y="0"/>
            <a:chExt cx="6898751" cy="198640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898751" cy="1986406"/>
            </a:xfrm>
            <a:custGeom>
              <a:avLst/>
              <a:gdLst/>
              <a:ahLst/>
              <a:cxnLst/>
              <a:rect l="l" t="t" r="r" b="b"/>
              <a:pathLst>
                <a:path w="6898751" h="1986406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1861946"/>
                  </a:lnTo>
                  <a:cubicBezTo>
                    <a:pt x="6839061" y="1897506"/>
                    <a:pt x="6809851" y="1926716"/>
                    <a:pt x="6774290" y="1926716"/>
                  </a:cubicBezTo>
                  <a:lnTo>
                    <a:pt x="124460" y="1926716"/>
                  </a:lnTo>
                  <a:cubicBezTo>
                    <a:pt x="88900" y="1926716"/>
                    <a:pt x="59690" y="1897506"/>
                    <a:pt x="59690" y="18619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61946"/>
                  </a:lnTo>
                  <a:cubicBezTo>
                    <a:pt x="0" y="1930526"/>
                    <a:pt x="55880" y="1986406"/>
                    <a:pt x="124460" y="1986406"/>
                  </a:cubicBezTo>
                  <a:lnTo>
                    <a:pt x="6774291" y="1986406"/>
                  </a:lnTo>
                  <a:cubicBezTo>
                    <a:pt x="6842871" y="1986406"/>
                    <a:pt x="6898751" y="1930526"/>
                    <a:pt x="6898751" y="1861946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2524782" y="3153947"/>
            <a:ext cx="4373460" cy="773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2"/>
              </a:lnSpc>
            </a:pPr>
            <a:r>
              <a:rPr lang="en-US" sz="4701">
                <a:solidFill>
                  <a:srgbClr val="3F4652"/>
                </a:solidFill>
                <a:latin typeface="Tenor Sans"/>
              </a:rPr>
              <a:t>Console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8688454" y="447455"/>
            <a:ext cx="8570846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Laços de Repetição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94511" y="685605"/>
            <a:ext cx="8097475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Do While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3156565" y="3265832"/>
            <a:ext cx="12366861" cy="5540518"/>
            <a:chOff x="0" y="0"/>
            <a:chExt cx="8694803" cy="389538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694803" cy="3895388"/>
            </a:xfrm>
            <a:custGeom>
              <a:avLst/>
              <a:gdLst/>
              <a:ahLst/>
              <a:cxnLst/>
              <a:rect l="l" t="t" r="r" b="b"/>
              <a:pathLst>
                <a:path w="8694803" h="3895388">
                  <a:moveTo>
                    <a:pt x="8570344" y="3895387"/>
                  </a:moveTo>
                  <a:lnTo>
                    <a:pt x="124460" y="3895387"/>
                  </a:lnTo>
                  <a:cubicBezTo>
                    <a:pt x="55880" y="3895387"/>
                    <a:pt x="0" y="3839508"/>
                    <a:pt x="0" y="377092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570344" y="0"/>
                  </a:lnTo>
                  <a:cubicBezTo>
                    <a:pt x="8638924" y="0"/>
                    <a:pt x="8694803" y="55880"/>
                    <a:pt x="8694803" y="124460"/>
                  </a:cubicBezTo>
                  <a:lnTo>
                    <a:pt x="8694803" y="3770928"/>
                  </a:lnTo>
                  <a:cubicBezTo>
                    <a:pt x="8694803" y="3839508"/>
                    <a:pt x="8638924" y="3895388"/>
                    <a:pt x="8570344" y="3895388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2764574" y="3814398"/>
            <a:ext cx="12271191" cy="5443902"/>
            <a:chOff x="0" y="0"/>
            <a:chExt cx="10991347" cy="487612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991347" cy="4876121"/>
            </a:xfrm>
            <a:custGeom>
              <a:avLst/>
              <a:gdLst/>
              <a:ahLst/>
              <a:cxnLst/>
              <a:rect l="l" t="t" r="r" b="b"/>
              <a:pathLst>
                <a:path w="10991347" h="4876121">
                  <a:moveTo>
                    <a:pt x="10866887" y="59690"/>
                  </a:moveTo>
                  <a:cubicBezTo>
                    <a:pt x="10902447" y="59690"/>
                    <a:pt x="10931657" y="88900"/>
                    <a:pt x="10931657" y="124460"/>
                  </a:cubicBezTo>
                  <a:lnTo>
                    <a:pt x="10931657" y="4751661"/>
                  </a:lnTo>
                  <a:cubicBezTo>
                    <a:pt x="10931657" y="4787221"/>
                    <a:pt x="10902447" y="4816431"/>
                    <a:pt x="10866887" y="4816431"/>
                  </a:cubicBezTo>
                  <a:lnTo>
                    <a:pt x="124460" y="4816431"/>
                  </a:lnTo>
                  <a:cubicBezTo>
                    <a:pt x="88900" y="4816431"/>
                    <a:pt x="59690" y="4787221"/>
                    <a:pt x="59690" y="475166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0866887" y="59690"/>
                  </a:lnTo>
                  <a:moveTo>
                    <a:pt x="1086688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751661"/>
                  </a:lnTo>
                  <a:cubicBezTo>
                    <a:pt x="0" y="4820241"/>
                    <a:pt x="55880" y="4876121"/>
                    <a:pt x="124460" y="4876121"/>
                  </a:cubicBezTo>
                  <a:lnTo>
                    <a:pt x="10866887" y="4876121"/>
                  </a:lnTo>
                  <a:cubicBezTo>
                    <a:pt x="10935467" y="4876121"/>
                    <a:pt x="10991347" y="4820241"/>
                    <a:pt x="10991347" y="4751661"/>
                  </a:cubicBezTo>
                  <a:lnTo>
                    <a:pt x="10991347" y="124460"/>
                  </a:lnTo>
                  <a:cubicBezTo>
                    <a:pt x="10991347" y="55880"/>
                    <a:pt x="10935467" y="0"/>
                    <a:pt x="10866887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3877029" y="3877388"/>
            <a:ext cx="10832722" cy="4241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FFFFF6"/>
                </a:solidFill>
                <a:latin typeface="Open Sans"/>
              </a:rPr>
              <a:t>Em outras linguagens de programação existe uma variação do laço while chamado laço "do while" que só checa a condição do loop no final dele, forçando assim que o loop seja iterado pelo menos uma vez. Esta estrutra não existe no python, mas é possível recriá-la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38655" y="2905925"/>
            <a:ext cx="9701808" cy="6352375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622298" y="447455"/>
            <a:ext cx="8637002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Laços de Repetição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94511" y="685605"/>
            <a:ext cx="8097475" cy="8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Do While C#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2163725" y="5348510"/>
            <a:ext cx="5095575" cy="1467205"/>
            <a:chOff x="0" y="0"/>
            <a:chExt cx="6898751" cy="198640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898751" cy="1986406"/>
            </a:xfrm>
            <a:custGeom>
              <a:avLst/>
              <a:gdLst/>
              <a:ahLst/>
              <a:cxnLst/>
              <a:rect l="l" t="t" r="r" b="b"/>
              <a:pathLst>
                <a:path w="6898751" h="1986406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1861946"/>
                  </a:lnTo>
                  <a:cubicBezTo>
                    <a:pt x="6839061" y="1897506"/>
                    <a:pt x="6809851" y="1926716"/>
                    <a:pt x="6774290" y="1926716"/>
                  </a:cubicBezTo>
                  <a:lnTo>
                    <a:pt x="124460" y="1926716"/>
                  </a:lnTo>
                  <a:cubicBezTo>
                    <a:pt x="88900" y="1926716"/>
                    <a:pt x="59690" y="1897506"/>
                    <a:pt x="59690" y="18619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61946"/>
                  </a:lnTo>
                  <a:cubicBezTo>
                    <a:pt x="0" y="1930526"/>
                    <a:pt x="55880" y="1986406"/>
                    <a:pt x="124460" y="1986406"/>
                  </a:cubicBezTo>
                  <a:lnTo>
                    <a:pt x="6774291" y="1986406"/>
                  </a:lnTo>
                  <a:cubicBezTo>
                    <a:pt x="6842871" y="1986406"/>
                    <a:pt x="6898751" y="1930526"/>
                    <a:pt x="6898751" y="1861946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2524782" y="5666805"/>
            <a:ext cx="4373460" cy="773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2"/>
              </a:lnSpc>
            </a:pPr>
            <a:r>
              <a:rPr lang="en-US" sz="4701">
                <a:solidFill>
                  <a:srgbClr val="3F4652"/>
                </a:solidFill>
                <a:latin typeface="Tenor Sans"/>
              </a:rPr>
              <a:t>C#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2710"/>
            <a:chOff x="0" y="0"/>
            <a:chExt cx="6186311" cy="792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792472"/>
            </a:xfrm>
            <a:custGeom>
              <a:avLst/>
              <a:gdLst/>
              <a:ahLst/>
              <a:cxnLst/>
              <a:rect l="l" t="t" r="r" b="b"/>
              <a:pathLst>
                <a:path w="6186311" h="792472">
                  <a:moveTo>
                    <a:pt x="0" y="0"/>
                  </a:moveTo>
                  <a:lnTo>
                    <a:pt x="6186311" y="0"/>
                  </a:lnTo>
                  <a:lnTo>
                    <a:pt x="6186311" y="792472"/>
                  </a:lnTo>
                  <a:lnTo>
                    <a:pt x="0" y="792472"/>
                  </a:lnTo>
                  <a:close/>
                </a:path>
              </a:pathLst>
            </a:custGeom>
            <a:solidFill>
              <a:srgbClr val="3F4652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457359" y="3136571"/>
            <a:ext cx="8111308" cy="616300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622298" y="447455"/>
            <a:ext cx="8637002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6"/>
                </a:solidFill>
                <a:latin typeface="Open Sans"/>
              </a:rPr>
              <a:t>Laços de Repetição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41130"/>
            <a:ext cx="5748936" cy="1755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6"/>
                </a:solidFill>
                <a:latin typeface="Open Sans"/>
              </a:rPr>
              <a:t>Do While (artificial) Python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1667555" y="5484470"/>
            <a:ext cx="5095575" cy="1467205"/>
            <a:chOff x="0" y="0"/>
            <a:chExt cx="6898751" cy="198640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898751" cy="1986406"/>
            </a:xfrm>
            <a:custGeom>
              <a:avLst/>
              <a:gdLst/>
              <a:ahLst/>
              <a:cxnLst/>
              <a:rect l="l" t="t" r="r" b="b"/>
              <a:pathLst>
                <a:path w="6898751" h="1986406">
                  <a:moveTo>
                    <a:pt x="6774290" y="59690"/>
                  </a:moveTo>
                  <a:cubicBezTo>
                    <a:pt x="6809851" y="59690"/>
                    <a:pt x="6839061" y="88900"/>
                    <a:pt x="6839061" y="124460"/>
                  </a:cubicBezTo>
                  <a:lnTo>
                    <a:pt x="6839061" y="1861946"/>
                  </a:lnTo>
                  <a:cubicBezTo>
                    <a:pt x="6839061" y="1897506"/>
                    <a:pt x="6809851" y="1926716"/>
                    <a:pt x="6774290" y="1926716"/>
                  </a:cubicBezTo>
                  <a:lnTo>
                    <a:pt x="124460" y="1926716"/>
                  </a:lnTo>
                  <a:cubicBezTo>
                    <a:pt x="88900" y="1926716"/>
                    <a:pt x="59690" y="1897506"/>
                    <a:pt x="59690" y="18619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774291" y="59690"/>
                  </a:lnTo>
                  <a:moveTo>
                    <a:pt x="67742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61946"/>
                  </a:lnTo>
                  <a:cubicBezTo>
                    <a:pt x="0" y="1930526"/>
                    <a:pt x="55880" y="1986406"/>
                    <a:pt x="124460" y="1986406"/>
                  </a:cubicBezTo>
                  <a:lnTo>
                    <a:pt x="6774291" y="1986406"/>
                  </a:lnTo>
                  <a:cubicBezTo>
                    <a:pt x="6842871" y="1986406"/>
                    <a:pt x="6898751" y="1930526"/>
                    <a:pt x="6898751" y="1861946"/>
                  </a:cubicBezTo>
                  <a:lnTo>
                    <a:pt x="6898751" y="124460"/>
                  </a:lnTo>
                  <a:cubicBezTo>
                    <a:pt x="6898751" y="55880"/>
                    <a:pt x="6842871" y="0"/>
                    <a:pt x="6774291" y="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2028612" y="5802766"/>
            <a:ext cx="4373460" cy="773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2"/>
              </a:lnSpc>
            </a:pPr>
            <a:r>
              <a:rPr lang="en-US" sz="4701">
                <a:solidFill>
                  <a:srgbClr val="3F4652"/>
                </a:solidFill>
                <a:latin typeface="Tenor Sans"/>
              </a:rPr>
              <a:t>Python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471</Words>
  <Application>Microsoft Office PowerPoint</Application>
  <PresentationFormat>Personalizar</PresentationFormat>
  <Paragraphs>114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Open Sans Bold</vt:lpstr>
      <vt:lpstr>Arial</vt:lpstr>
      <vt:lpstr>Open Sans Light</vt:lpstr>
      <vt:lpstr>Tenor Sans</vt:lpstr>
      <vt:lpstr>Open Sans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Laços de Repetição</dc:title>
  <cp:lastModifiedBy>Win8</cp:lastModifiedBy>
  <cp:revision>2</cp:revision>
  <dcterms:created xsi:type="dcterms:W3CDTF">2006-08-16T00:00:00Z</dcterms:created>
  <dcterms:modified xsi:type="dcterms:W3CDTF">2021-12-20T04:50:09Z</dcterms:modified>
  <dc:identifier>DAEzAZ_AWMw</dc:identifier>
</cp:coreProperties>
</file>