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Open Sans" panose="020B0604020202020204" charset="0"/>
      <p:regular r:id="rId13"/>
    </p:embeddedFont>
    <p:embeddedFont>
      <p:font typeface="Open Sans Light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 Bold" panose="020B0604020202020204" charset="0"/>
      <p:regular r:id="rId19"/>
    </p:embeddedFont>
    <p:embeddedFont>
      <p:font typeface="Tenor San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30787" y="4303101"/>
            <a:ext cx="9012163" cy="3423077"/>
            <a:chOff x="0" y="0"/>
            <a:chExt cx="6438948" cy="24456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38948" cy="2445696"/>
            </a:xfrm>
            <a:custGeom>
              <a:avLst/>
              <a:gdLst/>
              <a:ahLst/>
              <a:cxnLst/>
              <a:rect l="l" t="t" r="r" b="b"/>
              <a:pathLst>
                <a:path w="6438948" h="2445696">
                  <a:moveTo>
                    <a:pt x="6314488" y="2445696"/>
                  </a:moveTo>
                  <a:lnTo>
                    <a:pt x="124460" y="2445696"/>
                  </a:lnTo>
                  <a:cubicBezTo>
                    <a:pt x="55880" y="2445696"/>
                    <a:pt x="0" y="2389816"/>
                    <a:pt x="0" y="23212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2321236"/>
                  </a:lnTo>
                  <a:cubicBezTo>
                    <a:pt x="6438948" y="2389817"/>
                    <a:pt x="6383068" y="2445696"/>
                    <a:pt x="6314488" y="2445696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445050" y="4842915"/>
            <a:ext cx="9145871" cy="3215523"/>
            <a:chOff x="0" y="0"/>
            <a:chExt cx="8324820" cy="29268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324821" cy="2926856"/>
            </a:xfrm>
            <a:custGeom>
              <a:avLst/>
              <a:gdLst/>
              <a:ahLst/>
              <a:cxnLst/>
              <a:rect l="l" t="t" r="r" b="b"/>
              <a:pathLst>
                <a:path w="8324821" h="2926856">
                  <a:moveTo>
                    <a:pt x="8200360" y="59690"/>
                  </a:moveTo>
                  <a:cubicBezTo>
                    <a:pt x="8235920" y="59690"/>
                    <a:pt x="8265130" y="88900"/>
                    <a:pt x="8265130" y="124460"/>
                  </a:cubicBezTo>
                  <a:lnTo>
                    <a:pt x="8265130" y="2802396"/>
                  </a:lnTo>
                  <a:cubicBezTo>
                    <a:pt x="8265130" y="2837956"/>
                    <a:pt x="8235920" y="2867166"/>
                    <a:pt x="8200360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200360" y="59690"/>
                  </a:lnTo>
                  <a:moveTo>
                    <a:pt x="82003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8200360" y="2926856"/>
                  </a:lnTo>
                  <a:cubicBezTo>
                    <a:pt x="8268940" y="2926856"/>
                    <a:pt x="8324821" y="2870977"/>
                    <a:pt x="8324821" y="2802396"/>
                  </a:cubicBezTo>
                  <a:lnTo>
                    <a:pt x="8324821" y="124460"/>
                  </a:lnTo>
                  <a:cubicBezTo>
                    <a:pt x="8324821" y="55880"/>
                    <a:pt x="8268940" y="0"/>
                    <a:pt x="8200360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547183" y="4366814"/>
            <a:ext cx="7579370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6"/>
                </a:solidFill>
                <a:latin typeface="Open Sans"/>
              </a:rPr>
              <a:t>Manipulação de Arquivos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33356" y="448050"/>
            <a:ext cx="3791843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6"/>
                </a:solidFill>
                <a:latin typeface="Open Sans Bold"/>
              </a:rPr>
              <a:t>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1867678" y="447455"/>
            <a:ext cx="515110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Arquivos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85605"/>
            <a:ext cx="6025057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Exercícios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969423" y="2669910"/>
            <a:ext cx="6349154" cy="1842311"/>
            <a:chOff x="0" y="0"/>
            <a:chExt cx="10103999" cy="29318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103999" cy="2931841"/>
            </a:xfrm>
            <a:custGeom>
              <a:avLst/>
              <a:gdLst/>
              <a:ahLst/>
              <a:cxnLst/>
              <a:rect l="l" t="t" r="r" b="b"/>
              <a:pathLst>
                <a:path w="10103999" h="2931841">
                  <a:moveTo>
                    <a:pt x="9979539" y="59690"/>
                  </a:moveTo>
                  <a:cubicBezTo>
                    <a:pt x="10015099" y="59690"/>
                    <a:pt x="10044309" y="88900"/>
                    <a:pt x="10044309" y="124460"/>
                  </a:cubicBezTo>
                  <a:lnTo>
                    <a:pt x="10044309" y="2807381"/>
                  </a:lnTo>
                  <a:cubicBezTo>
                    <a:pt x="10044309" y="2842941"/>
                    <a:pt x="10015099" y="2872151"/>
                    <a:pt x="9979539" y="2872151"/>
                  </a:cubicBezTo>
                  <a:lnTo>
                    <a:pt x="124460" y="2872151"/>
                  </a:lnTo>
                  <a:cubicBezTo>
                    <a:pt x="88900" y="2872151"/>
                    <a:pt x="59690" y="2842941"/>
                    <a:pt x="59690" y="28073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979539" y="59690"/>
                  </a:lnTo>
                  <a:moveTo>
                    <a:pt x="997953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7381"/>
                  </a:lnTo>
                  <a:cubicBezTo>
                    <a:pt x="0" y="2875961"/>
                    <a:pt x="55880" y="2931841"/>
                    <a:pt x="124460" y="2931841"/>
                  </a:cubicBezTo>
                  <a:lnTo>
                    <a:pt x="9979539" y="2931841"/>
                  </a:lnTo>
                  <a:cubicBezTo>
                    <a:pt x="10048119" y="2931841"/>
                    <a:pt x="10103999" y="2875961"/>
                    <a:pt x="10103999" y="2807381"/>
                  </a:cubicBezTo>
                  <a:lnTo>
                    <a:pt x="10103999" y="124460"/>
                  </a:lnTo>
                  <a:cubicBezTo>
                    <a:pt x="10103999" y="55880"/>
                    <a:pt x="10048119" y="0"/>
                    <a:pt x="9979539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4743767"/>
            <a:ext cx="16230600" cy="5278609"/>
            <a:chOff x="0" y="0"/>
            <a:chExt cx="14565420" cy="47370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565421" cy="4737050"/>
            </a:xfrm>
            <a:custGeom>
              <a:avLst/>
              <a:gdLst/>
              <a:ahLst/>
              <a:cxnLst/>
              <a:rect l="l" t="t" r="r" b="b"/>
              <a:pathLst>
                <a:path w="14565421" h="4737050">
                  <a:moveTo>
                    <a:pt x="14440960" y="4737050"/>
                  </a:moveTo>
                  <a:lnTo>
                    <a:pt x="124460" y="4737050"/>
                  </a:lnTo>
                  <a:cubicBezTo>
                    <a:pt x="55880" y="4737050"/>
                    <a:pt x="0" y="4681170"/>
                    <a:pt x="0" y="46125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440960" y="0"/>
                  </a:lnTo>
                  <a:cubicBezTo>
                    <a:pt x="14509541" y="0"/>
                    <a:pt x="14565421" y="55880"/>
                    <a:pt x="14565421" y="124460"/>
                  </a:cubicBezTo>
                  <a:lnTo>
                    <a:pt x="14565421" y="4612590"/>
                  </a:lnTo>
                  <a:cubicBezTo>
                    <a:pt x="14565421" y="4681170"/>
                    <a:pt x="14509541" y="4737050"/>
                    <a:pt x="14440960" y="473705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7349804" y="3143365"/>
            <a:ext cx="3588391" cy="8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>
                <a:solidFill>
                  <a:srgbClr val="3F4652"/>
                </a:solidFill>
                <a:latin typeface="Tenor Sans"/>
              </a:rPr>
              <a:t>Exercício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82244" y="5081692"/>
            <a:ext cx="15123512" cy="4536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49"/>
              </a:lnSpc>
            </a:pPr>
            <a:r>
              <a:rPr lang="en-US" sz="5499">
                <a:solidFill>
                  <a:srgbClr val="FFFFF6"/>
                </a:solidFill>
                <a:latin typeface="Tenor Sans"/>
              </a:rPr>
              <a:t>Crie um programa que pergunte quantas linhas o usuário quer inserir no arquivo, após a inserção das linhas, mostre a linha do meio do arquivo. Exemplo: Se o arquivo tem 10 linhas, mostre a 5ª linha do arquivo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Excessões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Créditos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57758" y="6353997"/>
            <a:ext cx="3372484" cy="806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7"/>
              </a:lnSpc>
            </a:pPr>
            <a:r>
              <a:rPr lang="en-US" sz="4669">
                <a:solidFill>
                  <a:srgbClr val="000000"/>
                </a:solidFill>
                <a:latin typeface="Open Sans Light"/>
              </a:rPr>
              <a:t>Bruno Viotto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60828" y="4755051"/>
            <a:ext cx="3269414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0"/>
              </a:lnSpc>
            </a:pPr>
            <a:r>
              <a:rPr lang="en-US" sz="6392" dirty="0" err="1">
                <a:solidFill>
                  <a:srgbClr val="000000"/>
                </a:solidFill>
                <a:latin typeface="Open Sans"/>
              </a:rPr>
              <a:t>Créditos</a:t>
            </a:r>
            <a:endParaRPr lang="en-US" sz="6392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26408" y="3091396"/>
            <a:ext cx="4719659" cy="1314221"/>
            <a:chOff x="0" y="0"/>
            <a:chExt cx="6898751" cy="1921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1921003"/>
            </a:xfrm>
            <a:custGeom>
              <a:avLst/>
              <a:gdLst/>
              <a:ahLst/>
              <a:cxnLst/>
              <a:rect l="l" t="t" r="r" b="b"/>
              <a:pathLst>
                <a:path w="6898751" h="1921003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796543"/>
                  </a:lnTo>
                  <a:cubicBezTo>
                    <a:pt x="6839061" y="1832103"/>
                    <a:pt x="6809851" y="1861314"/>
                    <a:pt x="6774290" y="1861314"/>
                  </a:cubicBezTo>
                  <a:lnTo>
                    <a:pt x="124460" y="1861314"/>
                  </a:lnTo>
                  <a:cubicBezTo>
                    <a:pt x="88900" y="1861314"/>
                    <a:pt x="59690" y="1832103"/>
                    <a:pt x="59690" y="1796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96543"/>
                  </a:lnTo>
                  <a:cubicBezTo>
                    <a:pt x="0" y="1865124"/>
                    <a:pt x="55880" y="1921003"/>
                    <a:pt x="124460" y="1921003"/>
                  </a:cubicBezTo>
                  <a:lnTo>
                    <a:pt x="6774291" y="1921003"/>
                  </a:lnTo>
                  <a:cubicBezTo>
                    <a:pt x="6842871" y="1921003"/>
                    <a:pt x="6898751" y="1865124"/>
                    <a:pt x="6898751" y="1796543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6263696"/>
            <a:ext cx="7715075" cy="2240391"/>
            <a:chOff x="0" y="0"/>
            <a:chExt cx="6438948" cy="18698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38948" cy="1869815"/>
            </a:xfrm>
            <a:custGeom>
              <a:avLst/>
              <a:gdLst/>
              <a:ahLst/>
              <a:cxnLst/>
              <a:rect l="l" t="t" r="r" b="b"/>
              <a:pathLst>
                <a:path w="6438948" h="1869815">
                  <a:moveTo>
                    <a:pt x="6314488" y="1869815"/>
                  </a:moveTo>
                  <a:lnTo>
                    <a:pt x="124460" y="1869815"/>
                  </a:lnTo>
                  <a:cubicBezTo>
                    <a:pt x="55880" y="1869815"/>
                    <a:pt x="0" y="1813935"/>
                    <a:pt x="0" y="17453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1745355"/>
                  </a:lnTo>
                  <a:cubicBezTo>
                    <a:pt x="6438948" y="1813935"/>
                    <a:pt x="6383068" y="1869815"/>
                    <a:pt x="6314488" y="1869815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234243" y="3091396"/>
            <a:ext cx="4335039" cy="1314221"/>
            <a:chOff x="0" y="0"/>
            <a:chExt cx="6531127" cy="1979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1979992"/>
            </a:xfrm>
            <a:custGeom>
              <a:avLst/>
              <a:gdLst/>
              <a:ahLst/>
              <a:cxnLst/>
              <a:rect l="l" t="t" r="r" b="b"/>
              <a:pathLst>
                <a:path w="6531127" h="1979992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1855532"/>
                  </a:lnTo>
                  <a:cubicBezTo>
                    <a:pt x="6471437" y="1891092"/>
                    <a:pt x="6442227" y="1920302"/>
                    <a:pt x="6406667" y="1920302"/>
                  </a:cubicBezTo>
                  <a:lnTo>
                    <a:pt x="124460" y="1920302"/>
                  </a:lnTo>
                  <a:cubicBezTo>
                    <a:pt x="88900" y="1920302"/>
                    <a:pt x="59690" y="1891092"/>
                    <a:pt x="59690" y="185553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55532"/>
                  </a:lnTo>
                  <a:cubicBezTo>
                    <a:pt x="0" y="1924112"/>
                    <a:pt x="55880" y="1979992"/>
                    <a:pt x="124460" y="1979992"/>
                  </a:cubicBezTo>
                  <a:lnTo>
                    <a:pt x="6406667" y="1979992"/>
                  </a:lnTo>
                  <a:cubicBezTo>
                    <a:pt x="6475247" y="1979992"/>
                    <a:pt x="6531127" y="1924112"/>
                    <a:pt x="6531127" y="1855532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544225" y="5143500"/>
            <a:ext cx="7715075" cy="4710204"/>
            <a:chOff x="0" y="0"/>
            <a:chExt cx="6438948" cy="39311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38948" cy="3931103"/>
            </a:xfrm>
            <a:custGeom>
              <a:avLst/>
              <a:gdLst/>
              <a:ahLst/>
              <a:cxnLst/>
              <a:rect l="l" t="t" r="r" b="b"/>
              <a:pathLst>
                <a:path w="6438948" h="3931103">
                  <a:moveTo>
                    <a:pt x="6314488" y="3931103"/>
                  </a:moveTo>
                  <a:lnTo>
                    <a:pt x="124460" y="3931103"/>
                  </a:lnTo>
                  <a:cubicBezTo>
                    <a:pt x="55880" y="3931103"/>
                    <a:pt x="0" y="3875223"/>
                    <a:pt x="0" y="38066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806643"/>
                  </a:lnTo>
                  <a:cubicBezTo>
                    <a:pt x="6438948" y="3875224"/>
                    <a:pt x="6383068" y="3931103"/>
                    <a:pt x="6314488" y="3931103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860830" y="3392778"/>
            <a:ext cx="4050816" cy="67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40"/>
              </a:lnSpc>
            </a:pPr>
            <a:r>
              <a:rPr lang="en-US" sz="4108">
                <a:solidFill>
                  <a:srgbClr val="3F4652"/>
                </a:solidFill>
                <a:latin typeface="Tenor Sans"/>
              </a:rPr>
              <a:t>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20981" y="6701465"/>
            <a:ext cx="6286280" cy="1317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Abre o arquivo somente para leitura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541411" y="3413350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W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42471" y="5460078"/>
            <a:ext cx="6518583" cy="4038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500">
                <a:solidFill>
                  <a:srgbClr val="FFFFF6"/>
                </a:solidFill>
                <a:latin typeface="Tenor Sans"/>
              </a:rPr>
              <a:t>Abre o arquivo somente para escrita</a:t>
            </a:r>
          </a:p>
          <a:p>
            <a:pPr>
              <a:lnSpc>
                <a:spcPts val="4550"/>
              </a:lnSpc>
            </a:pPr>
            <a:r>
              <a:rPr lang="en-US" sz="3500">
                <a:solidFill>
                  <a:srgbClr val="FFFFF6"/>
                </a:solidFill>
                <a:latin typeface="Tenor Sans"/>
              </a:rPr>
              <a:t>OBS: Caso o arquivo não exista ele será criado, e caso ele já exista o seu conteúdo será apagado no momento de abertura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867678" y="447455"/>
            <a:ext cx="515110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Arquivos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241130"/>
            <a:ext cx="6025057" cy="17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Modos de abertura de arquivo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26408" y="3091396"/>
            <a:ext cx="4719659" cy="1314221"/>
            <a:chOff x="0" y="0"/>
            <a:chExt cx="6898751" cy="1921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1921003"/>
            </a:xfrm>
            <a:custGeom>
              <a:avLst/>
              <a:gdLst/>
              <a:ahLst/>
              <a:cxnLst/>
              <a:rect l="l" t="t" r="r" b="b"/>
              <a:pathLst>
                <a:path w="6898751" h="1921003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796543"/>
                  </a:lnTo>
                  <a:cubicBezTo>
                    <a:pt x="6839061" y="1832103"/>
                    <a:pt x="6809851" y="1861314"/>
                    <a:pt x="6774290" y="1861314"/>
                  </a:cubicBezTo>
                  <a:lnTo>
                    <a:pt x="124460" y="1861314"/>
                  </a:lnTo>
                  <a:cubicBezTo>
                    <a:pt x="88900" y="1861314"/>
                    <a:pt x="59690" y="1832103"/>
                    <a:pt x="59690" y="1796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96543"/>
                  </a:lnTo>
                  <a:cubicBezTo>
                    <a:pt x="0" y="1865124"/>
                    <a:pt x="55880" y="1921003"/>
                    <a:pt x="124460" y="1921003"/>
                  </a:cubicBezTo>
                  <a:lnTo>
                    <a:pt x="6774291" y="1921003"/>
                  </a:lnTo>
                  <a:cubicBezTo>
                    <a:pt x="6842871" y="1921003"/>
                    <a:pt x="6898751" y="1865124"/>
                    <a:pt x="6898751" y="1796543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143500"/>
            <a:ext cx="7715075" cy="4710204"/>
            <a:chOff x="0" y="0"/>
            <a:chExt cx="6438948" cy="39311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38948" cy="3931103"/>
            </a:xfrm>
            <a:custGeom>
              <a:avLst/>
              <a:gdLst/>
              <a:ahLst/>
              <a:cxnLst/>
              <a:rect l="l" t="t" r="r" b="b"/>
              <a:pathLst>
                <a:path w="6438948" h="3931103">
                  <a:moveTo>
                    <a:pt x="6314488" y="3931103"/>
                  </a:moveTo>
                  <a:lnTo>
                    <a:pt x="124460" y="3931103"/>
                  </a:lnTo>
                  <a:cubicBezTo>
                    <a:pt x="55880" y="3931103"/>
                    <a:pt x="0" y="3875223"/>
                    <a:pt x="0" y="38066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806643"/>
                  </a:lnTo>
                  <a:cubicBezTo>
                    <a:pt x="6438948" y="3875224"/>
                    <a:pt x="6383068" y="3931103"/>
                    <a:pt x="6314488" y="3931103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234243" y="3091396"/>
            <a:ext cx="4335039" cy="1314221"/>
            <a:chOff x="0" y="0"/>
            <a:chExt cx="6531127" cy="1979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1979992"/>
            </a:xfrm>
            <a:custGeom>
              <a:avLst/>
              <a:gdLst/>
              <a:ahLst/>
              <a:cxnLst/>
              <a:rect l="l" t="t" r="r" b="b"/>
              <a:pathLst>
                <a:path w="6531127" h="1979992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1855532"/>
                  </a:lnTo>
                  <a:cubicBezTo>
                    <a:pt x="6471437" y="1891092"/>
                    <a:pt x="6442227" y="1920302"/>
                    <a:pt x="6406667" y="1920302"/>
                  </a:cubicBezTo>
                  <a:lnTo>
                    <a:pt x="124460" y="1920302"/>
                  </a:lnTo>
                  <a:cubicBezTo>
                    <a:pt x="88900" y="1920302"/>
                    <a:pt x="59690" y="1891092"/>
                    <a:pt x="59690" y="185553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55532"/>
                  </a:lnTo>
                  <a:cubicBezTo>
                    <a:pt x="0" y="1924112"/>
                    <a:pt x="55880" y="1979992"/>
                    <a:pt x="124460" y="1979992"/>
                  </a:cubicBezTo>
                  <a:lnTo>
                    <a:pt x="6406667" y="1979992"/>
                  </a:lnTo>
                  <a:cubicBezTo>
                    <a:pt x="6475247" y="1979992"/>
                    <a:pt x="6531127" y="1924112"/>
                    <a:pt x="6531127" y="1855532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544225" y="5143500"/>
            <a:ext cx="7715075" cy="4710204"/>
            <a:chOff x="0" y="0"/>
            <a:chExt cx="6438948" cy="39311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38948" cy="3931103"/>
            </a:xfrm>
            <a:custGeom>
              <a:avLst/>
              <a:gdLst/>
              <a:ahLst/>
              <a:cxnLst/>
              <a:rect l="l" t="t" r="r" b="b"/>
              <a:pathLst>
                <a:path w="6438948" h="3931103">
                  <a:moveTo>
                    <a:pt x="6314488" y="3931103"/>
                  </a:moveTo>
                  <a:lnTo>
                    <a:pt x="124460" y="3931103"/>
                  </a:lnTo>
                  <a:cubicBezTo>
                    <a:pt x="55880" y="3931103"/>
                    <a:pt x="0" y="3875223"/>
                    <a:pt x="0" y="38066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806643"/>
                  </a:lnTo>
                  <a:cubicBezTo>
                    <a:pt x="6438948" y="3875224"/>
                    <a:pt x="6383068" y="3931103"/>
                    <a:pt x="6314488" y="3931103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860830" y="3392778"/>
            <a:ext cx="4050816" cy="67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40"/>
              </a:lnSpc>
            </a:pPr>
            <a:r>
              <a:rPr lang="en-US" sz="4108">
                <a:solidFill>
                  <a:srgbClr val="3F4652"/>
                </a:solidFill>
                <a:latin typeface="Tenor Sans"/>
              </a:rPr>
              <a:t>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76176" y="5460078"/>
            <a:ext cx="6220124" cy="4038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500">
                <a:solidFill>
                  <a:srgbClr val="FFFFF6"/>
                </a:solidFill>
                <a:latin typeface="Tenor Sans"/>
              </a:rPr>
              <a:t>Abre o arquivo somente para escrita</a:t>
            </a:r>
          </a:p>
          <a:p>
            <a:pPr>
              <a:lnSpc>
                <a:spcPts val="4550"/>
              </a:lnSpc>
            </a:pPr>
            <a:r>
              <a:rPr lang="en-US" sz="3500">
                <a:solidFill>
                  <a:srgbClr val="FFFFF6"/>
                </a:solidFill>
                <a:latin typeface="Tenor Sans"/>
              </a:rPr>
              <a:t>OBS: Caso o arquivo não exista ele será criado, quando aberto o cursor permanecerá fixo no final do arquivo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541411" y="3413350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+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42471" y="5450553"/>
            <a:ext cx="6518583" cy="395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Este modo de abertura deve ser combinado com um dos 3 modos anterirores, ele garante permissões para leitura e escrita no arquivo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867678" y="447455"/>
            <a:ext cx="515110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Arquivos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241130"/>
            <a:ext cx="6025057" cy="17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Modos de abertura de arquivo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26408" y="3091396"/>
            <a:ext cx="4719659" cy="1314221"/>
            <a:chOff x="0" y="0"/>
            <a:chExt cx="6898751" cy="1921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1921003"/>
            </a:xfrm>
            <a:custGeom>
              <a:avLst/>
              <a:gdLst/>
              <a:ahLst/>
              <a:cxnLst/>
              <a:rect l="l" t="t" r="r" b="b"/>
              <a:pathLst>
                <a:path w="6898751" h="1921003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796543"/>
                  </a:lnTo>
                  <a:cubicBezTo>
                    <a:pt x="6839061" y="1832103"/>
                    <a:pt x="6809851" y="1861314"/>
                    <a:pt x="6774290" y="1861314"/>
                  </a:cubicBezTo>
                  <a:lnTo>
                    <a:pt x="124460" y="1861314"/>
                  </a:lnTo>
                  <a:cubicBezTo>
                    <a:pt x="88900" y="1861314"/>
                    <a:pt x="59690" y="1832103"/>
                    <a:pt x="59690" y="1796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96543"/>
                  </a:lnTo>
                  <a:cubicBezTo>
                    <a:pt x="0" y="1865124"/>
                    <a:pt x="55880" y="1921003"/>
                    <a:pt x="124460" y="1921003"/>
                  </a:cubicBezTo>
                  <a:lnTo>
                    <a:pt x="6774291" y="1921003"/>
                  </a:lnTo>
                  <a:cubicBezTo>
                    <a:pt x="6842871" y="1921003"/>
                    <a:pt x="6898751" y="1865124"/>
                    <a:pt x="6898751" y="1796543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498178"/>
            <a:ext cx="7715075" cy="4355526"/>
            <a:chOff x="0" y="0"/>
            <a:chExt cx="6438948" cy="36350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38948" cy="3635091"/>
            </a:xfrm>
            <a:custGeom>
              <a:avLst/>
              <a:gdLst/>
              <a:ahLst/>
              <a:cxnLst/>
              <a:rect l="l" t="t" r="r" b="b"/>
              <a:pathLst>
                <a:path w="6438948" h="3635091">
                  <a:moveTo>
                    <a:pt x="6314488" y="3635091"/>
                  </a:moveTo>
                  <a:lnTo>
                    <a:pt x="124460" y="3635091"/>
                  </a:lnTo>
                  <a:cubicBezTo>
                    <a:pt x="55880" y="3635091"/>
                    <a:pt x="0" y="3579211"/>
                    <a:pt x="0" y="35106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510631"/>
                  </a:lnTo>
                  <a:cubicBezTo>
                    <a:pt x="6438948" y="3579211"/>
                    <a:pt x="6383068" y="3635091"/>
                    <a:pt x="6314488" y="3635091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234243" y="3091396"/>
            <a:ext cx="4335039" cy="1314221"/>
            <a:chOff x="0" y="0"/>
            <a:chExt cx="6531127" cy="1979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1979992"/>
            </a:xfrm>
            <a:custGeom>
              <a:avLst/>
              <a:gdLst/>
              <a:ahLst/>
              <a:cxnLst/>
              <a:rect l="l" t="t" r="r" b="b"/>
              <a:pathLst>
                <a:path w="6531127" h="1979992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1855532"/>
                  </a:lnTo>
                  <a:cubicBezTo>
                    <a:pt x="6471437" y="1891092"/>
                    <a:pt x="6442227" y="1920302"/>
                    <a:pt x="6406667" y="1920302"/>
                  </a:cubicBezTo>
                  <a:lnTo>
                    <a:pt x="124460" y="1920302"/>
                  </a:lnTo>
                  <a:cubicBezTo>
                    <a:pt x="88900" y="1920302"/>
                    <a:pt x="59690" y="1891092"/>
                    <a:pt x="59690" y="185553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55532"/>
                  </a:lnTo>
                  <a:cubicBezTo>
                    <a:pt x="0" y="1924112"/>
                    <a:pt x="55880" y="1979992"/>
                    <a:pt x="124460" y="1979992"/>
                  </a:cubicBezTo>
                  <a:lnTo>
                    <a:pt x="6406667" y="1979992"/>
                  </a:lnTo>
                  <a:cubicBezTo>
                    <a:pt x="6475247" y="1979992"/>
                    <a:pt x="6531127" y="1924112"/>
                    <a:pt x="6531127" y="1855532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544225" y="5498178"/>
            <a:ext cx="7715075" cy="4355526"/>
            <a:chOff x="0" y="0"/>
            <a:chExt cx="6438948" cy="36350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38948" cy="3635091"/>
            </a:xfrm>
            <a:custGeom>
              <a:avLst/>
              <a:gdLst/>
              <a:ahLst/>
              <a:cxnLst/>
              <a:rect l="l" t="t" r="r" b="b"/>
              <a:pathLst>
                <a:path w="6438948" h="3635091">
                  <a:moveTo>
                    <a:pt x="6314488" y="3635091"/>
                  </a:moveTo>
                  <a:lnTo>
                    <a:pt x="124460" y="3635091"/>
                  </a:lnTo>
                  <a:cubicBezTo>
                    <a:pt x="55880" y="3635091"/>
                    <a:pt x="0" y="3579211"/>
                    <a:pt x="0" y="35106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510631"/>
                  </a:lnTo>
                  <a:cubicBezTo>
                    <a:pt x="6438948" y="3579211"/>
                    <a:pt x="6383068" y="3635091"/>
                    <a:pt x="6314488" y="3635091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860830" y="3392778"/>
            <a:ext cx="4050816" cy="67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40"/>
              </a:lnSpc>
            </a:pPr>
            <a:r>
              <a:rPr lang="en-US" sz="4108">
                <a:solidFill>
                  <a:srgbClr val="3F4652"/>
                </a:solidFill>
                <a:latin typeface="Tenor Sans"/>
              </a:rPr>
              <a:t>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43098" y="5673112"/>
            <a:ext cx="6286280" cy="3958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Este modo deve ser combinado com os modos anteriores para indicar a abertura do arquivo no modo de texto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541411" y="3413350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67678" y="447455"/>
            <a:ext cx="515110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Arquivos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241130"/>
            <a:ext cx="6025057" cy="17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Modos de abertura de arquivo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58622" y="6003212"/>
            <a:ext cx="6286280" cy="3297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Este modo deve ser combinado com os modos anteriores para indicar a abertura do arquivo no modo binário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343214"/>
            <a:ext cx="7715075" cy="4915086"/>
            <a:chOff x="0" y="0"/>
            <a:chExt cx="6438948" cy="41020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38948" cy="4102097"/>
            </a:xfrm>
            <a:custGeom>
              <a:avLst/>
              <a:gdLst/>
              <a:ahLst/>
              <a:cxnLst/>
              <a:rect l="l" t="t" r="r" b="b"/>
              <a:pathLst>
                <a:path w="6438948" h="4102097">
                  <a:moveTo>
                    <a:pt x="6314488" y="4102097"/>
                  </a:moveTo>
                  <a:lnTo>
                    <a:pt x="124460" y="4102097"/>
                  </a:lnTo>
                  <a:cubicBezTo>
                    <a:pt x="55880" y="4102097"/>
                    <a:pt x="0" y="4046217"/>
                    <a:pt x="0" y="39776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977637"/>
                  </a:lnTo>
                  <a:cubicBezTo>
                    <a:pt x="6438948" y="4046217"/>
                    <a:pt x="6383068" y="4102097"/>
                    <a:pt x="6314488" y="4102097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718718" y="2726934"/>
            <a:ext cx="4335039" cy="1184230"/>
            <a:chOff x="0" y="0"/>
            <a:chExt cx="6531127" cy="17841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531127" cy="1784149"/>
            </a:xfrm>
            <a:custGeom>
              <a:avLst/>
              <a:gdLst/>
              <a:ahLst/>
              <a:cxnLst/>
              <a:rect l="l" t="t" r="r" b="b"/>
              <a:pathLst>
                <a:path w="6531127" h="1784149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1659689"/>
                  </a:lnTo>
                  <a:cubicBezTo>
                    <a:pt x="6471437" y="1695249"/>
                    <a:pt x="6442227" y="1724459"/>
                    <a:pt x="6406667" y="1724459"/>
                  </a:cubicBezTo>
                  <a:lnTo>
                    <a:pt x="124460" y="1724459"/>
                  </a:lnTo>
                  <a:cubicBezTo>
                    <a:pt x="88900" y="1724459"/>
                    <a:pt x="59690" y="1695249"/>
                    <a:pt x="59690" y="165968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659689"/>
                  </a:lnTo>
                  <a:cubicBezTo>
                    <a:pt x="0" y="1728269"/>
                    <a:pt x="55880" y="1784149"/>
                    <a:pt x="124460" y="1784149"/>
                  </a:cubicBezTo>
                  <a:lnTo>
                    <a:pt x="6406667" y="1784149"/>
                  </a:lnTo>
                  <a:cubicBezTo>
                    <a:pt x="6475247" y="1784149"/>
                    <a:pt x="6531127" y="1728269"/>
                    <a:pt x="6531127" y="1659689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0" y="4343214"/>
            <a:ext cx="8860583" cy="432587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641629" y="4581675"/>
            <a:ext cx="6489218" cy="4390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40"/>
              </a:lnSpc>
            </a:pPr>
            <a:r>
              <a:rPr lang="en-US" sz="3800">
                <a:solidFill>
                  <a:srgbClr val="FFFFF6"/>
                </a:solidFill>
                <a:latin typeface="Tenor Sans"/>
              </a:rPr>
              <a:t>Todo o arquivo aberto no python tem um cursor, e é apartir deste cursor que o arquivo é lido e também é a partir dele que a informação é escrita no arquivo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25886" y="3051637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Cursor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Excessões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4511" y="685605"/>
            <a:ext cx="6787742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Cursor em Arquivos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7224" y="2826168"/>
            <a:ext cx="4335039" cy="1184230"/>
            <a:chOff x="0" y="0"/>
            <a:chExt cx="6898751" cy="18845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1884575"/>
            </a:xfrm>
            <a:custGeom>
              <a:avLst/>
              <a:gdLst/>
              <a:ahLst/>
              <a:cxnLst/>
              <a:rect l="l" t="t" r="r" b="b"/>
              <a:pathLst>
                <a:path w="6898751" h="1884575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760115"/>
                  </a:lnTo>
                  <a:cubicBezTo>
                    <a:pt x="6839061" y="1795675"/>
                    <a:pt x="6809851" y="1824885"/>
                    <a:pt x="6774290" y="1824885"/>
                  </a:cubicBezTo>
                  <a:lnTo>
                    <a:pt x="124460" y="1824885"/>
                  </a:lnTo>
                  <a:cubicBezTo>
                    <a:pt x="88900" y="1824885"/>
                    <a:pt x="59690" y="1795675"/>
                    <a:pt x="59690" y="17601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60115"/>
                  </a:lnTo>
                  <a:cubicBezTo>
                    <a:pt x="0" y="1828695"/>
                    <a:pt x="55880" y="1884575"/>
                    <a:pt x="124460" y="1884575"/>
                  </a:cubicBezTo>
                  <a:lnTo>
                    <a:pt x="6774291" y="1884575"/>
                  </a:lnTo>
                  <a:cubicBezTo>
                    <a:pt x="6842871" y="1884575"/>
                    <a:pt x="6898751" y="1828695"/>
                    <a:pt x="6898751" y="1760115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822594" y="2826168"/>
            <a:ext cx="4335039" cy="1184230"/>
            <a:chOff x="0" y="0"/>
            <a:chExt cx="6531127" cy="17841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531127" cy="1784149"/>
            </a:xfrm>
            <a:custGeom>
              <a:avLst/>
              <a:gdLst/>
              <a:ahLst/>
              <a:cxnLst/>
              <a:rect l="l" t="t" r="r" b="b"/>
              <a:pathLst>
                <a:path w="6531127" h="1784149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1659689"/>
                  </a:lnTo>
                  <a:cubicBezTo>
                    <a:pt x="6471437" y="1695249"/>
                    <a:pt x="6442227" y="1724459"/>
                    <a:pt x="6406667" y="1724459"/>
                  </a:cubicBezTo>
                  <a:lnTo>
                    <a:pt x="124460" y="1724459"/>
                  </a:lnTo>
                  <a:cubicBezTo>
                    <a:pt x="88900" y="1724459"/>
                    <a:pt x="59690" y="1695249"/>
                    <a:pt x="59690" y="165968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659689"/>
                  </a:lnTo>
                  <a:cubicBezTo>
                    <a:pt x="0" y="1728269"/>
                    <a:pt x="55880" y="1784149"/>
                    <a:pt x="124460" y="1784149"/>
                  </a:cubicBezTo>
                  <a:lnTo>
                    <a:pt x="6406667" y="1784149"/>
                  </a:lnTo>
                  <a:cubicBezTo>
                    <a:pt x="6475247" y="1784149"/>
                    <a:pt x="6531127" y="1728269"/>
                    <a:pt x="6531127" y="1659689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66483" y="4570010"/>
            <a:ext cx="8047261" cy="187145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31858" y="4570010"/>
            <a:ext cx="6965771" cy="505018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254392" y="3099109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Try Except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129762" y="3150871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With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Excessões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41130"/>
            <a:ext cx="6787742" cy="17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Abrindo e Fechando Arquivos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26408" y="3091396"/>
            <a:ext cx="4719659" cy="1314221"/>
            <a:chOff x="0" y="0"/>
            <a:chExt cx="6898751" cy="1921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1921003"/>
            </a:xfrm>
            <a:custGeom>
              <a:avLst/>
              <a:gdLst/>
              <a:ahLst/>
              <a:cxnLst/>
              <a:rect l="l" t="t" r="r" b="b"/>
              <a:pathLst>
                <a:path w="6898751" h="1921003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796543"/>
                  </a:lnTo>
                  <a:cubicBezTo>
                    <a:pt x="6839061" y="1832103"/>
                    <a:pt x="6809851" y="1861314"/>
                    <a:pt x="6774290" y="1861314"/>
                  </a:cubicBezTo>
                  <a:lnTo>
                    <a:pt x="124460" y="1861314"/>
                  </a:lnTo>
                  <a:cubicBezTo>
                    <a:pt x="88900" y="1861314"/>
                    <a:pt x="59690" y="1832103"/>
                    <a:pt x="59690" y="1796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96543"/>
                  </a:lnTo>
                  <a:cubicBezTo>
                    <a:pt x="0" y="1865124"/>
                    <a:pt x="55880" y="1921003"/>
                    <a:pt x="124460" y="1921003"/>
                  </a:cubicBezTo>
                  <a:lnTo>
                    <a:pt x="6774291" y="1921003"/>
                  </a:lnTo>
                  <a:cubicBezTo>
                    <a:pt x="6842871" y="1921003"/>
                    <a:pt x="6898751" y="1865124"/>
                    <a:pt x="6898751" y="1796543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498178"/>
            <a:ext cx="7715075" cy="4355526"/>
            <a:chOff x="0" y="0"/>
            <a:chExt cx="6438948" cy="36350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38948" cy="3635091"/>
            </a:xfrm>
            <a:custGeom>
              <a:avLst/>
              <a:gdLst/>
              <a:ahLst/>
              <a:cxnLst/>
              <a:rect l="l" t="t" r="r" b="b"/>
              <a:pathLst>
                <a:path w="6438948" h="3635091">
                  <a:moveTo>
                    <a:pt x="6314488" y="3635091"/>
                  </a:moveTo>
                  <a:lnTo>
                    <a:pt x="124460" y="3635091"/>
                  </a:lnTo>
                  <a:cubicBezTo>
                    <a:pt x="55880" y="3635091"/>
                    <a:pt x="0" y="3579211"/>
                    <a:pt x="0" y="35106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510631"/>
                  </a:lnTo>
                  <a:cubicBezTo>
                    <a:pt x="6438948" y="3579211"/>
                    <a:pt x="6383068" y="3635091"/>
                    <a:pt x="6314488" y="3635091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804229" y="3091396"/>
            <a:ext cx="5327379" cy="1314221"/>
            <a:chOff x="0" y="0"/>
            <a:chExt cx="8026177" cy="1979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026177" cy="1979992"/>
            </a:xfrm>
            <a:custGeom>
              <a:avLst/>
              <a:gdLst/>
              <a:ahLst/>
              <a:cxnLst/>
              <a:rect l="l" t="t" r="r" b="b"/>
              <a:pathLst>
                <a:path w="8026177" h="1979992">
                  <a:moveTo>
                    <a:pt x="7901717" y="59690"/>
                  </a:moveTo>
                  <a:cubicBezTo>
                    <a:pt x="7937277" y="59690"/>
                    <a:pt x="7966487" y="88900"/>
                    <a:pt x="7966487" y="124460"/>
                  </a:cubicBezTo>
                  <a:lnTo>
                    <a:pt x="7966487" y="1855532"/>
                  </a:lnTo>
                  <a:cubicBezTo>
                    <a:pt x="7966487" y="1891092"/>
                    <a:pt x="7937277" y="1920302"/>
                    <a:pt x="7901717" y="1920302"/>
                  </a:cubicBezTo>
                  <a:lnTo>
                    <a:pt x="124460" y="1920302"/>
                  </a:lnTo>
                  <a:cubicBezTo>
                    <a:pt x="88900" y="1920302"/>
                    <a:pt x="59690" y="1891092"/>
                    <a:pt x="59690" y="185553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901717" y="59690"/>
                  </a:lnTo>
                  <a:moveTo>
                    <a:pt x="790171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55532"/>
                  </a:lnTo>
                  <a:cubicBezTo>
                    <a:pt x="0" y="1924112"/>
                    <a:pt x="55880" y="1979992"/>
                    <a:pt x="124460" y="1979992"/>
                  </a:cubicBezTo>
                  <a:lnTo>
                    <a:pt x="7901717" y="1979992"/>
                  </a:lnTo>
                  <a:cubicBezTo>
                    <a:pt x="7970297" y="1979992"/>
                    <a:pt x="8026177" y="1924112"/>
                    <a:pt x="8026177" y="1855532"/>
                  </a:cubicBezTo>
                  <a:lnTo>
                    <a:pt x="8026177" y="124460"/>
                  </a:lnTo>
                  <a:cubicBezTo>
                    <a:pt x="8026177" y="55880"/>
                    <a:pt x="7970297" y="0"/>
                    <a:pt x="790171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544225" y="5498178"/>
            <a:ext cx="7715075" cy="4355526"/>
            <a:chOff x="0" y="0"/>
            <a:chExt cx="6438948" cy="36350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38948" cy="3635091"/>
            </a:xfrm>
            <a:custGeom>
              <a:avLst/>
              <a:gdLst/>
              <a:ahLst/>
              <a:cxnLst/>
              <a:rect l="l" t="t" r="r" b="b"/>
              <a:pathLst>
                <a:path w="6438948" h="3635091">
                  <a:moveTo>
                    <a:pt x="6314488" y="3635091"/>
                  </a:moveTo>
                  <a:lnTo>
                    <a:pt x="124460" y="3635091"/>
                  </a:lnTo>
                  <a:cubicBezTo>
                    <a:pt x="55880" y="3635091"/>
                    <a:pt x="0" y="3579211"/>
                    <a:pt x="0" y="35106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510631"/>
                  </a:lnTo>
                  <a:cubicBezTo>
                    <a:pt x="6438948" y="3579211"/>
                    <a:pt x="6383068" y="3635091"/>
                    <a:pt x="6314488" y="3635091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860830" y="3392778"/>
            <a:ext cx="4050816" cy="67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40"/>
              </a:lnSpc>
            </a:pPr>
            <a:r>
              <a:rPr lang="en-US" sz="4108">
                <a:solidFill>
                  <a:srgbClr val="3F4652"/>
                </a:solidFill>
                <a:latin typeface="Tenor Sans"/>
              </a:rPr>
              <a:t>arq.write( 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43098" y="6003212"/>
            <a:ext cx="6286280" cy="3297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O método .write() insere a string provida como argumento no arquivo no mesmo local do cursor do arquivo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638847" y="3418289"/>
            <a:ext cx="3525831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arq.writelines( 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67678" y="447455"/>
            <a:ext cx="515110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Arquivos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685605"/>
            <a:ext cx="6025057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Métodos de Escrita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58622" y="5828964"/>
            <a:ext cx="6286280" cy="3655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0"/>
              </a:lnSpc>
            </a:pPr>
            <a:r>
              <a:rPr lang="en-US" sz="3700">
                <a:solidFill>
                  <a:srgbClr val="FFFFF6"/>
                </a:solidFill>
                <a:latin typeface="Tenor Sans"/>
              </a:rPr>
              <a:t>O método .writelines() insere todas as strings dentro da lista provida como argumento no mesmo local do cursor do arquivo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096335"/>
            <a:ext cx="4719659" cy="1314221"/>
            <a:chOff x="0" y="0"/>
            <a:chExt cx="6898751" cy="1921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1921003"/>
            </a:xfrm>
            <a:custGeom>
              <a:avLst/>
              <a:gdLst/>
              <a:ahLst/>
              <a:cxnLst/>
              <a:rect l="l" t="t" r="r" b="b"/>
              <a:pathLst>
                <a:path w="6898751" h="1921003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796543"/>
                  </a:lnTo>
                  <a:cubicBezTo>
                    <a:pt x="6839061" y="1832103"/>
                    <a:pt x="6809851" y="1861314"/>
                    <a:pt x="6774290" y="1861314"/>
                  </a:cubicBezTo>
                  <a:lnTo>
                    <a:pt x="124460" y="1861314"/>
                  </a:lnTo>
                  <a:cubicBezTo>
                    <a:pt x="88900" y="1861314"/>
                    <a:pt x="59690" y="1832103"/>
                    <a:pt x="59690" y="1796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96543"/>
                  </a:lnTo>
                  <a:cubicBezTo>
                    <a:pt x="0" y="1865124"/>
                    <a:pt x="55880" y="1921003"/>
                    <a:pt x="124460" y="1921003"/>
                  </a:cubicBezTo>
                  <a:lnTo>
                    <a:pt x="6774291" y="1921003"/>
                  </a:lnTo>
                  <a:cubicBezTo>
                    <a:pt x="6842871" y="1921003"/>
                    <a:pt x="6898751" y="1865124"/>
                    <a:pt x="6898751" y="1796543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32530" y="5498178"/>
            <a:ext cx="5664239" cy="4355526"/>
            <a:chOff x="0" y="0"/>
            <a:chExt cx="4727334" cy="36350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7335" cy="3635091"/>
            </a:xfrm>
            <a:custGeom>
              <a:avLst/>
              <a:gdLst/>
              <a:ahLst/>
              <a:cxnLst/>
              <a:rect l="l" t="t" r="r" b="b"/>
              <a:pathLst>
                <a:path w="4727335" h="3635091">
                  <a:moveTo>
                    <a:pt x="4602874" y="3635091"/>
                  </a:moveTo>
                  <a:lnTo>
                    <a:pt x="124460" y="3635091"/>
                  </a:lnTo>
                  <a:cubicBezTo>
                    <a:pt x="55880" y="3635091"/>
                    <a:pt x="0" y="3579211"/>
                    <a:pt x="0" y="35106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02874" y="0"/>
                  </a:lnTo>
                  <a:cubicBezTo>
                    <a:pt x="4671454" y="0"/>
                    <a:pt x="4727335" y="55880"/>
                    <a:pt x="4727335" y="124460"/>
                  </a:cubicBezTo>
                  <a:lnTo>
                    <a:pt x="4727335" y="3510631"/>
                  </a:lnTo>
                  <a:cubicBezTo>
                    <a:pt x="4727335" y="3579211"/>
                    <a:pt x="4671454" y="3635091"/>
                    <a:pt x="4602874" y="3635091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505493" y="5498178"/>
            <a:ext cx="5362185" cy="4355526"/>
            <a:chOff x="0" y="0"/>
            <a:chExt cx="4475242" cy="36350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75242" cy="3635091"/>
            </a:xfrm>
            <a:custGeom>
              <a:avLst/>
              <a:gdLst/>
              <a:ahLst/>
              <a:cxnLst/>
              <a:rect l="l" t="t" r="r" b="b"/>
              <a:pathLst>
                <a:path w="4475242" h="3635091">
                  <a:moveTo>
                    <a:pt x="4350782" y="3635091"/>
                  </a:moveTo>
                  <a:lnTo>
                    <a:pt x="124460" y="3635091"/>
                  </a:lnTo>
                  <a:cubicBezTo>
                    <a:pt x="55880" y="3635091"/>
                    <a:pt x="0" y="3579211"/>
                    <a:pt x="0" y="35106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50782" y="0"/>
                  </a:lnTo>
                  <a:cubicBezTo>
                    <a:pt x="4419362" y="0"/>
                    <a:pt x="4475242" y="55880"/>
                    <a:pt x="4475242" y="124460"/>
                  </a:cubicBezTo>
                  <a:lnTo>
                    <a:pt x="4475242" y="3510631"/>
                  </a:lnTo>
                  <a:cubicBezTo>
                    <a:pt x="4475242" y="3579211"/>
                    <a:pt x="4419362" y="3635091"/>
                    <a:pt x="4350782" y="3635091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363121" y="3397717"/>
            <a:ext cx="4050816" cy="67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40"/>
              </a:lnSpc>
            </a:pPr>
            <a:r>
              <a:rPr lang="en-US" sz="4108">
                <a:solidFill>
                  <a:srgbClr val="3F4652"/>
                </a:solidFill>
                <a:latin typeface="Tenor Sans"/>
              </a:rPr>
              <a:t>arq.read( 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9813" y="6003212"/>
            <a:ext cx="5149673" cy="3297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Este método lê todo o arquivo a começar da posição do cursor e retorna uma string do que foi lido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67678" y="447455"/>
            <a:ext cx="515110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Arquivos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685605"/>
            <a:ext cx="6025057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Métodos de Leitura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826757" y="5673112"/>
            <a:ext cx="4719659" cy="3958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Este método lê desde a posição do cursor até o final da linha e retorna uma string com a linha lida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188650" y="5498178"/>
            <a:ext cx="5566820" cy="4355526"/>
            <a:chOff x="0" y="0"/>
            <a:chExt cx="4646029" cy="363509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646029" cy="3635091"/>
            </a:xfrm>
            <a:custGeom>
              <a:avLst/>
              <a:gdLst/>
              <a:ahLst/>
              <a:cxnLst/>
              <a:rect l="l" t="t" r="r" b="b"/>
              <a:pathLst>
                <a:path w="4646029" h="3635091">
                  <a:moveTo>
                    <a:pt x="4521569" y="3635091"/>
                  </a:moveTo>
                  <a:lnTo>
                    <a:pt x="124460" y="3635091"/>
                  </a:lnTo>
                  <a:cubicBezTo>
                    <a:pt x="55880" y="3635091"/>
                    <a:pt x="0" y="3579211"/>
                    <a:pt x="0" y="35106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21569" y="0"/>
                  </a:lnTo>
                  <a:cubicBezTo>
                    <a:pt x="4590149" y="0"/>
                    <a:pt x="4646029" y="55880"/>
                    <a:pt x="4646029" y="124460"/>
                  </a:cubicBezTo>
                  <a:lnTo>
                    <a:pt x="4646029" y="3510631"/>
                  </a:lnTo>
                  <a:cubicBezTo>
                    <a:pt x="4646029" y="3579211"/>
                    <a:pt x="4590149" y="3635091"/>
                    <a:pt x="4521569" y="3635091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2440407" y="5673112"/>
            <a:ext cx="4918127" cy="3958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Este método lê linha por linha a partir da posição do cursor e retorna uma lista com as linhas lidas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6784171" y="3096335"/>
            <a:ext cx="4719659" cy="1314221"/>
            <a:chOff x="0" y="0"/>
            <a:chExt cx="6898751" cy="192100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898751" cy="1921003"/>
            </a:xfrm>
            <a:custGeom>
              <a:avLst/>
              <a:gdLst/>
              <a:ahLst/>
              <a:cxnLst/>
              <a:rect l="l" t="t" r="r" b="b"/>
              <a:pathLst>
                <a:path w="6898751" h="1921003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796543"/>
                  </a:lnTo>
                  <a:cubicBezTo>
                    <a:pt x="6839061" y="1832103"/>
                    <a:pt x="6809851" y="1861314"/>
                    <a:pt x="6774290" y="1861314"/>
                  </a:cubicBezTo>
                  <a:lnTo>
                    <a:pt x="124460" y="1861314"/>
                  </a:lnTo>
                  <a:cubicBezTo>
                    <a:pt x="88900" y="1861314"/>
                    <a:pt x="59690" y="1832103"/>
                    <a:pt x="59690" y="1796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96543"/>
                  </a:lnTo>
                  <a:cubicBezTo>
                    <a:pt x="0" y="1865124"/>
                    <a:pt x="55880" y="1921003"/>
                    <a:pt x="124460" y="1921003"/>
                  </a:cubicBezTo>
                  <a:lnTo>
                    <a:pt x="6774291" y="1921003"/>
                  </a:lnTo>
                  <a:cubicBezTo>
                    <a:pt x="6842871" y="1921003"/>
                    <a:pt x="6898751" y="1865124"/>
                    <a:pt x="6898751" y="1796543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7118592" y="3397717"/>
            <a:ext cx="4050816" cy="67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40"/>
              </a:lnSpc>
            </a:pPr>
            <a:r>
              <a:rPr lang="en-US" sz="4108">
                <a:solidFill>
                  <a:srgbClr val="3F4652"/>
                </a:solidFill>
                <a:latin typeface="Tenor Sans"/>
              </a:rPr>
              <a:t>arq.readline( )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2539641" y="3101274"/>
            <a:ext cx="4719659" cy="1314221"/>
            <a:chOff x="0" y="0"/>
            <a:chExt cx="6898751" cy="192100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898751" cy="1921003"/>
            </a:xfrm>
            <a:custGeom>
              <a:avLst/>
              <a:gdLst/>
              <a:ahLst/>
              <a:cxnLst/>
              <a:rect l="l" t="t" r="r" b="b"/>
              <a:pathLst>
                <a:path w="6898751" h="1921003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796543"/>
                  </a:lnTo>
                  <a:cubicBezTo>
                    <a:pt x="6839061" y="1832103"/>
                    <a:pt x="6809851" y="1861314"/>
                    <a:pt x="6774290" y="1861314"/>
                  </a:cubicBezTo>
                  <a:lnTo>
                    <a:pt x="124460" y="1861314"/>
                  </a:lnTo>
                  <a:cubicBezTo>
                    <a:pt x="88900" y="1861314"/>
                    <a:pt x="59690" y="1832103"/>
                    <a:pt x="59690" y="1796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96543"/>
                  </a:lnTo>
                  <a:cubicBezTo>
                    <a:pt x="0" y="1865124"/>
                    <a:pt x="55880" y="1921003"/>
                    <a:pt x="124460" y="1921003"/>
                  </a:cubicBezTo>
                  <a:lnTo>
                    <a:pt x="6774291" y="1921003"/>
                  </a:lnTo>
                  <a:cubicBezTo>
                    <a:pt x="6842871" y="1921003"/>
                    <a:pt x="6898751" y="1865124"/>
                    <a:pt x="6898751" y="1796543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2874063" y="3402656"/>
            <a:ext cx="4050816" cy="67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40"/>
              </a:lnSpc>
            </a:pPr>
            <a:r>
              <a:rPr lang="en-US" sz="4108">
                <a:solidFill>
                  <a:srgbClr val="3F4652"/>
                </a:solidFill>
                <a:latin typeface="Tenor Sans"/>
              </a:rPr>
              <a:t>arq.readlines(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26408" y="3091396"/>
            <a:ext cx="4719659" cy="1314221"/>
            <a:chOff x="0" y="0"/>
            <a:chExt cx="6898751" cy="1921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1921003"/>
            </a:xfrm>
            <a:custGeom>
              <a:avLst/>
              <a:gdLst/>
              <a:ahLst/>
              <a:cxnLst/>
              <a:rect l="l" t="t" r="r" b="b"/>
              <a:pathLst>
                <a:path w="6898751" h="1921003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796543"/>
                  </a:lnTo>
                  <a:cubicBezTo>
                    <a:pt x="6839061" y="1832103"/>
                    <a:pt x="6809851" y="1861314"/>
                    <a:pt x="6774290" y="1861314"/>
                  </a:cubicBezTo>
                  <a:lnTo>
                    <a:pt x="124460" y="1861314"/>
                  </a:lnTo>
                  <a:cubicBezTo>
                    <a:pt x="88900" y="1861314"/>
                    <a:pt x="59690" y="1832103"/>
                    <a:pt x="59690" y="1796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96543"/>
                  </a:lnTo>
                  <a:cubicBezTo>
                    <a:pt x="0" y="1865124"/>
                    <a:pt x="55880" y="1921003"/>
                    <a:pt x="124460" y="1921003"/>
                  </a:cubicBezTo>
                  <a:lnTo>
                    <a:pt x="6774291" y="1921003"/>
                  </a:lnTo>
                  <a:cubicBezTo>
                    <a:pt x="6842871" y="1921003"/>
                    <a:pt x="6898751" y="1865124"/>
                    <a:pt x="6898751" y="1796543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498178"/>
            <a:ext cx="7715075" cy="4355526"/>
            <a:chOff x="0" y="0"/>
            <a:chExt cx="6438948" cy="36350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38948" cy="3635091"/>
            </a:xfrm>
            <a:custGeom>
              <a:avLst/>
              <a:gdLst/>
              <a:ahLst/>
              <a:cxnLst/>
              <a:rect l="l" t="t" r="r" b="b"/>
              <a:pathLst>
                <a:path w="6438948" h="3635091">
                  <a:moveTo>
                    <a:pt x="6314488" y="3635091"/>
                  </a:moveTo>
                  <a:lnTo>
                    <a:pt x="124460" y="3635091"/>
                  </a:lnTo>
                  <a:cubicBezTo>
                    <a:pt x="55880" y="3635091"/>
                    <a:pt x="0" y="3579211"/>
                    <a:pt x="0" y="35106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510631"/>
                  </a:lnTo>
                  <a:cubicBezTo>
                    <a:pt x="6438948" y="3579211"/>
                    <a:pt x="6383068" y="3635091"/>
                    <a:pt x="6314488" y="3635091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804229" y="3091396"/>
            <a:ext cx="5327379" cy="1314221"/>
            <a:chOff x="0" y="0"/>
            <a:chExt cx="8026177" cy="1979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026177" cy="1979992"/>
            </a:xfrm>
            <a:custGeom>
              <a:avLst/>
              <a:gdLst/>
              <a:ahLst/>
              <a:cxnLst/>
              <a:rect l="l" t="t" r="r" b="b"/>
              <a:pathLst>
                <a:path w="8026177" h="1979992">
                  <a:moveTo>
                    <a:pt x="7901717" y="59690"/>
                  </a:moveTo>
                  <a:cubicBezTo>
                    <a:pt x="7937277" y="59690"/>
                    <a:pt x="7966487" y="88900"/>
                    <a:pt x="7966487" y="124460"/>
                  </a:cubicBezTo>
                  <a:lnTo>
                    <a:pt x="7966487" y="1855532"/>
                  </a:lnTo>
                  <a:cubicBezTo>
                    <a:pt x="7966487" y="1891092"/>
                    <a:pt x="7937277" y="1920302"/>
                    <a:pt x="7901717" y="1920302"/>
                  </a:cubicBezTo>
                  <a:lnTo>
                    <a:pt x="124460" y="1920302"/>
                  </a:lnTo>
                  <a:cubicBezTo>
                    <a:pt x="88900" y="1920302"/>
                    <a:pt x="59690" y="1891092"/>
                    <a:pt x="59690" y="185553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901717" y="59690"/>
                  </a:lnTo>
                  <a:moveTo>
                    <a:pt x="790171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55532"/>
                  </a:lnTo>
                  <a:cubicBezTo>
                    <a:pt x="0" y="1924112"/>
                    <a:pt x="55880" y="1979992"/>
                    <a:pt x="124460" y="1979992"/>
                  </a:cubicBezTo>
                  <a:lnTo>
                    <a:pt x="7901717" y="1979992"/>
                  </a:lnTo>
                  <a:cubicBezTo>
                    <a:pt x="7970297" y="1979992"/>
                    <a:pt x="8026177" y="1924112"/>
                    <a:pt x="8026177" y="1855532"/>
                  </a:cubicBezTo>
                  <a:lnTo>
                    <a:pt x="8026177" y="124460"/>
                  </a:lnTo>
                  <a:cubicBezTo>
                    <a:pt x="8026177" y="55880"/>
                    <a:pt x="7970297" y="0"/>
                    <a:pt x="790171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544225" y="5498178"/>
            <a:ext cx="7715075" cy="4355526"/>
            <a:chOff x="0" y="0"/>
            <a:chExt cx="6438948" cy="36350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38948" cy="3635091"/>
            </a:xfrm>
            <a:custGeom>
              <a:avLst/>
              <a:gdLst/>
              <a:ahLst/>
              <a:cxnLst/>
              <a:rect l="l" t="t" r="r" b="b"/>
              <a:pathLst>
                <a:path w="6438948" h="3635091">
                  <a:moveTo>
                    <a:pt x="6314488" y="3635091"/>
                  </a:moveTo>
                  <a:lnTo>
                    <a:pt x="124460" y="3635091"/>
                  </a:lnTo>
                  <a:cubicBezTo>
                    <a:pt x="55880" y="3635091"/>
                    <a:pt x="0" y="3579211"/>
                    <a:pt x="0" y="35106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510631"/>
                  </a:lnTo>
                  <a:cubicBezTo>
                    <a:pt x="6438948" y="3579211"/>
                    <a:pt x="6383068" y="3635091"/>
                    <a:pt x="6314488" y="3635091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860830" y="3392778"/>
            <a:ext cx="4050816" cy="67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40"/>
              </a:lnSpc>
            </a:pPr>
            <a:r>
              <a:rPr lang="en-US" sz="4108" dirty="0" err="1">
                <a:solidFill>
                  <a:srgbClr val="3F4652"/>
                </a:solidFill>
                <a:latin typeface="Tenor Sans"/>
              </a:rPr>
              <a:t>arq.tell</a:t>
            </a:r>
            <a:r>
              <a:rPr lang="en-US" sz="4108" dirty="0">
                <a:solidFill>
                  <a:srgbClr val="3F4652"/>
                </a:solidFill>
                <a:latin typeface="Tenor Sans"/>
              </a:rPr>
              <a:t>( 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13084" y="5926367"/>
            <a:ext cx="7146308" cy="3461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500">
                <a:solidFill>
                  <a:srgbClr val="FFFFF6"/>
                </a:solidFill>
                <a:latin typeface="Tenor Sans"/>
              </a:rPr>
              <a:t>Retorna um inteiro que indica a posição do cursor no arquivo.</a:t>
            </a:r>
          </a:p>
          <a:p>
            <a:pPr>
              <a:lnSpc>
                <a:spcPts val="4550"/>
              </a:lnSpc>
            </a:pPr>
            <a:r>
              <a:rPr lang="en-US" sz="3500">
                <a:solidFill>
                  <a:srgbClr val="FFFFF6"/>
                </a:solidFill>
                <a:latin typeface="Tenor Sans"/>
              </a:rPr>
              <a:t>OBS: Um caractere equivale a uma posição, porém um caractere com acento equivale a duas posições no arquivo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25670" y="3418289"/>
            <a:ext cx="2480929" cy="6226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 dirty="0" err="1">
                <a:solidFill>
                  <a:srgbClr val="3F4652"/>
                </a:solidFill>
                <a:latin typeface="Tenor Sans"/>
              </a:rPr>
              <a:t>arq.seek</a:t>
            </a:r>
            <a:r>
              <a:rPr lang="en-US" sz="3773" dirty="0">
                <a:solidFill>
                  <a:srgbClr val="3F4652"/>
                </a:solidFill>
                <a:latin typeface="Tenor Sans"/>
              </a:rPr>
              <a:t>( 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67678" y="447455"/>
            <a:ext cx="515110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Arquivos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685605"/>
            <a:ext cx="6025057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Métodos do Cursor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58622" y="5828964"/>
            <a:ext cx="6286280" cy="3655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0"/>
              </a:lnSpc>
            </a:pPr>
            <a:r>
              <a:rPr lang="en-US" sz="3700">
                <a:solidFill>
                  <a:srgbClr val="FFFFF6"/>
                </a:solidFill>
                <a:latin typeface="Tenor Sans"/>
              </a:rPr>
              <a:t>Este método recebe um inteiro como parâmetro e coloca o cursor nessa posição. Extremamente útil para colocar o cursor no começo do arquivo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441</Words>
  <Application>Microsoft Office PowerPoint</Application>
  <PresentationFormat>Personalizar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Open Sans</vt:lpstr>
      <vt:lpstr>Arial</vt:lpstr>
      <vt:lpstr>Open Sans Light</vt:lpstr>
      <vt:lpstr>Calibri</vt:lpstr>
      <vt:lpstr>Open Sans Bold</vt:lpstr>
      <vt:lpstr>Tenor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Manipulação de Arquivos</dc:title>
  <cp:lastModifiedBy>Win8</cp:lastModifiedBy>
  <cp:revision>2</cp:revision>
  <dcterms:created xsi:type="dcterms:W3CDTF">2006-08-16T00:00:00Z</dcterms:created>
  <dcterms:modified xsi:type="dcterms:W3CDTF">2021-12-20T04:48:34Z</dcterms:modified>
  <dc:identifier>DAEzCAyf4F4</dc:identifier>
</cp:coreProperties>
</file>