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Tenor Sans" panose="020B0604020202020204" charset="0"/>
      <p:regular r:id="rId14"/>
    </p:embeddedFont>
    <p:embeddedFont>
      <p:font typeface="Open Sans Light" panose="00000400000000000000" pitchFamily="2" charset="0"/>
      <p:regular r:id="rId15"/>
      <p:bold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00005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30787" y="4303101"/>
            <a:ext cx="9012163" cy="3423077"/>
            <a:chOff x="0" y="0"/>
            <a:chExt cx="6438948" cy="24456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8948" cy="2445696"/>
            </a:xfrm>
            <a:custGeom>
              <a:avLst/>
              <a:gdLst/>
              <a:ahLst/>
              <a:cxnLst/>
              <a:rect l="l" t="t" r="r" b="b"/>
              <a:pathLst>
                <a:path w="6438948" h="2445696">
                  <a:moveTo>
                    <a:pt x="6314488" y="2445696"/>
                  </a:moveTo>
                  <a:lnTo>
                    <a:pt x="124460" y="2445696"/>
                  </a:lnTo>
                  <a:cubicBezTo>
                    <a:pt x="55880" y="2445696"/>
                    <a:pt x="0" y="2389816"/>
                    <a:pt x="0" y="23212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2321236"/>
                  </a:lnTo>
                  <a:cubicBezTo>
                    <a:pt x="6438948" y="2389817"/>
                    <a:pt x="6383068" y="2445696"/>
                    <a:pt x="6314488" y="244569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45050" y="4842915"/>
            <a:ext cx="9145871" cy="3215523"/>
            <a:chOff x="0" y="0"/>
            <a:chExt cx="8324820" cy="29268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24821" cy="2926856"/>
            </a:xfrm>
            <a:custGeom>
              <a:avLst/>
              <a:gdLst/>
              <a:ahLst/>
              <a:cxnLst/>
              <a:rect l="l" t="t" r="r" b="b"/>
              <a:pathLst>
                <a:path w="8324821" h="2926856">
                  <a:moveTo>
                    <a:pt x="8200360" y="59690"/>
                  </a:moveTo>
                  <a:cubicBezTo>
                    <a:pt x="8235920" y="59690"/>
                    <a:pt x="8265130" y="88900"/>
                    <a:pt x="8265130" y="124460"/>
                  </a:cubicBezTo>
                  <a:lnTo>
                    <a:pt x="8265130" y="2802396"/>
                  </a:lnTo>
                  <a:cubicBezTo>
                    <a:pt x="8265130" y="2837956"/>
                    <a:pt x="8235920" y="2867166"/>
                    <a:pt x="820036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00360" y="59690"/>
                  </a:lnTo>
                  <a:moveTo>
                    <a:pt x="82003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8200360" y="2926856"/>
                  </a:lnTo>
                  <a:cubicBezTo>
                    <a:pt x="8268940" y="2926856"/>
                    <a:pt x="8324821" y="2870977"/>
                    <a:pt x="8324821" y="2802396"/>
                  </a:cubicBezTo>
                  <a:lnTo>
                    <a:pt x="8324821" y="124460"/>
                  </a:lnTo>
                  <a:cubicBezTo>
                    <a:pt x="8324821" y="55880"/>
                    <a:pt x="8268940" y="0"/>
                    <a:pt x="820036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547183" y="4366814"/>
            <a:ext cx="7579370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6"/>
                </a:solidFill>
                <a:latin typeface="Open Sans"/>
              </a:rPr>
              <a:t>Protocolos de Rede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06281" y="448050"/>
            <a:ext cx="2875439" cy="136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83748" y="6415084"/>
            <a:ext cx="4335039" cy="1839179"/>
            <a:chOff x="0" y="0"/>
            <a:chExt cx="6898751" cy="2926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4061734"/>
            <a:ext cx="9334464" cy="4192528"/>
            <a:chOff x="0" y="0"/>
            <a:chExt cx="6916487" cy="31065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16487" cy="3106506"/>
            </a:xfrm>
            <a:custGeom>
              <a:avLst/>
              <a:gdLst/>
              <a:ahLst/>
              <a:cxnLst/>
              <a:rect l="l" t="t" r="r" b="b"/>
              <a:pathLst>
                <a:path w="6916487" h="3106506">
                  <a:moveTo>
                    <a:pt x="6792027" y="3106506"/>
                  </a:moveTo>
                  <a:lnTo>
                    <a:pt x="124460" y="3106506"/>
                  </a:lnTo>
                  <a:cubicBezTo>
                    <a:pt x="55880" y="3106506"/>
                    <a:pt x="0" y="3050626"/>
                    <a:pt x="0" y="29820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92027" y="0"/>
                  </a:lnTo>
                  <a:cubicBezTo>
                    <a:pt x="6860608" y="0"/>
                    <a:pt x="6916487" y="55880"/>
                    <a:pt x="6916487" y="124460"/>
                  </a:cubicBezTo>
                  <a:lnTo>
                    <a:pt x="6916487" y="2982046"/>
                  </a:lnTo>
                  <a:cubicBezTo>
                    <a:pt x="6916487" y="3050626"/>
                    <a:pt x="6860608" y="3106506"/>
                    <a:pt x="6792027" y="310650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683748" y="4061734"/>
            <a:ext cx="4335039" cy="1898155"/>
            <a:chOff x="0" y="0"/>
            <a:chExt cx="6531127" cy="28597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2859741"/>
            </a:xfrm>
            <a:custGeom>
              <a:avLst/>
              <a:gdLst/>
              <a:ahLst/>
              <a:cxnLst/>
              <a:rect l="l" t="t" r="r" b="b"/>
              <a:pathLst>
                <a:path w="6531127" h="2859741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735281"/>
                  </a:lnTo>
                  <a:cubicBezTo>
                    <a:pt x="6471437" y="2770841"/>
                    <a:pt x="6442227" y="2800051"/>
                    <a:pt x="6406667" y="2800051"/>
                  </a:cubicBezTo>
                  <a:lnTo>
                    <a:pt x="124460" y="2800051"/>
                  </a:lnTo>
                  <a:cubicBezTo>
                    <a:pt x="88900" y="2800051"/>
                    <a:pt x="59690" y="2770841"/>
                    <a:pt x="59690" y="27352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35281"/>
                  </a:lnTo>
                  <a:cubicBezTo>
                    <a:pt x="0" y="2803861"/>
                    <a:pt x="55880" y="2859741"/>
                    <a:pt x="124460" y="2859741"/>
                  </a:cubicBezTo>
                  <a:lnTo>
                    <a:pt x="6406667" y="2859741"/>
                  </a:lnTo>
                  <a:cubicBezTo>
                    <a:pt x="6475247" y="2859741"/>
                    <a:pt x="6531127" y="2803861"/>
                    <a:pt x="6531127" y="2735281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2990916" y="7005912"/>
            <a:ext cx="3720703" cy="65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3F4652"/>
                </a:solidFill>
                <a:latin typeface="Tenor Sans"/>
              </a:rPr>
              <a:t>Compactação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5020" y="4281574"/>
            <a:ext cx="8181823" cy="370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6"/>
                </a:solidFill>
                <a:latin typeface="Tenor Sans"/>
              </a:rPr>
              <a:t>Responsável por descodificar/traduzir os dados recebidos das camadas inferiores e repassá-los para camada de aplicação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90916" y="4659974"/>
            <a:ext cx="3720703" cy="65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3F4652"/>
                </a:solidFill>
                <a:latin typeface="Tenor Sans"/>
              </a:rPr>
              <a:t>Criptografia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85605"/>
            <a:ext cx="6787742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6 - Apresentação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FFFFF6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69423" y="2669910"/>
            <a:ext cx="6349154" cy="1842311"/>
            <a:chOff x="0" y="0"/>
            <a:chExt cx="10103999" cy="2931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03999" cy="2931841"/>
            </a:xfrm>
            <a:custGeom>
              <a:avLst/>
              <a:gdLst/>
              <a:ahLst/>
              <a:cxnLst/>
              <a:rect l="l" t="t" r="r" b="b"/>
              <a:pathLst>
                <a:path w="10103999" h="2931841">
                  <a:moveTo>
                    <a:pt x="9979539" y="59690"/>
                  </a:moveTo>
                  <a:cubicBezTo>
                    <a:pt x="10015099" y="59690"/>
                    <a:pt x="10044309" y="88900"/>
                    <a:pt x="10044309" y="124460"/>
                  </a:cubicBezTo>
                  <a:lnTo>
                    <a:pt x="10044309" y="2807381"/>
                  </a:lnTo>
                  <a:cubicBezTo>
                    <a:pt x="10044309" y="2842941"/>
                    <a:pt x="10015099" y="2872151"/>
                    <a:pt x="9979539" y="2872151"/>
                  </a:cubicBezTo>
                  <a:lnTo>
                    <a:pt x="124460" y="2872151"/>
                  </a:lnTo>
                  <a:cubicBezTo>
                    <a:pt x="88900" y="2872151"/>
                    <a:pt x="59690" y="2842941"/>
                    <a:pt x="59690" y="28073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79539" y="59690"/>
                  </a:lnTo>
                  <a:moveTo>
                    <a:pt x="99795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7381"/>
                  </a:lnTo>
                  <a:cubicBezTo>
                    <a:pt x="0" y="2875961"/>
                    <a:pt x="55880" y="2931841"/>
                    <a:pt x="124460" y="2931841"/>
                  </a:cubicBezTo>
                  <a:lnTo>
                    <a:pt x="9979539" y="2931841"/>
                  </a:lnTo>
                  <a:cubicBezTo>
                    <a:pt x="10048119" y="2931841"/>
                    <a:pt x="10103999" y="2875961"/>
                    <a:pt x="10103999" y="2807381"/>
                  </a:cubicBezTo>
                  <a:lnTo>
                    <a:pt x="10103999" y="124460"/>
                  </a:lnTo>
                  <a:cubicBezTo>
                    <a:pt x="10103999" y="55880"/>
                    <a:pt x="10048119" y="0"/>
                    <a:pt x="997953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954372" y="5143500"/>
            <a:ext cx="12379257" cy="4769352"/>
            <a:chOff x="0" y="0"/>
            <a:chExt cx="11109206" cy="42800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109206" cy="4280040"/>
            </a:xfrm>
            <a:custGeom>
              <a:avLst/>
              <a:gdLst/>
              <a:ahLst/>
              <a:cxnLst/>
              <a:rect l="l" t="t" r="r" b="b"/>
              <a:pathLst>
                <a:path w="11109206" h="4280040">
                  <a:moveTo>
                    <a:pt x="10984746" y="4280040"/>
                  </a:moveTo>
                  <a:lnTo>
                    <a:pt x="124460" y="4280040"/>
                  </a:lnTo>
                  <a:cubicBezTo>
                    <a:pt x="55880" y="4280040"/>
                    <a:pt x="0" y="4224160"/>
                    <a:pt x="0" y="41555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984746" y="0"/>
                  </a:lnTo>
                  <a:cubicBezTo>
                    <a:pt x="11053326" y="0"/>
                    <a:pt x="11109206" y="55880"/>
                    <a:pt x="11109206" y="124460"/>
                  </a:cubicBezTo>
                  <a:lnTo>
                    <a:pt x="11109206" y="4155580"/>
                  </a:lnTo>
                  <a:cubicBezTo>
                    <a:pt x="11109206" y="4224160"/>
                    <a:pt x="11053326" y="4280040"/>
                    <a:pt x="10984746" y="428004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314314" y="2736990"/>
            <a:ext cx="5659371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3F4652"/>
                </a:solidFill>
                <a:latin typeface="Tenor Sans"/>
              </a:rPr>
              <a:t>Interação Máquina-Usuário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50385" y="5724141"/>
            <a:ext cx="11187230" cy="354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0"/>
              </a:lnSpc>
            </a:pPr>
            <a:r>
              <a:rPr lang="en-US" sz="5400">
                <a:solidFill>
                  <a:srgbClr val="FFFFF6"/>
                </a:solidFill>
                <a:latin typeface="Tenor Sans"/>
              </a:rPr>
              <a:t>Ela que gerencia a transmissão de arquivos e dados no geral através de protocolos como HTTP, SMTP, FTP, etc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4511" y="685605"/>
            <a:ext cx="741622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7 -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Créditos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57758" y="6353997"/>
            <a:ext cx="3372484" cy="806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7"/>
              </a:lnSpc>
            </a:pPr>
            <a:r>
              <a:rPr lang="en-US" sz="4669">
                <a:solidFill>
                  <a:srgbClr val="000000"/>
                </a:solidFill>
                <a:latin typeface="Open Sans Light"/>
              </a:rPr>
              <a:t>Bruno Viotto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60828" y="4755051"/>
            <a:ext cx="326941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0"/>
              </a:lnSpc>
            </a:pPr>
            <a:r>
              <a:rPr lang="en-US" sz="6392" dirty="0" err="1">
                <a:solidFill>
                  <a:srgbClr val="000000"/>
                </a:solidFill>
                <a:latin typeface="Open Sans"/>
              </a:rPr>
              <a:t>Créditos</a:t>
            </a:r>
            <a:endParaRPr lang="en-US" sz="6392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6594" y="3753940"/>
            <a:ext cx="4335039" cy="1839179"/>
            <a:chOff x="0" y="0"/>
            <a:chExt cx="6898751" cy="2926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164148" y="2815426"/>
            <a:ext cx="8287258" cy="3722181"/>
            <a:chOff x="0" y="0"/>
            <a:chExt cx="6916487" cy="31065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16487" cy="3106506"/>
            </a:xfrm>
            <a:custGeom>
              <a:avLst/>
              <a:gdLst/>
              <a:ahLst/>
              <a:cxnLst/>
              <a:rect l="l" t="t" r="r" b="b"/>
              <a:pathLst>
                <a:path w="6916487" h="3106506">
                  <a:moveTo>
                    <a:pt x="6792027" y="3106506"/>
                  </a:moveTo>
                  <a:lnTo>
                    <a:pt x="124460" y="3106506"/>
                  </a:lnTo>
                  <a:cubicBezTo>
                    <a:pt x="55880" y="3106506"/>
                    <a:pt x="0" y="3050626"/>
                    <a:pt x="0" y="29820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92027" y="0"/>
                  </a:lnTo>
                  <a:cubicBezTo>
                    <a:pt x="6860608" y="0"/>
                    <a:pt x="6916487" y="55880"/>
                    <a:pt x="6916487" y="124460"/>
                  </a:cubicBezTo>
                  <a:lnTo>
                    <a:pt x="6916487" y="2982046"/>
                  </a:lnTo>
                  <a:cubicBezTo>
                    <a:pt x="6916487" y="3050626"/>
                    <a:pt x="6860608" y="3106506"/>
                    <a:pt x="6792027" y="310650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12639" y="7141159"/>
            <a:ext cx="5358995" cy="2346507"/>
            <a:chOff x="0" y="0"/>
            <a:chExt cx="6531127" cy="28597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2859741"/>
            </a:xfrm>
            <a:custGeom>
              <a:avLst/>
              <a:gdLst/>
              <a:ahLst/>
              <a:cxnLst/>
              <a:rect l="l" t="t" r="r" b="b"/>
              <a:pathLst>
                <a:path w="6531127" h="2859741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735281"/>
                  </a:lnTo>
                  <a:cubicBezTo>
                    <a:pt x="6471437" y="2770841"/>
                    <a:pt x="6442227" y="2800051"/>
                    <a:pt x="6406667" y="2800051"/>
                  </a:cubicBezTo>
                  <a:lnTo>
                    <a:pt x="124460" y="2800051"/>
                  </a:lnTo>
                  <a:cubicBezTo>
                    <a:pt x="88900" y="2800051"/>
                    <a:pt x="59690" y="2770841"/>
                    <a:pt x="59690" y="27352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35281"/>
                  </a:lnTo>
                  <a:cubicBezTo>
                    <a:pt x="0" y="2803861"/>
                    <a:pt x="55880" y="2859741"/>
                    <a:pt x="124460" y="2859741"/>
                  </a:cubicBezTo>
                  <a:lnTo>
                    <a:pt x="6406667" y="2859741"/>
                  </a:lnTo>
                  <a:cubicBezTo>
                    <a:pt x="6475247" y="2859741"/>
                    <a:pt x="6531127" y="2803861"/>
                    <a:pt x="6531127" y="2735281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143762" y="4344768"/>
            <a:ext cx="3720703" cy="609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Comunicação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46602" y="3385680"/>
            <a:ext cx="8204804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Protocolos são utilizados para a transmissão de dados e informações em redes de computadores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47978" y="7495339"/>
            <a:ext cx="3088316" cy="163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5"/>
              </a:lnSpc>
            </a:pPr>
            <a:r>
              <a:rPr lang="en-US" sz="5004">
                <a:solidFill>
                  <a:srgbClr val="3F4652"/>
                </a:solidFill>
                <a:latin typeface="Tenor Sans"/>
              </a:rPr>
              <a:t>IPv4 e IPv6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85605"/>
            <a:ext cx="678774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Protocolos de Rede</a:t>
            </a:r>
          </a:p>
        </p:txBody>
      </p:sp>
      <p:sp>
        <p:nvSpPr>
          <p:cNvPr id="15" name="AutoShape 15"/>
          <p:cNvSpPr/>
          <p:nvPr/>
        </p:nvSpPr>
        <p:spPr>
          <a:xfrm rot="-10800000">
            <a:off x="6144577" y="4673530"/>
            <a:ext cx="2102025" cy="48825"/>
          </a:xfrm>
          <a:prstGeom prst="rect">
            <a:avLst/>
          </a:prstGeom>
          <a:solidFill>
            <a:srgbClr val="3F4652"/>
          </a:solidFill>
        </p:spPr>
      </p:sp>
      <p:grpSp>
        <p:nvGrpSpPr>
          <p:cNvPr id="16" name="Group 16"/>
          <p:cNvGrpSpPr/>
          <p:nvPr/>
        </p:nvGrpSpPr>
        <p:grpSpPr>
          <a:xfrm>
            <a:off x="12349004" y="7141159"/>
            <a:ext cx="5358995" cy="2346507"/>
            <a:chOff x="0" y="0"/>
            <a:chExt cx="6531127" cy="28597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531127" cy="2859741"/>
            </a:xfrm>
            <a:custGeom>
              <a:avLst/>
              <a:gdLst/>
              <a:ahLst/>
              <a:cxnLst/>
              <a:rect l="l" t="t" r="r" b="b"/>
              <a:pathLst>
                <a:path w="6531127" h="2859741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735281"/>
                  </a:lnTo>
                  <a:cubicBezTo>
                    <a:pt x="6471437" y="2770841"/>
                    <a:pt x="6442227" y="2800051"/>
                    <a:pt x="6406667" y="2800051"/>
                  </a:cubicBezTo>
                  <a:lnTo>
                    <a:pt x="124460" y="2800051"/>
                  </a:lnTo>
                  <a:cubicBezTo>
                    <a:pt x="88900" y="2800051"/>
                    <a:pt x="59690" y="2770841"/>
                    <a:pt x="59690" y="27352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35281"/>
                  </a:lnTo>
                  <a:cubicBezTo>
                    <a:pt x="0" y="2803861"/>
                    <a:pt x="55880" y="2859741"/>
                    <a:pt x="124460" y="2859741"/>
                  </a:cubicBezTo>
                  <a:lnTo>
                    <a:pt x="6406667" y="2859741"/>
                  </a:lnTo>
                  <a:cubicBezTo>
                    <a:pt x="6475247" y="2859741"/>
                    <a:pt x="6531127" y="2803861"/>
                    <a:pt x="6531127" y="2735281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2349004" y="7460338"/>
            <a:ext cx="5358995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3F4652"/>
                </a:solidFill>
                <a:latin typeface="Tenor Sans"/>
              </a:rPr>
              <a:t>WWW, HTTP, SMTP e FTP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6464503" y="7141159"/>
            <a:ext cx="5358995" cy="2346507"/>
            <a:chOff x="0" y="0"/>
            <a:chExt cx="6531127" cy="28597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531127" cy="2859741"/>
            </a:xfrm>
            <a:custGeom>
              <a:avLst/>
              <a:gdLst/>
              <a:ahLst/>
              <a:cxnLst/>
              <a:rect l="l" t="t" r="r" b="b"/>
              <a:pathLst>
                <a:path w="6531127" h="2859741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735281"/>
                  </a:lnTo>
                  <a:cubicBezTo>
                    <a:pt x="6471437" y="2770841"/>
                    <a:pt x="6442227" y="2800051"/>
                    <a:pt x="6406667" y="2800051"/>
                  </a:cubicBezTo>
                  <a:lnTo>
                    <a:pt x="124460" y="2800051"/>
                  </a:lnTo>
                  <a:cubicBezTo>
                    <a:pt x="88900" y="2800051"/>
                    <a:pt x="59690" y="2770841"/>
                    <a:pt x="59690" y="27352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35281"/>
                  </a:lnTo>
                  <a:cubicBezTo>
                    <a:pt x="0" y="2803861"/>
                    <a:pt x="55880" y="2859741"/>
                    <a:pt x="124460" y="2859741"/>
                  </a:cubicBezTo>
                  <a:lnTo>
                    <a:pt x="6406667" y="2859741"/>
                  </a:lnTo>
                  <a:cubicBezTo>
                    <a:pt x="6475247" y="2859741"/>
                    <a:pt x="6531127" y="2803861"/>
                    <a:pt x="6531127" y="2735281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7130064" y="7869913"/>
            <a:ext cx="4027871" cy="82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3F4652"/>
                </a:solidFill>
                <a:latin typeface="Tenor Sans"/>
              </a:rPr>
              <a:t>TCP e 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30787" y="4303101"/>
            <a:ext cx="9012163" cy="3423077"/>
            <a:chOff x="0" y="0"/>
            <a:chExt cx="6438948" cy="24456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8948" cy="2445696"/>
            </a:xfrm>
            <a:custGeom>
              <a:avLst/>
              <a:gdLst/>
              <a:ahLst/>
              <a:cxnLst/>
              <a:rect l="l" t="t" r="r" b="b"/>
              <a:pathLst>
                <a:path w="6438948" h="2445696">
                  <a:moveTo>
                    <a:pt x="6314488" y="2445696"/>
                  </a:moveTo>
                  <a:lnTo>
                    <a:pt x="124460" y="2445696"/>
                  </a:lnTo>
                  <a:cubicBezTo>
                    <a:pt x="55880" y="2445696"/>
                    <a:pt x="0" y="2389816"/>
                    <a:pt x="0" y="23212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2321236"/>
                  </a:lnTo>
                  <a:cubicBezTo>
                    <a:pt x="6438948" y="2389817"/>
                    <a:pt x="6383068" y="2445696"/>
                    <a:pt x="6314488" y="244569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45050" y="4842915"/>
            <a:ext cx="9145871" cy="3215523"/>
            <a:chOff x="0" y="0"/>
            <a:chExt cx="8324820" cy="29268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24821" cy="2926856"/>
            </a:xfrm>
            <a:custGeom>
              <a:avLst/>
              <a:gdLst/>
              <a:ahLst/>
              <a:cxnLst/>
              <a:rect l="l" t="t" r="r" b="b"/>
              <a:pathLst>
                <a:path w="8324821" h="2926856">
                  <a:moveTo>
                    <a:pt x="8200360" y="59690"/>
                  </a:moveTo>
                  <a:cubicBezTo>
                    <a:pt x="8235920" y="59690"/>
                    <a:pt x="8265130" y="88900"/>
                    <a:pt x="8265130" y="124460"/>
                  </a:cubicBezTo>
                  <a:lnTo>
                    <a:pt x="8265130" y="2802396"/>
                  </a:lnTo>
                  <a:cubicBezTo>
                    <a:pt x="8265130" y="2837956"/>
                    <a:pt x="8235920" y="2867166"/>
                    <a:pt x="820036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00360" y="59690"/>
                  </a:lnTo>
                  <a:moveTo>
                    <a:pt x="82003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8200360" y="2926856"/>
                  </a:lnTo>
                  <a:cubicBezTo>
                    <a:pt x="8268940" y="2926856"/>
                    <a:pt x="8324821" y="2870977"/>
                    <a:pt x="8324821" y="2802396"/>
                  </a:cubicBezTo>
                  <a:lnTo>
                    <a:pt x="8324821" y="124460"/>
                  </a:lnTo>
                  <a:cubicBezTo>
                    <a:pt x="8324821" y="55880"/>
                    <a:pt x="8268940" y="0"/>
                    <a:pt x="820036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547183" y="5166914"/>
            <a:ext cx="757937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6"/>
                </a:solidFill>
                <a:latin typeface="Open Sans"/>
              </a:rPr>
              <a:t>Modelo OSI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06281" y="448050"/>
            <a:ext cx="2875439" cy="136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24261" y="3669709"/>
            <a:ext cx="4335039" cy="1842311"/>
            <a:chOff x="0" y="0"/>
            <a:chExt cx="6898751" cy="2931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931841"/>
            </a:xfrm>
            <a:custGeom>
              <a:avLst/>
              <a:gdLst/>
              <a:ahLst/>
              <a:cxnLst/>
              <a:rect l="l" t="t" r="r" b="b"/>
              <a:pathLst>
                <a:path w="6898751" h="2931841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7381"/>
                  </a:lnTo>
                  <a:cubicBezTo>
                    <a:pt x="6839061" y="2842941"/>
                    <a:pt x="6809851" y="2872151"/>
                    <a:pt x="6774290" y="2872151"/>
                  </a:cubicBezTo>
                  <a:lnTo>
                    <a:pt x="124460" y="2872151"/>
                  </a:lnTo>
                  <a:cubicBezTo>
                    <a:pt x="88900" y="2872151"/>
                    <a:pt x="59690" y="2842941"/>
                    <a:pt x="59690" y="28073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7381"/>
                  </a:lnTo>
                  <a:cubicBezTo>
                    <a:pt x="0" y="2875961"/>
                    <a:pt x="55880" y="2931841"/>
                    <a:pt x="124460" y="2931841"/>
                  </a:cubicBezTo>
                  <a:lnTo>
                    <a:pt x="6774291" y="2931841"/>
                  </a:lnTo>
                  <a:cubicBezTo>
                    <a:pt x="6842871" y="2931841"/>
                    <a:pt x="6898751" y="2875961"/>
                    <a:pt x="6898751" y="2807381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94511" y="3181127"/>
            <a:ext cx="10394394" cy="5675880"/>
            <a:chOff x="0" y="0"/>
            <a:chExt cx="8675088" cy="4737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675088" cy="4737050"/>
            </a:xfrm>
            <a:custGeom>
              <a:avLst/>
              <a:gdLst/>
              <a:ahLst/>
              <a:cxnLst/>
              <a:rect l="l" t="t" r="r" b="b"/>
              <a:pathLst>
                <a:path w="8675088" h="4737050">
                  <a:moveTo>
                    <a:pt x="8550628" y="4737050"/>
                  </a:moveTo>
                  <a:lnTo>
                    <a:pt x="124460" y="4737050"/>
                  </a:lnTo>
                  <a:cubicBezTo>
                    <a:pt x="55880" y="4737050"/>
                    <a:pt x="0" y="4681170"/>
                    <a:pt x="0" y="46125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550628" y="0"/>
                  </a:lnTo>
                  <a:cubicBezTo>
                    <a:pt x="8619208" y="0"/>
                    <a:pt x="8675088" y="55880"/>
                    <a:pt x="8675088" y="124460"/>
                  </a:cubicBezTo>
                  <a:lnTo>
                    <a:pt x="8675088" y="4612590"/>
                  </a:lnTo>
                  <a:cubicBezTo>
                    <a:pt x="8675088" y="4681170"/>
                    <a:pt x="8619208" y="4737050"/>
                    <a:pt x="8550628" y="47370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297585" y="3944215"/>
            <a:ext cx="3588391" cy="122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Não é uma arquitetura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11276" y="3669709"/>
            <a:ext cx="10314316" cy="5588591"/>
            <a:chOff x="0" y="0"/>
            <a:chExt cx="16414129" cy="88936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414130" cy="8893645"/>
            </a:xfrm>
            <a:custGeom>
              <a:avLst/>
              <a:gdLst/>
              <a:ahLst/>
              <a:cxnLst/>
              <a:rect l="l" t="t" r="r" b="b"/>
              <a:pathLst>
                <a:path w="16414130" h="8893645">
                  <a:moveTo>
                    <a:pt x="16289669" y="59690"/>
                  </a:moveTo>
                  <a:cubicBezTo>
                    <a:pt x="16325228" y="59690"/>
                    <a:pt x="16354439" y="88900"/>
                    <a:pt x="16354439" y="124460"/>
                  </a:cubicBezTo>
                  <a:lnTo>
                    <a:pt x="16354439" y="8769185"/>
                  </a:lnTo>
                  <a:cubicBezTo>
                    <a:pt x="16354439" y="8804745"/>
                    <a:pt x="16325228" y="8833955"/>
                    <a:pt x="16289669" y="8833955"/>
                  </a:cubicBezTo>
                  <a:lnTo>
                    <a:pt x="124460" y="8833955"/>
                  </a:lnTo>
                  <a:cubicBezTo>
                    <a:pt x="88900" y="8833955"/>
                    <a:pt x="59690" y="8804745"/>
                    <a:pt x="59690" y="876918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289669" y="59690"/>
                  </a:lnTo>
                  <a:moveTo>
                    <a:pt x="162896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69185"/>
                  </a:lnTo>
                  <a:cubicBezTo>
                    <a:pt x="0" y="8837764"/>
                    <a:pt x="55880" y="8893645"/>
                    <a:pt x="124460" y="8893645"/>
                  </a:cubicBezTo>
                  <a:lnTo>
                    <a:pt x="16289669" y="8893645"/>
                  </a:lnTo>
                  <a:cubicBezTo>
                    <a:pt x="16358250" y="8893645"/>
                    <a:pt x="16414130" y="8837764"/>
                    <a:pt x="16414130" y="8769185"/>
                  </a:cubicBezTo>
                  <a:lnTo>
                    <a:pt x="16414130" y="124460"/>
                  </a:lnTo>
                  <a:cubicBezTo>
                    <a:pt x="16414130" y="55880"/>
                    <a:pt x="16358250" y="0"/>
                    <a:pt x="1628966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690900" y="4025484"/>
            <a:ext cx="9201614" cy="393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4800">
                <a:solidFill>
                  <a:srgbClr val="FFFFF6"/>
                </a:solidFill>
                <a:latin typeface="Tenor Sans"/>
              </a:rPr>
              <a:t>O modelo OSI é um modelo de padronização de redes , não é uma norma, mas é altamente indicado devido ao seu nível de organização e abstração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511" y="685605"/>
            <a:ext cx="741622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Modelo OSI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924261" y="6815028"/>
            <a:ext cx="4335039" cy="1842311"/>
            <a:chOff x="0" y="0"/>
            <a:chExt cx="6898751" cy="29318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98751" cy="2931841"/>
            </a:xfrm>
            <a:custGeom>
              <a:avLst/>
              <a:gdLst/>
              <a:ahLst/>
              <a:cxnLst/>
              <a:rect l="l" t="t" r="r" b="b"/>
              <a:pathLst>
                <a:path w="6898751" h="2931841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7381"/>
                  </a:lnTo>
                  <a:cubicBezTo>
                    <a:pt x="6839061" y="2842941"/>
                    <a:pt x="6809851" y="2872151"/>
                    <a:pt x="6774290" y="2872151"/>
                  </a:cubicBezTo>
                  <a:lnTo>
                    <a:pt x="124460" y="2872151"/>
                  </a:lnTo>
                  <a:cubicBezTo>
                    <a:pt x="88900" y="2872151"/>
                    <a:pt x="59690" y="2842941"/>
                    <a:pt x="59690" y="28073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7381"/>
                  </a:lnTo>
                  <a:cubicBezTo>
                    <a:pt x="0" y="2875961"/>
                    <a:pt x="55880" y="2931841"/>
                    <a:pt x="124460" y="2931841"/>
                  </a:cubicBezTo>
                  <a:lnTo>
                    <a:pt x="6774291" y="2931841"/>
                  </a:lnTo>
                  <a:cubicBezTo>
                    <a:pt x="6842871" y="2931841"/>
                    <a:pt x="6898751" y="2875961"/>
                    <a:pt x="6898751" y="2807381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3297585" y="7407422"/>
            <a:ext cx="3588391" cy="609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7 Camadas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6594" y="3753940"/>
            <a:ext cx="4335039" cy="1839179"/>
            <a:chOff x="0" y="0"/>
            <a:chExt cx="6898751" cy="2926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164148" y="2815426"/>
            <a:ext cx="8287258" cy="3722181"/>
            <a:chOff x="0" y="0"/>
            <a:chExt cx="6916487" cy="31065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16487" cy="3106506"/>
            </a:xfrm>
            <a:custGeom>
              <a:avLst/>
              <a:gdLst/>
              <a:ahLst/>
              <a:cxnLst/>
              <a:rect l="l" t="t" r="r" b="b"/>
              <a:pathLst>
                <a:path w="6916487" h="3106506">
                  <a:moveTo>
                    <a:pt x="6792027" y="3106506"/>
                  </a:moveTo>
                  <a:lnTo>
                    <a:pt x="124460" y="3106506"/>
                  </a:lnTo>
                  <a:cubicBezTo>
                    <a:pt x="55880" y="3106506"/>
                    <a:pt x="0" y="3050626"/>
                    <a:pt x="0" y="29820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92027" y="0"/>
                  </a:lnTo>
                  <a:cubicBezTo>
                    <a:pt x="6860608" y="0"/>
                    <a:pt x="6916487" y="55880"/>
                    <a:pt x="6916487" y="124460"/>
                  </a:cubicBezTo>
                  <a:lnTo>
                    <a:pt x="6916487" y="2982046"/>
                  </a:lnTo>
                  <a:cubicBezTo>
                    <a:pt x="6916487" y="3050626"/>
                    <a:pt x="6860608" y="3106506"/>
                    <a:pt x="6792027" y="310650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36594" y="7141159"/>
            <a:ext cx="4335039" cy="1898155"/>
            <a:chOff x="0" y="0"/>
            <a:chExt cx="6531127" cy="28597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2859741"/>
            </a:xfrm>
            <a:custGeom>
              <a:avLst/>
              <a:gdLst/>
              <a:ahLst/>
              <a:cxnLst/>
              <a:rect l="l" t="t" r="r" b="b"/>
              <a:pathLst>
                <a:path w="6531127" h="2859741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735281"/>
                  </a:lnTo>
                  <a:cubicBezTo>
                    <a:pt x="6471437" y="2770841"/>
                    <a:pt x="6442227" y="2800051"/>
                    <a:pt x="6406667" y="2800051"/>
                  </a:cubicBezTo>
                  <a:lnTo>
                    <a:pt x="124460" y="2800051"/>
                  </a:lnTo>
                  <a:cubicBezTo>
                    <a:pt x="88900" y="2800051"/>
                    <a:pt x="59690" y="2770841"/>
                    <a:pt x="59690" y="27352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35281"/>
                  </a:lnTo>
                  <a:cubicBezTo>
                    <a:pt x="0" y="2803861"/>
                    <a:pt x="55880" y="2859741"/>
                    <a:pt x="124460" y="2859741"/>
                  </a:cubicBezTo>
                  <a:lnTo>
                    <a:pt x="6406667" y="2859741"/>
                  </a:lnTo>
                  <a:cubicBezTo>
                    <a:pt x="6475247" y="2859741"/>
                    <a:pt x="6531127" y="2803861"/>
                    <a:pt x="6531127" y="2735281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164148" y="6989552"/>
            <a:ext cx="8287258" cy="2406548"/>
            <a:chOff x="0" y="0"/>
            <a:chExt cx="6438948" cy="18698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1869815"/>
            </a:xfrm>
            <a:custGeom>
              <a:avLst/>
              <a:gdLst/>
              <a:ahLst/>
              <a:cxnLst/>
              <a:rect l="l" t="t" r="r" b="b"/>
              <a:pathLst>
                <a:path w="6438948" h="1869815">
                  <a:moveTo>
                    <a:pt x="6314488" y="1869815"/>
                  </a:moveTo>
                  <a:lnTo>
                    <a:pt x="124460" y="1869815"/>
                  </a:lnTo>
                  <a:cubicBezTo>
                    <a:pt x="55880" y="1869815"/>
                    <a:pt x="0" y="1813935"/>
                    <a:pt x="0" y="17453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1745355"/>
                  </a:lnTo>
                  <a:cubicBezTo>
                    <a:pt x="6438948" y="1813935"/>
                    <a:pt x="6383068" y="1869815"/>
                    <a:pt x="6314488" y="1869815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143762" y="4344768"/>
            <a:ext cx="3720703" cy="609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Cabeamento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46602" y="3767688"/>
            <a:ext cx="8204804" cy="196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Cabos, Instalação Elétrica, Hubs, Repetidores e adapatadores de rede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43762" y="7443587"/>
            <a:ext cx="3720703" cy="122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Transmissão de dados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08295" y="7704121"/>
            <a:ext cx="7398964" cy="69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5"/>
              </a:lnSpc>
            </a:pPr>
            <a:r>
              <a:rPr lang="en-US" sz="4296">
                <a:solidFill>
                  <a:srgbClr val="FFFFF6"/>
                </a:solidFill>
                <a:latin typeface="Tenor Sans"/>
              </a:rPr>
              <a:t>Binário (Ethernet)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85605"/>
            <a:ext cx="678774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1 - Física</a:t>
            </a:r>
          </a:p>
        </p:txBody>
      </p:sp>
      <p:sp>
        <p:nvSpPr>
          <p:cNvPr id="18" name="AutoShape 18"/>
          <p:cNvSpPr/>
          <p:nvPr/>
        </p:nvSpPr>
        <p:spPr>
          <a:xfrm rot="-10800000">
            <a:off x="6144577" y="4729740"/>
            <a:ext cx="2191529" cy="46010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19" name="AutoShape 19"/>
          <p:cNvSpPr/>
          <p:nvPr/>
        </p:nvSpPr>
        <p:spPr>
          <a:xfrm rot="-10800000">
            <a:off x="6144577" y="8128797"/>
            <a:ext cx="2102025" cy="48825"/>
          </a:xfrm>
          <a:prstGeom prst="rect">
            <a:avLst/>
          </a:prstGeom>
          <a:solidFill>
            <a:srgbClr val="3F4652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72937" y="7073439"/>
            <a:ext cx="4856796" cy="1701391"/>
            <a:chOff x="0" y="0"/>
            <a:chExt cx="6898751" cy="24167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416711"/>
            </a:xfrm>
            <a:custGeom>
              <a:avLst/>
              <a:gdLst/>
              <a:ahLst/>
              <a:cxnLst/>
              <a:rect l="l" t="t" r="r" b="b"/>
              <a:pathLst>
                <a:path w="6898751" h="2416711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292251"/>
                  </a:lnTo>
                  <a:cubicBezTo>
                    <a:pt x="6839061" y="2327811"/>
                    <a:pt x="6809851" y="2357021"/>
                    <a:pt x="6774290" y="2357021"/>
                  </a:cubicBezTo>
                  <a:lnTo>
                    <a:pt x="124460" y="2357021"/>
                  </a:lnTo>
                  <a:cubicBezTo>
                    <a:pt x="88900" y="2357021"/>
                    <a:pt x="59690" y="2327811"/>
                    <a:pt x="59690" y="229225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92251"/>
                  </a:lnTo>
                  <a:cubicBezTo>
                    <a:pt x="0" y="2360831"/>
                    <a:pt x="55880" y="2416711"/>
                    <a:pt x="124460" y="2416711"/>
                  </a:cubicBezTo>
                  <a:lnTo>
                    <a:pt x="6774291" y="2416711"/>
                  </a:lnTo>
                  <a:cubicBezTo>
                    <a:pt x="6842871" y="2416711"/>
                    <a:pt x="6898751" y="2360831"/>
                    <a:pt x="6898751" y="2292251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458267" y="7073439"/>
            <a:ext cx="4856796" cy="1759382"/>
            <a:chOff x="0" y="0"/>
            <a:chExt cx="6531127" cy="23659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31127" cy="2365912"/>
            </a:xfrm>
            <a:custGeom>
              <a:avLst/>
              <a:gdLst/>
              <a:ahLst/>
              <a:cxnLst/>
              <a:rect l="l" t="t" r="r" b="b"/>
              <a:pathLst>
                <a:path w="6531127" h="236591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241452"/>
                  </a:lnTo>
                  <a:cubicBezTo>
                    <a:pt x="6471437" y="2277012"/>
                    <a:pt x="6442227" y="2306222"/>
                    <a:pt x="6406667" y="2306222"/>
                  </a:cubicBezTo>
                  <a:lnTo>
                    <a:pt x="124460" y="2306222"/>
                  </a:lnTo>
                  <a:cubicBezTo>
                    <a:pt x="88900" y="2306222"/>
                    <a:pt x="59690" y="2277012"/>
                    <a:pt x="59690" y="224145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41452"/>
                  </a:lnTo>
                  <a:cubicBezTo>
                    <a:pt x="0" y="2310032"/>
                    <a:pt x="55880" y="2365912"/>
                    <a:pt x="124460" y="2365912"/>
                  </a:cubicBezTo>
                  <a:lnTo>
                    <a:pt x="6406667" y="2365912"/>
                  </a:lnTo>
                  <a:cubicBezTo>
                    <a:pt x="6475247" y="2365912"/>
                    <a:pt x="6531127" y="2310032"/>
                    <a:pt x="6531127" y="224145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6829733" y="7867923"/>
            <a:ext cx="2119477" cy="56212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9" name="AutoShape 9"/>
          <p:cNvSpPr/>
          <p:nvPr/>
        </p:nvSpPr>
        <p:spPr>
          <a:xfrm>
            <a:off x="8974984" y="7872587"/>
            <a:ext cx="2483282" cy="51547"/>
          </a:xfrm>
          <a:prstGeom prst="rect">
            <a:avLst/>
          </a:prstGeom>
          <a:solidFill>
            <a:srgbClr val="3F4652"/>
          </a:solidFill>
        </p:spPr>
      </p:sp>
      <p:grpSp>
        <p:nvGrpSpPr>
          <p:cNvPr id="10" name="Group 10"/>
          <p:cNvGrpSpPr/>
          <p:nvPr/>
        </p:nvGrpSpPr>
        <p:grpSpPr>
          <a:xfrm>
            <a:off x="5250688" y="3453434"/>
            <a:ext cx="7377667" cy="2015403"/>
            <a:chOff x="0" y="0"/>
            <a:chExt cx="6898751" cy="18845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898751" cy="1884575"/>
            </a:xfrm>
            <a:custGeom>
              <a:avLst/>
              <a:gdLst/>
              <a:ahLst/>
              <a:cxnLst/>
              <a:rect l="l" t="t" r="r" b="b"/>
              <a:pathLst>
                <a:path w="6898751" h="1884575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60115"/>
                  </a:lnTo>
                  <a:cubicBezTo>
                    <a:pt x="6839061" y="1795675"/>
                    <a:pt x="6809851" y="1824885"/>
                    <a:pt x="6774290" y="1824885"/>
                  </a:cubicBezTo>
                  <a:lnTo>
                    <a:pt x="124460" y="1824885"/>
                  </a:lnTo>
                  <a:cubicBezTo>
                    <a:pt x="88900" y="1824885"/>
                    <a:pt x="59690" y="1795675"/>
                    <a:pt x="59690" y="17601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60115"/>
                  </a:lnTo>
                  <a:cubicBezTo>
                    <a:pt x="0" y="1828695"/>
                    <a:pt x="55880" y="1884575"/>
                    <a:pt x="124460" y="1884575"/>
                  </a:cubicBezTo>
                  <a:lnTo>
                    <a:pt x="6774291" y="1884575"/>
                  </a:lnTo>
                  <a:cubicBezTo>
                    <a:pt x="6842871" y="1884575"/>
                    <a:pt x="6898751" y="1828695"/>
                    <a:pt x="6898751" y="1760115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AutoShape 12"/>
          <p:cNvSpPr/>
          <p:nvPr/>
        </p:nvSpPr>
        <p:spPr>
          <a:xfrm rot="-5400000">
            <a:off x="7707569" y="6656720"/>
            <a:ext cx="2483282" cy="51547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13" name="TextBox 13"/>
          <p:cNvSpPr txBox="1"/>
          <p:nvPr/>
        </p:nvSpPr>
        <p:spPr>
          <a:xfrm>
            <a:off x="2342849" y="7205388"/>
            <a:ext cx="4168519" cy="1361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5"/>
              </a:lnSpc>
            </a:pPr>
            <a:r>
              <a:rPr lang="en-US" sz="4227">
                <a:solidFill>
                  <a:srgbClr val="3F4652"/>
                </a:solidFill>
                <a:latin typeface="Tenor Sans"/>
              </a:rPr>
              <a:t>Correção de erros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02405" y="7234384"/>
            <a:ext cx="4168519" cy="1361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5"/>
              </a:lnSpc>
            </a:pPr>
            <a:r>
              <a:rPr lang="en-US" sz="4227">
                <a:solidFill>
                  <a:srgbClr val="3F4652"/>
                </a:solidFill>
                <a:latin typeface="Tenor Sans"/>
              </a:rPr>
              <a:t>Controle de fluxo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4511" y="685605"/>
            <a:ext cx="678774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2 - Enlace de Dados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43593" y="3697979"/>
            <a:ext cx="4444365" cy="1448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9"/>
              </a:lnSpc>
            </a:pPr>
            <a:r>
              <a:rPr lang="en-US" sz="4507">
                <a:solidFill>
                  <a:srgbClr val="3F4652"/>
                </a:solidFill>
                <a:latin typeface="Tenor Sans"/>
              </a:rPr>
              <a:t>Identificação de erros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6594" y="6474633"/>
            <a:ext cx="4335039" cy="1839179"/>
            <a:chOff x="0" y="0"/>
            <a:chExt cx="6898751" cy="2926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164148" y="5536119"/>
            <a:ext cx="8287258" cy="3722181"/>
            <a:chOff x="0" y="0"/>
            <a:chExt cx="6916487" cy="31065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16487" cy="3106506"/>
            </a:xfrm>
            <a:custGeom>
              <a:avLst/>
              <a:gdLst/>
              <a:ahLst/>
              <a:cxnLst/>
              <a:rect l="l" t="t" r="r" b="b"/>
              <a:pathLst>
                <a:path w="6916487" h="3106506">
                  <a:moveTo>
                    <a:pt x="6792027" y="3106506"/>
                  </a:moveTo>
                  <a:lnTo>
                    <a:pt x="124460" y="3106506"/>
                  </a:lnTo>
                  <a:cubicBezTo>
                    <a:pt x="55880" y="3106506"/>
                    <a:pt x="0" y="3050626"/>
                    <a:pt x="0" y="29820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92027" y="0"/>
                  </a:lnTo>
                  <a:cubicBezTo>
                    <a:pt x="6860608" y="0"/>
                    <a:pt x="6916487" y="55880"/>
                    <a:pt x="6916487" y="124460"/>
                  </a:cubicBezTo>
                  <a:lnTo>
                    <a:pt x="6916487" y="2982046"/>
                  </a:lnTo>
                  <a:cubicBezTo>
                    <a:pt x="6916487" y="3050626"/>
                    <a:pt x="6860608" y="3106506"/>
                    <a:pt x="6792027" y="310650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564477" y="2884543"/>
            <a:ext cx="5159046" cy="2258957"/>
            <a:chOff x="0" y="0"/>
            <a:chExt cx="6531127" cy="28597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2859741"/>
            </a:xfrm>
            <a:custGeom>
              <a:avLst/>
              <a:gdLst/>
              <a:ahLst/>
              <a:cxnLst/>
              <a:rect l="l" t="t" r="r" b="b"/>
              <a:pathLst>
                <a:path w="6531127" h="2859741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735281"/>
                  </a:lnTo>
                  <a:cubicBezTo>
                    <a:pt x="6471437" y="2770841"/>
                    <a:pt x="6442227" y="2800051"/>
                    <a:pt x="6406667" y="2800051"/>
                  </a:cubicBezTo>
                  <a:lnTo>
                    <a:pt x="124460" y="2800051"/>
                  </a:lnTo>
                  <a:cubicBezTo>
                    <a:pt x="88900" y="2800051"/>
                    <a:pt x="59690" y="2770841"/>
                    <a:pt x="59690" y="27352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35281"/>
                  </a:lnTo>
                  <a:cubicBezTo>
                    <a:pt x="0" y="2803861"/>
                    <a:pt x="55880" y="2859741"/>
                    <a:pt x="124460" y="2859741"/>
                  </a:cubicBezTo>
                  <a:lnTo>
                    <a:pt x="6406667" y="2859741"/>
                  </a:lnTo>
                  <a:cubicBezTo>
                    <a:pt x="6475247" y="2859741"/>
                    <a:pt x="6531127" y="2803861"/>
                    <a:pt x="6531127" y="2735281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8989438" y="6140098"/>
            <a:ext cx="6636679" cy="245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4999">
                <a:solidFill>
                  <a:srgbClr val="FFFFF6"/>
                </a:solidFill>
                <a:latin typeface="Tenor Sans"/>
              </a:rPr>
              <a:t>Encontro da melhor rota entre dois dispositivos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58886" y="3345716"/>
            <a:ext cx="4570228" cy="128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3"/>
              </a:lnSpc>
            </a:pPr>
            <a:r>
              <a:rPr lang="en-US" sz="3995">
                <a:solidFill>
                  <a:srgbClr val="3F4652"/>
                </a:solidFill>
                <a:latin typeface="Tenor Sans"/>
              </a:rPr>
              <a:t>Roteamento e endereçamento IP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85605"/>
            <a:ext cx="678774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3 - Rede</a:t>
            </a:r>
          </a:p>
        </p:txBody>
      </p:sp>
      <p:sp>
        <p:nvSpPr>
          <p:cNvPr id="14" name="AutoShape 14"/>
          <p:cNvSpPr/>
          <p:nvPr/>
        </p:nvSpPr>
        <p:spPr>
          <a:xfrm rot="-10800000">
            <a:off x="6144577" y="7450434"/>
            <a:ext cx="2191529" cy="46010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15" name="TextBox 15"/>
          <p:cNvSpPr txBox="1"/>
          <p:nvPr/>
        </p:nvSpPr>
        <p:spPr>
          <a:xfrm>
            <a:off x="2311901" y="7117208"/>
            <a:ext cx="3384425" cy="61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  <a:spcBef>
                <a:spcPct val="0"/>
              </a:spcBef>
            </a:pPr>
            <a:r>
              <a:rPr lang="en-US" sz="3773">
                <a:solidFill>
                  <a:srgbClr val="000000"/>
                </a:solidFill>
                <a:latin typeface="Tenor Sans"/>
              </a:rPr>
              <a:t>Roteador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46327" y="3175519"/>
            <a:ext cx="4335039" cy="1518613"/>
            <a:chOff x="0" y="0"/>
            <a:chExt cx="6898751" cy="24167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416711"/>
            </a:xfrm>
            <a:custGeom>
              <a:avLst/>
              <a:gdLst/>
              <a:ahLst/>
              <a:cxnLst/>
              <a:rect l="l" t="t" r="r" b="b"/>
              <a:pathLst>
                <a:path w="6898751" h="2416711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292251"/>
                  </a:lnTo>
                  <a:cubicBezTo>
                    <a:pt x="6839061" y="2327811"/>
                    <a:pt x="6809851" y="2357021"/>
                    <a:pt x="6774290" y="2357021"/>
                  </a:cubicBezTo>
                  <a:lnTo>
                    <a:pt x="124460" y="2357021"/>
                  </a:lnTo>
                  <a:cubicBezTo>
                    <a:pt x="88900" y="2357021"/>
                    <a:pt x="59690" y="2327811"/>
                    <a:pt x="59690" y="229225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92251"/>
                  </a:lnTo>
                  <a:cubicBezTo>
                    <a:pt x="0" y="2360831"/>
                    <a:pt x="55880" y="2416711"/>
                    <a:pt x="124460" y="2416711"/>
                  </a:cubicBezTo>
                  <a:lnTo>
                    <a:pt x="6774291" y="2416711"/>
                  </a:lnTo>
                  <a:cubicBezTo>
                    <a:pt x="6842871" y="2416711"/>
                    <a:pt x="6898751" y="2360831"/>
                    <a:pt x="6898751" y="2292251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320862" y="3175519"/>
            <a:ext cx="4335039" cy="1570375"/>
            <a:chOff x="0" y="0"/>
            <a:chExt cx="6531127" cy="23659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31127" cy="2365912"/>
            </a:xfrm>
            <a:custGeom>
              <a:avLst/>
              <a:gdLst/>
              <a:ahLst/>
              <a:cxnLst/>
              <a:rect l="l" t="t" r="r" b="b"/>
              <a:pathLst>
                <a:path w="6531127" h="236591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241452"/>
                  </a:lnTo>
                  <a:cubicBezTo>
                    <a:pt x="6471437" y="2277012"/>
                    <a:pt x="6442227" y="2306222"/>
                    <a:pt x="6406667" y="2306222"/>
                  </a:cubicBezTo>
                  <a:lnTo>
                    <a:pt x="124460" y="2306222"/>
                  </a:lnTo>
                  <a:cubicBezTo>
                    <a:pt x="88900" y="2306222"/>
                    <a:pt x="59690" y="2277012"/>
                    <a:pt x="59690" y="224145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41452"/>
                  </a:lnTo>
                  <a:cubicBezTo>
                    <a:pt x="0" y="2310032"/>
                    <a:pt x="55880" y="2365912"/>
                    <a:pt x="124460" y="2365912"/>
                  </a:cubicBezTo>
                  <a:lnTo>
                    <a:pt x="6406667" y="2365912"/>
                  </a:lnTo>
                  <a:cubicBezTo>
                    <a:pt x="6475247" y="2365912"/>
                    <a:pt x="6531127" y="2310032"/>
                    <a:pt x="6531127" y="224145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1876500" y="3288176"/>
            <a:ext cx="3720703" cy="122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Controle de fluxo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80807" y="3326847"/>
            <a:ext cx="3415149" cy="122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Envio de dados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4511" y="685605"/>
            <a:ext cx="678774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4 - Transporte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93535" y="5400317"/>
            <a:ext cx="8189692" cy="4368585"/>
            <a:chOff x="0" y="0"/>
            <a:chExt cx="6314426" cy="33682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14427" cy="3368272"/>
            </a:xfrm>
            <a:custGeom>
              <a:avLst/>
              <a:gdLst/>
              <a:ahLst/>
              <a:cxnLst/>
              <a:rect l="l" t="t" r="r" b="b"/>
              <a:pathLst>
                <a:path w="6314427" h="3368272">
                  <a:moveTo>
                    <a:pt x="6189966" y="3368272"/>
                  </a:moveTo>
                  <a:lnTo>
                    <a:pt x="124460" y="3368272"/>
                  </a:lnTo>
                  <a:cubicBezTo>
                    <a:pt x="55880" y="3368272"/>
                    <a:pt x="0" y="3312392"/>
                    <a:pt x="0" y="32438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189967" y="0"/>
                  </a:lnTo>
                  <a:cubicBezTo>
                    <a:pt x="6258547" y="0"/>
                    <a:pt x="6314427" y="55880"/>
                    <a:pt x="6314427" y="124460"/>
                  </a:cubicBezTo>
                  <a:lnTo>
                    <a:pt x="6314427" y="3243812"/>
                  </a:lnTo>
                  <a:cubicBezTo>
                    <a:pt x="6314427" y="3312392"/>
                    <a:pt x="6258547" y="3368272"/>
                    <a:pt x="6189967" y="3368272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856417" y="5919322"/>
            <a:ext cx="7263929" cy="328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Ela quebra os dados da camada de sessão em pacotes menores para enviá-los através das camadas inferiores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619001" y="5400317"/>
            <a:ext cx="8189692" cy="4368585"/>
            <a:chOff x="0" y="0"/>
            <a:chExt cx="6314426" cy="336827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14427" cy="3368272"/>
            </a:xfrm>
            <a:custGeom>
              <a:avLst/>
              <a:gdLst/>
              <a:ahLst/>
              <a:cxnLst/>
              <a:rect l="l" t="t" r="r" b="b"/>
              <a:pathLst>
                <a:path w="6314427" h="3368272">
                  <a:moveTo>
                    <a:pt x="6189966" y="3368272"/>
                  </a:moveTo>
                  <a:lnTo>
                    <a:pt x="124460" y="3368272"/>
                  </a:lnTo>
                  <a:cubicBezTo>
                    <a:pt x="55880" y="3368272"/>
                    <a:pt x="0" y="3312392"/>
                    <a:pt x="0" y="32438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189967" y="0"/>
                  </a:lnTo>
                  <a:cubicBezTo>
                    <a:pt x="6258547" y="0"/>
                    <a:pt x="6314427" y="55880"/>
                    <a:pt x="6314427" y="124460"/>
                  </a:cubicBezTo>
                  <a:lnTo>
                    <a:pt x="6314427" y="3243812"/>
                  </a:lnTo>
                  <a:cubicBezTo>
                    <a:pt x="6314427" y="3312392"/>
                    <a:pt x="6258547" y="3368272"/>
                    <a:pt x="6189967" y="3368272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081883" y="6247934"/>
            <a:ext cx="7263929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Evita que um dispositivo com maior velocidade de transmissão de dados sobrecarregue outros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536119"/>
            <a:ext cx="7504441" cy="3722181"/>
            <a:chOff x="0" y="0"/>
            <a:chExt cx="6263154" cy="3106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3154" cy="3106506"/>
            </a:xfrm>
            <a:custGeom>
              <a:avLst/>
              <a:gdLst/>
              <a:ahLst/>
              <a:cxnLst/>
              <a:rect l="l" t="t" r="r" b="b"/>
              <a:pathLst>
                <a:path w="6263154" h="3106506">
                  <a:moveTo>
                    <a:pt x="6138694" y="3106506"/>
                  </a:moveTo>
                  <a:lnTo>
                    <a:pt x="124460" y="3106506"/>
                  </a:lnTo>
                  <a:cubicBezTo>
                    <a:pt x="55880" y="3106506"/>
                    <a:pt x="0" y="3050626"/>
                    <a:pt x="0" y="29820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138694" y="0"/>
                  </a:lnTo>
                  <a:cubicBezTo>
                    <a:pt x="6207274" y="0"/>
                    <a:pt x="6263154" y="55880"/>
                    <a:pt x="6263154" y="124460"/>
                  </a:cubicBezTo>
                  <a:lnTo>
                    <a:pt x="6263154" y="2982046"/>
                  </a:lnTo>
                  <a:cubicBezTo>
                    <a:pt x="6263154" y="3050626"/>
                    <a:pt x="6207274" y="3106506"/>
                    <a:pt x="6138694" y="310650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574944" y="2659215"/>
            <a:ext cx="5138112" cy="2249791"/>
            <a:chOff x="0" y="0"/>
            <a:chExt cx="6531127" cy="28597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31127" cy="2859741"/>
            </a:xfrm>
            <a:custGeom>
              <a:avLst/>
              <a:gdLst/>
              <a:ahLst/>
              <a:cxnLst/>
              <a:rect l="l" t="t" r="r" b="b"/>
              <a:pathLst>
                <a:path w="6531127" h="2859741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735281"/>
                  </a:lnTo>
                  <a:cubicBezTo>
                    <a:pt x="6471437" y="2770841"/>
                    <a:pt x="6442227" y="2800051"/>
                    <a:pt x="6406667" y="2800051"/>
                  </a:cubicBezTo>
                  <a:lnTo>
                    <a:pt x="124460" y="2800051"/>
                  </a:lnTo>
                  <a:cubicBezTo>
                    <a:pt x="88900" y="2800051"/>
                    <a:pt x="59690" y="2770841"/>
                    <a:pt x="59690" y="27352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35281"/>
                  </a:lnTo>
                  <a:cubicBezTo>
                    <a:pt x="0" y="2803861"/>
                    <a:pt x="55880" y="2859741"/>
                    <a:pt x="124460" y="2859741"/>
                  </a:cubicBezTo>
                  <a:lnTo>
                    <a:pt x="6406667" y="2859741"/>
                  </a:lnTo>
                  <a:cubicBezTo>
                    <a:pt x="6475247" y="2859741"/>
                    <a:pt x="6531127" y="2803861"/>
                    <a:pt x="6531127" y="2735281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148956" y="6060535"/>
            <a:ext cx="7263929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É a camada responsável por estabelecer conexão entre dois aplicativos de dispositivos distintos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39015" y="3026492"/>
            <a:ext cx="4409969" cy="1437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4"/>
              </a:lnSpc>
            </a:pPr>
            <a:r>
              <a:rPr lang="en-US" sz="4472">
                <a:solidFill>
                  <a:srgbClr val="3F4652"/>
                </a:solidFill>
                <a:latin typeface="Tenor Sans"/>
              </a:rPr>
              <a:t>Estabelece uma sessão/conexão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Redes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85605"/>
            <a:ext cx="678774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5 - Sessão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754859" y="5536119"/>
            <a:ext cx="7504441" cy="3722181"/>
            <a:chOff x="0" y="0"/>
            <a:chExt cx="6263154" cy="31065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263154" cy="3106506"/>
            </a:xfrm>
            <a:custGeom>
              <a:avLst/>
              <a:gdLst/>
              <a:ahLst/>
              <a:cxnLst/>
              <a:rect l="l" t="t" r="r" b="b"/>
              <a:pathLst>
                <a:path w="6263154" h="3106506">
                  <a:moveTo>
                    <a:pt x="6138694" y="3106506"/>
                  </a:moveTo>
                  <a:lnTo>
                    <a:pt x="124460" y="3106506"/>
                  </a:lnTo>
                  <a:cubicBezTo>
                    <a:pt x="55880" y="3106506"/>
                    <a:pt x="0" y="3050626"/>
                    <a:pt x="0" y="29820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138694" y="0"/>
                  </a:lnTo>
                  <a:cubicBezTo>
                    <a:pt x="6207274" y="0"/>
                    <a:pt x="6263154" y="55880"/>
                    <a:pt x="6263154" y="124460"/>
                  </a:cubicBezTo>
                  <a:lnTo>
                    <a:pt x="6263154" y="2982046"/>
                  </a:lnTo>
                  <a:cubicBezTo>
                    <a:pt x="6263154" y="3050626"/>
                    <a:pt x="6207274" y="3106506"/>
                    <a:pt x="6138694" y="310650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75115" y="5731922"/>
            <a:ext cx="7263929" cy="328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Restabelece a conexão e continua a transmissão de dados caso a sessão se desconecte sem a explícita finalização da sessão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Personalizar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Tenor Sans</vt:lpstr>
      <vt:lpstr>Open Sans Light</vt:lpstr>
      <vt:lpstr>Arial</vt:lpstr>
      <vt:lpstr>Calibri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de Rede e Modelo OSI</dc:title>
  <cp:lastModifiedBy>Sala Digital (CtP/ETS)</cp:lastModifiedBy>
  <cp:revision>2</cp:revision>
  <dcterms:created xsi:type="dcterms:W3CDTF">2006-08-16T00:00:00Z</dcterms:created>
  <dcterms:modified xsi:type="dcterms:W3CDTF">2022-02-24T19:30:18Z</dcterms:modified>
  <dc:identifier>DAE5SI-K9A0</dc:identifier>
</cp:coreProperties>
</file>