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87" r:id="rId2"/>
    <p:sldId id="388" r:id="rId3"/>
    <p:sldId id="364" r:id="rId4"/>
    <p:sldId id="330" r:id="rId5"/>
    <p:sldId id="322" r:id="rId6"/>
    <p:sldId id="366" r:id="rId7"/>
    <p:sldId id="367" r:id="rId8"/>
    <p:sldId id="333" r:id="rId9"/>
    <p:sldId id="362" r:id="rId10"/>
    <p:sldId id="368" r:id="rId11"/>
    <p:sldId id="369" r:id="rId12"/>
    <p:sldId id="371" r:id="rId13"/>
    <p:sldId id="373" r:id="rId14"/>
    <p:sldId id="374" r:id="rId15"/>
    <p:sldId id="375" r:id="rId16"/>
    <p:sldId id="381" r:id="rId17"/>
    <p:sldId id="382" r:id="rId18"/>
    <p:sldId id="391" r:id="rId19"/>
    <p:sldId id="399" r:id="rId20"/>
    <p:sldId id="400" r:id="rId21"/>
    <p:sldId id="398" r:id="rId22"/>
    <p:sldId id="384" r:id="rId23"/>
    <p:sldId id="347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FF"/>
    <a:srgbClr val="FFA042"/>
    <a:srgbClr val="5353FF"/>
    <a:srgbClr val="EA9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FDAD-2029-446C-AD7B-EA0A1863D739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278F5-4E5A-4DDA-8DFA-D50B75C379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3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EDE4-6A69-3B1C-7ABE-8CB7791AF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4EFBA-46B3-5976-2279-A8210FCA8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7F6C-CB4F-92B3-FB17-C90D97B7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5109-876A-FBD2-04CD-45A879FA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5B46-54C7-FFC9-78C5-6A720BE1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299175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FDF8-1D1D-0DF1-A990-1B648025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44CB0-DA9B-0E0C-3393-F3BCBC0E6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81AD-693E-948C-A39A-8AB3B84F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06BE-3F25-0C1A-0B8F-DB1BCB7B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EC111-043E-FDE2-29B4-E95EFC6D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99165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D6C04-C737-EF8F-E133-F8F586582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E01FC-B1BB-5F69-867F-8466AF6A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5364-79D9-0793-5701-2DB935A0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CF0E-8C4A-F3FB-9212-CD1ECD5A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A68AF-717A-9985-94D2-E25F7DFF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64178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B5E6-0488-66C9-BCB6-7FB63530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A88A-2236-9FE4-8182-0F5A57F5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5609-AB36-1DD0-09C4-B46096E1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A631-F75B-3081-5620-C18C1010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F462-3611-7DBE-96EA-8E5F71F0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98829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AA8A-4569-D0B2-81F7-00940A7D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4B40-2CC7-AD6E-1B00-AFBA5B83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5C7B-635D-492D-56F2-37975C82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CE7F-C22D-DE09-C8A0-EC2FA74C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EEEF-BBD2-BA86-6F75-93C986E0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110239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1773-E9EB-AA10-AD57-DFEC9AB8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4D89-DB39-7626-EE43-F01D39591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A42A5-048E-AF77-08E6-454524945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56B3B-4CCA-6E8E-5F6F-AB72C36F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6A589-62E5-4EAD-41B8-B0EAAE71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36B5C-349F-19E3-FBE4-F46919E3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735510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2F0-FA0E-127A-4F8E-A000A1F0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83205-281F-8D6D-C1F5-0866F75FD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3B3B1-6255-8D00-FC4C-154EECE89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8A9A3-7E75-DC12-89A7-4A92B9417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2747A-4679-BCC4-8E4E-403411724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E456A-A2FF-B6FE-5881-85BFD0BD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D1699-1C6F-531C-BE57-0D4D2CB5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215FE-8D8C-6B51-F5B3-BDE3E029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74682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20E1-9F48-7E2E-64B2-D2FB8ABB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9126C-4C1B-5C12-593E-DAEED2B1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D7F37-AFD7-2287-001C-4AC19B3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9433B-4D2B-D381-5ADB-70E206AF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214903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68789-42F3-72EF-A299-C46E977F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615A6-0CFE-6197-C0CC-D8503461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02ABE-8F27-B343-76F0-251F3CA5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278239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76CE-2BBC-F9CC-1415-6FB81D0C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99DA-0295-8A67-6E54-394E1713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4154F-218A-FBAF-561E-FB36C18C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05CCA-F29C-1CD8-8745-D194C8DB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CFA3E-A3A6-CE95-4E66-780FE38B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B8D8-8E2E-DDEA-FD67-5E4608CD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12220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2808-9BF5-D956-72C4-76E07F67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03394-5E92-9E7D-C33E-FE8D64B5C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3445E-09E2-DEE5-A852-D7EF056E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53D11-1F1E-4036-3A30-5A17051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8EBF-F58A-5B9B-BE2F-A3246351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B4D80-1CAB-11FC-3693-1DFA4012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229717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85F4-FDF1-F66E-2945-EA1C3773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6BD00-39EA-78F5-3524-7D59CF934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719A-016C-AAFA-D5CB-BBB57CF99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F583-AECB-4829-8FF7-E6F6E34829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78E12-2530-2C29-9DD4-0E125C6B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E4EC-AEE2-26E8-8B1C-676DD34D6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4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F517C3D-8942-E6FF-5426-C52E532B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599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9B7AE3-C4F0-06F9-59AF-0D077BF13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51" y="6216758"/>
            <a:ext cx="2063391" cy="4126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CC132A6-8E33-9305-70F9-6468B57C9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14" y="6216758"/>
            <a:ext cx="1611497" cy="41267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45231F9-EDDE-3CDD-BE4B-DD4FFBF7A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5483" y="6135235"/>
            <a:ext cx="2617268" cy="57572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94C76F-E9B1-4A7C-20C7-6797386E5FE5}"/>
              </a:ext>
            </a:extLst>
          </p:cNvPr>
          <p:cNvSpPr txBox="1"/>
          <p:nvPr/>
        </p:nvSpPr>
        <p:spPr>
          <a:xfrm>
            <a:off x="6096000" y="1749394"/>
            <a:ext cx="538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Desenvolvimento de Sistemas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09E843E2-5D86-7934-EC6C-6D2ABCEE1BE6}"/>
              </a:ext>
            </a:extLst>
          </p:cNvPr>
          <p:cNvSpPr txBox="1"/>
          <p:nvPr/>
        </p:nvSpPr>
        <p:spPr>
          <a:xfrm>
            <a:off x="7142302" y="2272614"/>
            <a:ext cx="3344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pt-BR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Curso Técnico 2024 </a:t>
            </a:r>
            <a:r>
              <a:rPr lang="pt-BR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pt-BR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7613087" y="3423113"/>
            <a:ext cx="2780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pt-BR" sz="4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AULA 07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7107968" y="3791309"/>
            <a:ext cx="546405" cy="84447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pt-BR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727229-FBA2-9E34-3087-C9826CF314AE}"/>
              </a:ext>
            </a:extLst>
          </p:cNvPr>
          <p:cNvSpPr/>
          <p:nvPr/>
        </p:nvSpPr>
        <p:spPr>
          <a:xfrm>
            <a:off x="6661487" y="4435546"/>
            <a:ext cx="4255443" cy="593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pt-BR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D89798-C710-A6F6-CB2F-401E95C49982}"/>
              </a:ext>
            </a:extLst>
          </p:cNvPr>
          <p:cNvSpPr txBox="1"/>
          <p:nvPr/>
        </p:nvSpPr>
        <p:spPr>
          <a:xfrm>
            <a:off x="6621309" y="4476466"/>
            <a:ext cx="4332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pt-B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Lógica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16326098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Google Shape;3850;p15">
            <a:extLst>
              <a:ext uri="{FF2B5EF4-FFF2-40B4-BE49-F238E27FC236}">
                <a16:creationId xmlns:a16="http://schemas.microsoft.com/office/drawing/2014/main" id="{3DEAAF49-D516-7F3C-476D-F293FFEABCF0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917723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5353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Tipos de Dados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34D9C0-6E60-9529-5182-CD3EA5E6DBC4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BC0F0-DD1F-4CF4-AEF4-C55FFAA1AF00}"/>
              </a:ext>
            </a:extLst>
          </p:cNvPr>
          <p:cNvSpPr/>
          <p:nvPr/>
        </p:nvSpPr>
        <p:spPr>
          <a:xfrm>
            <a:off x="870008" y="1929887"/>
            <a:ext cx="1506427" cy="643629"/>
          </a:xfrm>
          <a:prstGeom prst="rect">
            <a:avLst/>
          </a:prstGeom>
          <a:solidFill>
            <a:srgbClr val="8989FF"/>
          </a:solidFill>
          <a:ln>
            <a:solidFill>
              <a:srgbClr val="898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58444C-324E-A9C3-220B-C8F448A12F49}"/>
              </a:ext>
            </a:extLst>
          </p:cNvPr>
          <p:cNvSpPr/>
          <p:nvPr/>
        </p:nvSpPr>
        <p:spPr>
          <a:xfrm>
            <a:off x="2472273" y="1929887"/>
            <a:ext cx="1827235" cy="643629"/>
          </a:xfrm>
          <a:prstGeom prst="rect">
            <a:avLst/>
          </a:prstGeom>
          <a:solidFill>
            <a:srgbClr val="8989FF"/>
          </a:solidFill>
          <a:ln>
            <a:solidFill>
              <a:srgbClr val="898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DF7AF5-608F-ABC6-0BCF-130D45062B0D}"/>
              </a:ext>
            </a:extLst>
          </p:cNvPr>
          <p:cNvSpPr/>
          <p:nvPr/>
        </p:nvSpPr>
        <p:spPr>
          <a:xfrm>
            <a:off x="4395346" y="1929887"/>
            <a:ext cx="1167353" cy="64362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5E1542-35D0-9D36-1321-80617252E14A}"/>
              </a:ext>
            </a:extLst>
          </p:cNvPr>
          <p:cNvSpPr/>
          <p:nvPr/>
        </p:nvSpPr>
        <p:spPr>
          <a:xfrm>
            <a:off x="5639682" y="1929887"/>
            <a:ext cx="1167353" cy="643629"/>
          </a:xfrm>
          <a:prstGeom prst="rect">
            <a:avLst/>
          </a:prstGeom>
          <a:solidFill>
            <a:srgbClr val="8989FF"/>
          </a:solidFill>
          <a:ln>
            <a:solidFill>
              <a:srgbClr val="898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D050BE-01B0-4A2B-4F95-19CA17B618A4}"/>
              </a:ext>
            </a:extLst>
          </p:cNvPr>
          <p:cNvSpPr/>
          <p:nvPr/>
        </p:nvSpPr>
        <p:spPr>
          <a:xfrm>
            <a:off x="6912299" y="1929887"/>
            <a:ext cx="1167353" cy="643629"/>
          </a:xfrm>
          <a:prstGeom prst="rect">
            <a:avLst/>
          </a:prstGeom>
          <a:solidFill>
            <a:srgbClr val="8989FF"/>
          </a:solidFill>
          <a:ln>
            <a:solidFill>
              <a:srgbClr val="898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0BBC9B-2A49-1434-F045-6AD9ACEE4AD8}"/>
              </a:ext>
            </a:extLst>
          </p:cNvPr>
          <p:cNvSpPr/>
          <p:nvPr/>
        </p:nvSpPr>
        <p:spPr>
          <a:xfrm>
            <a:off x="8175489" y="1929887"/>
            <a:ext cx="2632909" cy="643629"/>
          </a:xfrm>
          <a:prstGeom prst="rect">
            <a:avLst/>
          </a:prstGeom>
          <a:solidFill>
            <a:srgbClr val="8989FF"/>
          </a:solidFill>
          <a:ln>
            <a:solidFill>
              <a:srgbClr val="898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Google Shape;3850;p15">
            <a:extLst>
              <a:ext uri="{FF2B5EF4-FFF2-40B4-BE49-F238E27FC236}">
                <a16:creationId xmlns:a16="http://schemas.microsoft.com/office/drawing/2014/main" id="{1569F8E6-C6A1-73CF-4F9A-62B9AD6A984A}"/>
              </a:ext>
            </a:extLst>
          </p:cNvPr>
          <p:cNvSpPr txBox="1">
            <a:spLocks/>
          </p:cNvSpPr>
          <p:nvPr/>
        </p:nvSpPr>
        <p:spPr>
          <a:xfrm>
            <a:off x="989812" y="1984582"/>
            <a:ext cx="128798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Tipo</a:t>
            </a:r>
          </a:p>
        </p:txBody>
      </p:sp>
      <p:sp>
        <p:nvSpPr>
          <p:cNvPr id="13" name="Google Shape;3850;p15">
            <a:extLst>
              <a:ext uri="{FF2B5EF4-FFF2-40B4-BE49-F238E27FC236}">
                <a16:creationId xmlns:a16="http://schemas.microsoft.com/office/drawing/2014/main" id="{CEC22BEB-F238-3AC7-9999-99F648E737E0}"/>
              </a:ext>
            </a:extLst>
          </p:cNvPr>
          <p:cNvSpPr txBox="1">
            <a:spLocks/>
          </p:cNvSpPr>
          <p:nvPr/>
        </p:nvSpPr>
        <p:spPr>
          <a:xfrm>
            <a:off x="4508267" y="1984582"/>
            <a:ext cx="6332947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   JS            Java        Python         Características</a:t>
            </a:r>
          </a:p>
        </p:txBody>
      </p:sp>
      <p:sp>
        <p:nvSpPr>
          <p:cNvPr id="14" name="Google Shape;3850;p15">
            <a:extLst>
              <a:ext uri="{FF2B5EF4-FFF2-40B4-BE49-F238E27FC236}">
                <a16:creationId xmlns:a16="http://schemas.microsoft.com/office/drawing/2014/main" id="{CA52EE4F-A8DD-31F2-9DD1-61B5B6EC28FD}"/>
              </a:ext>
            </a:extLst>
          </p:cNvPr>
          <p:cNvSpPr txBox="1">
            <a:spLocks/>
          </p:cNvSpPr>
          <p:nvPr/>
        </p:nvSpPr>
        <p:spPr>
          <a:xfrm>
            <a:off x="2788414" y="1985884"/>
            <a:ext cx="1517027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Portugol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E424AD-61B3-EAF6-FE4D-E229274686C1}"/>
              </a:ext>
            </a:extLst>
          </p:cNvPr>
          <p:cNvSpPr/>
          <p:nvPr/>
        </p:nvSpPr>
        <p:spPr>
          <a:xfrm>
            <a:off x="864948" y="2655999"/>
            <a:ext cx="1511488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9B4E3A-3FFD-798C-2DCA-2F29699ED952}"/>
              </a:ext>
            </a:extLst>
          </p:cNvPr>
          <p:cNvSpPr/>
          <p:nvPr/>
        </p:nvSpPr>
        <p:spPr>
          <a:xfrm>
            <a:off x="870008" y="3405824"/>
            <a:ext cx="1511488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Inteiro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B3EB88-B7FD-CC07-D0F0-9D0CBF5AFB67}"/>
              </a:ext>
            </a:extLst>
          </p:cNvPr>
          <p:cNvSpPr/>
          <p:nvPr/>
        </p:nvSpPr>
        <p:spPr>
          <a:xfrm>
            <a:off x="874375" y="4155649"/>
            <a:ext cx="1511488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</a:t>
            </a:r>
            <a:b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979DF7-576E-796A-F09B-0AD84B9B1043}"/>
              </a:ext>
            </a:extLst>
          </p:cNvPr>
          <p:cNvSpPr/>
          <p:nvPr/>
        </p:nvSpPr>
        <p:spPr>
          <a:xfrm>
            <a:off x="874375" y="4905474"/>
            <a:ext cx="1511488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Lógico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673EBD-30FC-76D6-9769-D1B35786C0E5}"/>
              </a:ext>
            </a:extLst>
          </p:cNvPr>
          <p:cNvSpPr/>
          <p:nvPr/>
        </p:nvSpPr>
        <p:spPr>
          <a:xfrm>
            <a:off x="2467212" y="2655999"/>
            <a:ext cx="1827235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cadeia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AC5D8-7979-F582-4E8C-9E7366A51D70}"/>
              </a:ext>
            </a:extLst>
          </p:cNvPr>
          <p:cNvSpPr/>
          <p:nvPr/>
        </p:nvSpPr>
        <p:spPr>
          <a:xfrm>
            <a:off x="2472272" y="3405824"/>
            <a:ext cx="1827235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inteiro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4305BC-9EFA-0D4A-11E8-E152B0B88D32}"/>
              </a:ext>
            </a:extLst>
          </p:cNvPr>
          <p:cNvSpPr/>
          <p:nvPr/>
        </p:nvSpPr>
        <p:spPr>
          <a:xfrm>
            <a:off x="2476639" y="4155649"/>
            <a:ext cx="1827235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60C96C-D94D-A371-2217-9BF406F2C8B3}"/>
              </a:ext>
            </a:extLst>
          </p:cNvPr>
          <p:cNvSpPr/>
          <p:nvPr/>
        </p:nvSpPr>
        <p:spPr>
          <a:xfrm>
            <a:off x="2476639" y="4905474"/>
            <a:ext cx="1827235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B899DC-0519-030A-1650-762C60189012}"/>
              </a:ext>
            </a:extLst>
          </p:cNvPr>
          <p:cNvSpPr/>
          <p:nvPr/>
        </p:nvSpPr>
        <p:spPr>
          <a:xfrm>
            <a:off x="4385224" y="2644754"/>
            <a:ext cx="1167354" cy="6528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84C827-91DF-4528-8D1F-FCCDE57D92F6}"/>
              </a:ext>
            </a:extLst>
          </p:cNvPr>
          <p:cNvSpPr/>
          <p:nvPr/>
        </p:nvSpPr>
        <p:spPr>
          <a:xfrm>
            <a:off x="4390284" y="3394579"/>
            <a:ext cx="1167354" cy="6528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90DAB2-5751-9392-B950-E7A2E3043723}"/>
              </a:ext>
            </a:extLst>
          </p:cNvPr>
          <p:cNvSpPr/>
          <p:nvPr/>
        </p:nvSpPr>
        <p:spPr>
          <a:xfrm>
            <a:off x="4394651" y="4144404"/>
            <a:ext cx="1167354" cy="6528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C7D63-A43C-AE4A-8F50-F76130A34CE3}"/>
              </a:ext>
            </a:extLst>
          </p:cNvPr>
          <p:cNvSpPr/>
          <p:nvPr/>
        </p:nvSpPr>
        <p:spPr>
          <a:xfrm>
            <a:off x="4394651" y="4894229"/>
            <a:ext cx="1167354" cy="6528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boolean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02AB3-7353-249C-357F-30C29CB627E2}"/>
              </a:ext>
            </a:extLst>
          </p:cNvPr>
          <p:cNvSpPr/>
          <p:nvPr/>
        </p:nvSpPr>
        <p:spPr>
          <a:xfrm>
            <a:off x="5639489" y="2644754"/>
            <a:ext cx="1167354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45D352-7013-1A90-B475-F78A13C176DD}"/>
              </a:ext>
            </a:extLst>
          </p:cNvPr>
          <p:cNvSpPr/>
          <p:nvPr/>
        </p:nvSpPr>
        <p:spPr>
          <a:xfrm>
            <a:off x="5644549" y="3394579"/>
            <a:ext cx="1167354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ED8B48-BF32-29F5-2574-8925FDDCA2DE}"/>
              </a:ext>
            </a:extLst>
          </p:cNvPr>
          <p:cNvSpPr/>
          <p:nvPr/>
        </p:nvSpPr>
        <p:spPr>
          <a:xfrm>
            <a:off x="5648916" y="4144404"/>
            <a:ext cx="1167354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18E2AC-1FDC-E16D-8FF3-14FE5326CB33}"/>
              </a:ext>
            </a:extLst>
          </p:cNvPr>
          <p:cNvSpPr/>
          <p:nvPr/>
        </p:nvSpPr>
        <p:spPr>
          <a:xfrm>
            <a:off x="5648916" y="4894229"/>
            <a:ext cx="1167354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boolean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B6197A-63DF-6A37-9D9A-7FEA8E227C0C}"/>
              </a:ext>
            </a:extLst>
          </p:cNvPr>
          <p:cNvSpPr/>
          <p:nvPr/>
        </p:nvSpPr>
        <p:spPr>
          <a:xfrm>
            <a:off x="6907238" y="2655999"/>
            <a:ext cx="1167354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2FC67E-B4BF-CBC3-BC5A-D00AEB67C2C6}"/>
              </a:ext>
            </a:extLst>
          </p:cNvPr>
          <p:cNvSpPr/>
          <p:nvPr/>
        </p:nvSpPr>
        <p:spPr>
          <a:xfrm>
            <a:off x="6912298" y="3405824"/>
            <a:ext cx="1167354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869BBF-191C-170D-3D52-CE4052B2B27B}"/>
              </a:ext>
            </a:extLst>
          </p:cNvPr>
          <p:cNvSpPr/>
          <p:nvPr/>
        </p:nvSpPr>
        <p:spPr>
          <a:xfrm>
            <a:off x="6916665" y="4155649"/>
            <a:ext cx="1167354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float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FD022D-CA95-55A3-0E8C-30E69A717DCE}"/>
              </a:ext>
            </a:extLst>
          </p:cNvPr>
          <p:cNvSpPr/>
          <p:nvPr/>
        </p:nvSpPr>
        <p:spPr>
          <a:xfrm>
            <a:off x="6916665" y="4905474"/>
            <a:ext cx="1167354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E5438D-122F-A689-768F-51E74F73A4DC}"/>
              </a:ext>
            </a:extLst>
          </p:cNvPr>
          <p:cNvSpPr/>
          <p:nvPr/>
        </p:nvSpPr>
        <p:spPr>
          <a:xfrm>
            <a:off x="8169735" y="2655999"/>
            <a:ext cx="2638664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Alfanuméricos (letras, números e símbolos)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36FFCD-0DA0-F2C4-25A8-AB9BD29D2C76}"/>
              </a:ext>
            </a:extLst>
          </p:cNvPr>
          <p:cNvSpPr/>
          <p:nvPr/>
        </p:nvSpPr>
        <p:spPr>
          <a:xfrm>
            <a:off x="8174795" y="3405824"/>
            <a:ext cx="2633604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Números inteiro, ou seja, sem casas decimais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29FACA-BE8A-C640-AA1B-82EF05F2FB1E}"/>
              </a:ext>
            </a:extLst>
          </p:cNvPr>
          <p:cNvSpPr/>
          <p:nvPr/>
        </p:nvSpPr>
        <p:spPr>
          <a:xfrm>
            <a:off x="8179161" y="4155649"/>
            <a:ext cx="2629237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Números reais, ou seja, com casas decimais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6B58D2-8D4C-0F2E-9FFF-6A42A4D61D8A}"/>
              </a:ext>
            </a:extLst>
          </p:cNvPr>
          <p:cNvSpPr/>
          <p:nvPr/>
        </p:nvSpPr>
        <p:spPr>
          <a:xfrm>
            <a:off x="8186181" y="4905474"/>
            <a:ext cx="2622218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Booleano, ou seja, com valor de Verdadeiro ou Falso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3DB89B1-60AA-61E4-19CD-B6DA0541D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6441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Google Shape;3850;p15">
            <a:extLst>
              <a:ext uri="{FF2B5EF4-FFF2-40B4-BE49-F238E27FC236}">
                <a16:creationId xmlns:a16="http://schemas.microsoft.com/office/drawing/2014/main" id="{3DEAAF49-D516-7F3C-476D-F293FFEABCF0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917723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5353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Tipos de Dados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34D9C0-6E60-9529-5182-CD3EA5E6DBC4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BC0F0-DD1F-4CF4-AEF4-C55FFAA1AF00}"/>
              </a:ext>
            </a:extLst>
          </p:cNvPr>
          <p:cNvSpPr/>
          <p:nvPr/>
        </p:nvSpPr>
        <p:spPr>
          <a:xfrm>
            <a:off x="1703385" y="1929887"/>
            <a:ext cx="2465883" cy="64362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58444C-324E-A9C3-220B-C8F448A12F49}"/>
              </a:ext>
            </a:extLst>
          </p:cNvPr>
          <p:cNvSpPr/>
          <p:nvPr/>
        </p:nvSpPr>
        <p:spPr>
          <a:xfrm>
            <a:off x="4289498" y="1929887"/>
            <a:ext cx="2833993" cy="64362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0BBC9B-2A49-1434-F045-6AD9ACEE4AD8}"/>
              </a:ext>
            </a:extLst>
          </p:cNvPr>
          <p:cNvSpPr/>
          <p:nvPr/>
        </p:nvSpPr>
        <p:spPr>
          <a:xfrm>
            <a:off x="7219695" y="1929887"/>
            <a:ext cx="2632909" cy="64362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Google Shape;3850;p15">
            <a:extLst>
              <a:ext uri="{FF2B5EF4-FFF2-40B4-BE49-F238E27FC236}">
                <a16:creationId xmlns:a16="http://schemas.microsoft.com/office/drawing/2014/main" id="{1569F8E6-C6A1-73CF-4F9A-62B9AD6A984A}"/>
              </a:ext>
            </a:extLst>
          </p:cNvPr>
          <p:cNvSpPr txBox="1">
            <a:spLocks/>
          </p:cNvSpPr>
          <p:nvPr/>
        </p:nvSpPr>
        <p:spPr>
          <a:xfrm>
            <a:off x="1950977" y="1984582"/>
            <a:ext cx="1950158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Necessidade</a:t>
            </a:r>
          </a:p>
        </p:txBody>
      </p:sp>
      <p:sp>
        <p:nvSpPr>
          <p:cNvPr id="13" name="Google Shape;3850;p15">
            <a:extLst>
              <a:ext uri="{FF2B5EF4-FFF2-40B4-BE49-F238E27FC236}">
                <a16:creationId xmlns:a16="http://schemas.microsoft.com/office/drawing/2014/main" id="{CEC22BEB-F238-3AC7-9999-99F648E737E0}"/>
              </a:ext>
            </a:extLst>
          </p:cNvPr>
          <p:cNvSpPr txBox="1">
            <a:spLocks/>
          </p:cNvSpPr>
          <p:nvPr/>
        </p:nvSpPr>
        <p:spPr>
          <a:xfrm>
            <a:off x="7902435" y="1984582"/>
            <a:ext cx="2632910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Exemplo</a:t>
            </a:r>
          </a:p>
        </p:txBody>
      </p:sp>
      <p:sp>
        <p:nvSpPr>
          <p:cNvPr id="14" name="Google Shape;3850;p15">
            <a:extLst>
              <a:ext uri="{FF2B5EF4-FFF2-40B4-BE49-F238E27FC236}">
                <a16:creationId xmlns:a16="http://schemas.microsoft.com/office/drawing/2014/main" id="{CA52EE4F-A8DD-31F2-9DD1-61B5B6EC28FD}"/>
              </a:ext>
            </a:extLst>
          </p:cNvPr>
          <p:cNvSpPr txBox="1">
            <a:spLocks/>
          </p:cNvSpPr>
          <p:nvPr/>
        </p:nvSpPr>
        <p:spPr>
          <a:xfrm>
            <a:off x="4797691" y="1985884"/>
            <a:ext cx="2352869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Tipo de Dado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E424AD-61B3-EAF6-FE4D-E229274686C1}"/>
              </a:ext>
            </a:extLst>
          </p:cNvPr>
          <p:cNvSpPr/>
          <p:nvPr/>
        </p:nvSpPr>
        <p:spPr>
          <a:xfrm>
            <a:off x="1698324" y="2655999"/>
            <a:ext cx="2474167" cy="6528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Nome Completo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9B4E3A-3FFD-798C-2DCA-2F29699ED952}"/>
              </a:ext>
            </a:extLst>
          </p:cNvPr>
          <p:cNvSpPr/>
          <p:nvPr/>
        </p:nvSpPr>
        <p:spPr>
          <a:xfrm>
            <a:off x="1703384" y="3405824"/>
            <a:ext cx="2474167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Altura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B3EB88-B7FD-CC07-D0F0-9D0CBF5AFB67}"/>
              </a:ext>
            </a:extLst>
          </p:cNvPr>
          <p:cNvSpPr/>
          <p:nvPr/>
        </p:nvSpPr>
        <p:spPr>
          <a:xfrm>
            <a:off x="1707751" y="4155649"/>
            <a:ext cx="2474167" cy="6528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979DF7-576E-796A-F09B-0AD84B9B1043}"/>
              </a:ext>
            </a:extLst>
          </p:cNvPr>
          <p:cNvSpPr/>
          <p:nvPr/>
        </p:nvSpPr>
        <p:spPr>
          <a:xfrm>
            <a:off x="1707751" y="4905474"/>
            <a:ext cx="2474167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Idade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673EBD-30FC-76D6-9769-D1B35786C0E5}"/>
              </a:ext>
            </a:extLst>
          </p:cNvPr>
          <p:cNvSpPr/>
          <p:nvPr/>
        </p:nvSpPr>
        <p:spPr>
          <a:xfrm>
            <a:off x="4284437" y="2655999"/>
            <a:ext cx="2833993" cy="6528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AC5D8-7979-F582-4E8C-9E7366A51D70}"/>
              </a:ext>
            </a:extLst>
          </p:cNvPr>
          <p:cNvSpPr/>
          <p:nvPr/>
        </p:nvSpPr>
        <p:spPr>
          <a:xfrm>
            <a:off x="4289497" y="3405824"/>
            <a:ext cx="2833993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4305BC-9EFA-0D4A-11E8-E152B0B88D32}"/>
              </a:ext>
            </a:extLst>
          </p:cNvPr>
          <p:cNvSpPr/>
          <p:nvPr/>
        </p:nvSpPr>
        <p:spPr>
          <a:xfrm>
            <a:off x="4293864" y="4155649"/>
            <a:ext cx="2833993" cy="6528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60C96C-D94D-A371-2217-9BF406F2C8B3}"/>
              </a:ext>
            </a:extLst>
          </p:cNvPr>
          <p:cNvSpPr/>
          <p:nvPr/>
        </p:nvSpPr>
        <p:spPr>
          <a:xfrm>
            <a:off x="4293864" y="4905474"/>
            <a:ext cx="2833993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E5438D-122F-A689-768F-51E74F73A4DC}"/>
              </a:ext>
            </a:extLst>
          </p:cNvPr>
          <p:cNvSpPr/>
          <p:nvPr/>
        </p:nvSpPr>
        <p:spPr>
          <a:xfrm>
            <a:off x="7219779" y="2655999"/>
            <a:ext cx="2638664" cy="6528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“João da Silva”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36FFCD-0DA0-F2C4-25A8-AB9BD29D2C76}"/>
              </a:ext>
            </a:extLst>
          </p:cNvPr>
          <p:cNvSpPr/>
          <p:nvPr/>
        </p:nvSpPr>
        <p:spPr>
          <a:xfrm>
            <a:off x="7224839" y="3405824"/>
            <a:ext cx="2633604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1.81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29FACA-BE8A-C640-AA1B-82EF05F2FB1E}"/>
              </a:ext>
            </a:extLst>
          </p:cNvPr>
          <p:cNvSpPr/>
          <p:nvPr/>
        </p:nvSpPr>
        <p:spPr>
          <a:xfrm>
            <a:off x="7229205" y="4155649"/>
            <a:ext cx="2629237" cy="6528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91.5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6B58D2-8D4C-0F2E-9FFF-6A42A4D61D8A}"/>
              </a:ext>
            </a:extLst>
          </p:cNvPr>
          <p:cNvSpPr/>
          <p:nvPr/>
        </p:nvSpPr>
        <p:spPr>
          <a:xfrm>
            <a:off x="7236225" y="4905474"/>
            <a:ext cx="2622218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FD64B5-284A-FB9D-FD1B-67B6D2741335}"/>
              </a:ext>
            </a:extLst>
          </p:cNvPr>
          <p:cNvSpPr/>
          <p:nvPr/>
        </p:nvSpPr>
        <p:spPr>
          <a:xfrm>
            <a:off x="1707751" y="5657117"/>
            <a:ext cx="2474167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Pratica esportes?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6994B-0319-DD0B-F1BA-4AB45AC7536A}"/>
              </a:ext>
            </a:extLst>
          </p:cNvPr>
          <p:cNvSpPr/>
          <p:nvPr/>
        </p:nvSpPr>
        <p:spPr>
          <a:xfrm>
            <a:off x="4293864" y="5657117"/>
            <a:ext cx="2833993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boolean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1D8281-3818-56D4-B4B7-7DD55F593798}"/>
              </a:ext>
            </a:extLst>
          </p:cNvPr>
          <p:cNvSpPr/>
          <p:nvPr/>
        </p:nvSpPr>
        <p:spPr>
          <a:xfrm>
            <a:off x="7236225" y="5657117"/>
            <a:ext cx="2622218" cy="652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3D846E0F-CCB2-EBA4-5D68-8538B7F91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91647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966901" y="2316166"/>
            <a:ext cx="6057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Variáveis e Constantes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04B3A-BD20-C3E3-C68E-BC8001CE046F}"/>
              </a:ext>
            </a:extLst>
          </p:cNvPr>
          <p:cNvSpPr txBox="1"/>
          <p:nvPr/>
        </p:nvSpPr>
        <p:spPr>
          <a:xfrm>
            <a:off x="3390545" y="4453950"/>
            <a:ext cx="7231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 que é uma variável? Como declarar?</a:t>
            </a:r>
          </a:p>
        </p:txBody>
      </p:sp>
    </p:spTree>
    <p:extLst>
      <p:ext uri="{BB962C8B-B14F-4D97-AF65-F5344CB8AC3E}">
        <p14:creationId xmlns:p14="http://schemas.microsoft.com/office/powerpoint/2010/main" val="2876622262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Google Shape;3850;p15">
            <a:extLst>
              <a:ext uri="{FF2B5EF4-FFF2-40B4-BE49-F238E27FC236}">
                <a16:creationId xmlns:a16="http://schemas.microsoft.com/office/drawing/2014/main" id="{3DEAAF49-D516-7F3C-476D-F293FFEABCF0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917723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5353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Escopo no JavaScript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34D9C0-6E60-9529-5182-CD3EA5E6DBC4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58444C-324E-A9C3-220B-C8F448A12F49}"/>
              </a:ext>
            </a:extLst>
          </p:cNvPr>
          <p:cNvSpPr/>
          <p:nvPr/>
        </p:nvSpPr>
        <p:spPr>
          <a:xfrm>
            <a:off x="4289498" y="1929887"/>
            <a:ext cx="1806503" cy="64362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0BBC9B-2A49-1434-F045-6AD9ACEE4AD8}"/>
              </a:ext>
            </a:extLst>
          </p:cNvPr>
          <p:cNvSpPr/>
          <p:nvPr/>
        </p:nvSpPr>
        <p:spPr>
          <a:xfrm>
            <a:off x="6212313" y="1929887"/>
            <a:ext cx="1806026" cy="64362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Google Shape;3850;p15">
            <a:extLst>
              <a:ext uri="{FF2B5EF4-FFF2-40B4-BE49-F238E27FC236}">
                <a16:creationId xmlns:a16="http://schemas.microsoft.com/office/drawing/2014/main" id="{CEC22BEB-F238-3AC7-9999-99F648E737E0}"/>
              </a:ext>
            </a:extLst>
          </p:cNvPr>
          <p:cNvSpPr txBox="1">
            <a:spLocks/>
          </p:cNvSpPr>
          <p:nvPr/>
        </p:nvSpPr>
        <p:spPr>
          <a:xfrm>
            <a:off x="6872139" y="1984582"/>
            <a:ext cx="1180605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let</a:t>
            </a:r>
          </a:p>
        </p:txBody>
      </p:sp>
      <p:sp>
        <p:nvSpPr>
          <p:cNvPr id="14" name="Google Shape;3850;p15">
            <a:extLst>
              <a:ext uri="{FF2B5EF4-FFF2-40B4-BE49-F238E27FC236}">
                <a16:creationId xmlns:a16="http://schemas.microsoft.com/office/drawing/2014/main" id="{CA52EE4F-A8DD-31F2-9DD1-61B5B6EC28FD}"/>
              </a:ext>
            </a:extLst>
          </p:cNvPr>
          <p:cNvSpPr txBox="1">
            <a:spLocks/>
          </p:cNvSpPr>
          <p:nvPr/>
        </p:nvSpPr>
        <p:spPr>
          <a:xfrm>
            <a:off x="4760450" y="1985884"/>
            <a:ext cx="1034149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const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E424AD-61B3-EAF6-FE4D-E229274686C1}"/>
              </a:ext>
            </a:extLst>
          </p:cNvPr>
          <p:cNvSpPr/>
          <p:nvPr/>
        </p:nvSpPr>
        <p:spPr>
          <a:xfrm>
            <a:off x="1698324" y="2655999"/>
            <a:ext cx="2474167" cy="652806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Escopo Global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9B4E3A-3FFD-798C-2DCA-2F29699ED952}"/>
              </a:ext>
            </a:extLst>
          </p:cNvPr>
          <p:cNvSpPr/>
          <p:nvPr/>
        </p:nvSpPr>
        <p:spPr>
          <a:xfrm>
            <a:off x="1703384" y="3405824"/>
            <a:ext cx="2474167" cy="652806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Escopo de Função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B3EB88-B7FD-CC07-D0F0-9D0CBF5AFB67}"/>
              </a:ext>
            </a:extLst>
          </p:cNvPr>
          <p:cNvSpPr/>
          <p:nvPr/>
        </p:nvSpPr>
        <p:spPr>
          <a:xfrm>
            <a:off x="1707751" y="4155649"/>
            <a:ext cx="2474167" cy="652806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Escopo de Bloco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979DF7-576E-796A-F09B-0AD84B9B1043}"/>
              </a:ext>
            </a:extLst>
          </p:cNvPr>
          <p:cNvSpPr/>
          <p:nvPr/>
        </p:nvSpPr>
        <p:spPr>
          <a:xfrm>
            <a:off x="1707751" y="4905474"/>
            <a:ext cx="2474167" cy="652806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Pode ser redefinida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673EBD-30FC-76D6-9769-D1B35786C0E5}"/>
              </a:ext>
            </a:extLst>
          </p:cNvPr>
          <p:cNvSpPr/>
          <p:nvPr/>
        </p:nvSpPr>
        <p:spPr>
          <a:xfrm>
            <a:off x="4284437" y="2655999"/>
            <a:ext cx="1806503" cy="652806"/>
          </a:xfrm>
          <a:prstGeom prst="rect">
            <a:avLst/>
          </a:prstGeom>
          <a:solidFill>
            <a:srgbClr val="8989FF"/>
          </a:solidFill>
          <a:ln>
            <a:solidFill>
              <a:srgbClr val="898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Não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AC5D8-7979-F582-4E8C-9E7366A51D70}"/>
              </a:ext>
            </a:extLst>
          </p:cNvPr>
          <p:cNvSpPr/>
          <p:nvPr/>
        </p:nvSpPr>
        <p:spPr>
          <a:xfrm>
            <a:off x="4289497" y="3405824"/>
            <a:ext cx="1806503" cy="652806"/>
          </a:xfrm>
          <a:prstGeom prst="rect">
            <a:avLst/>
          </a:prstGeom>
          <a:solidFill>
            <a:srgbClr val="8989FF"/>
          </a:solidFill>
          <a:ln>
            <a:solidFill>
              <a:srgbClr val="898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4305BC-9EFA-0D4A-11E8-E152B0B88D32}"/>
              </a:ext>
            </a:extLst>
          </p:cNvPr>
          <p:cNvSpPr/>
          <p:nvPr/>
        </p:nvSpPr>
        <p:spPr>
          <a:xfrm>
            <a:off x="4293864" y="4155649"/>
            <a:ext cx="1806503" cy="652806"/>
          </a:xfrm>
          <a:prstGeom prst="rect">
            <a:avLst/>
          </a:prstGeom>
          <a:solidFill>
            <a:srgbClr val="8989FF"/>
          </a:solidFill>
          <a:ln>
            <a:solidFill>
              <a:srgbClr val="898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60C96C-D94D-A371-2217-9BF406F2C8B3}"/>
              </a:ext>
            </a:extLst>
          </p:cNvPr>
          <p:cNvSpPr/>
          <p:nvPr/>
        </p:nvSpPr>
        <p:spPr>
          <a:xfrm>
            <a:off x="4293864" y="4905474"/>
            <a:ext cx="1806503" cy="652806"/>
          </a:xfrm>
          <a:prstGeom prst="rect">
            <a:avLst/>
          </a:prstGeom>
          <a:solidFill>
            <a:srgbClr val="8989FF"/>
          </a:solidFill>
          <a:ln>
            <a:solidFill>
              <a:srgbClr val="898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Não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E5438D-122F-A689-768F-51E74F73A4DC}"/>
              </a:ext>
            </a:extLst>
          </p:cNvPr>
          <p:cNvSpPr/>
          <p:nvPr/>
        </p:nvSpPr>
        <p:spPr>
          <a:xfrm>
            <a:off x="6212396" y="2655999"/>
            <a:ext cx="1809974" cy="652806"/>
          </a:xfrm>
          <a:prstGeom prst="rect">
            <a:avLst/>
          </a:prstGeom>
          <a:solidFill>
            <a:srgbClr val="8989FF"/>
          </a:solidFill>
          <a:ln>
            <a:solidFill>
              <a:srgbClr val="898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Não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36FFCD-0DA0-F2C4-25A8-AB9BD29D2C76}"/>
              </a:ext>
            </a:extLst>
          </p:cNvPr>
          <p:cNvSpPr/>
          <p:nvPr/>
        </p:nvSpPr>
        <p:spPr>
          <a:xfrm>
            <a:off x="6217456" y="3405824"/>
            <a:ext cx="1806503" cy="652806"/>
          </a:xfrm>
          <a:prstGeom prst="rect">
            <a:avLst/>
          </a:prstGeom>
          <a:solidFill>
            <a:srgbClr val="8989FF"/>
          </a:solidFill>
          <a:ln>
            <a:solidFill>
              <a:srgbClr val="898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29FACA-BE8A-C640-AA1B-82EF05F2FB1E}"/>
              </a:ext>
            </a:extLst>
          </p:cNvPr>
          <p:cNvSpPr/>
          <p:nvPr/>
        </p:nvSpPr>
        <p:spPr>
          <a:xfrm>
            <a:off x="6221822" y="4155649"/>
            <a:ext cx="1803507" cy="652806"/>
          </a:xfrm>
          <a:prstGeom prst="rect">
            <a:avLst/>
          </a:prstGeom>
          <a:solidFill>
            <a:srgbClr val="8989FF"/>
          </a:solidFill>
          <a:ln>
            <a:solidFill>
              <a:srgbClr val="898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6B58D2-8D4C-0F2E-9FFF-6A42A4D61D8A}"/>
              </a:ext>
            </a:extLst>
          </p:cNvPr>
          <p:cNvSpPr/>
          <p:nvPr/>
        </p:nvSpPr>
        <p:spPr>
          <a:xfrm>
            <a:off x="6228842" y="4905474"/>
            <a:ext cx="1798693" cy="652806"/>
          </a:xfrm>
          <a:prstGeom prst="rect">
            <a:avLst/>
          </a:prstGeom>
          <a:solidFill>
            <a:srgbClr val="8989FF"/>
          </a:solidFill>
          <a:ln>
            <a:solidFill>
              <a:srgbClr val="898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DF1AA0-051D-0AC8-5B04-B27D4AFA2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A178F8-E74B-79E3-2F84-827DF0BCB2BF}"/>
              </a:ext>
            </a:extLst>
          </p:cNvPr>
          <p:cNvSpPr/>
          <p:nvPr/>
        </p:nvSpPr>
        <p:spPr>
          <a:xfrm>
            <a:off x="8132051" y="1929887"/>
            <a:ext cx="1806026" cy="64362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3850;p15">
            <a:extLst>
              <a:ext uri="{FF2B5EF4-FFF2-40B4-BE49-F238E27FC236}">
                <a16:creationId xmlns:a16="http://schemas.microsoft.com/office/drawing/2014/main" id="{645A6EE2-DCA9-7C54-A94D-E398D6C981A6}"/>
              </a:ext>
            </a:extLst>
          </p:cNvPr>
          <p:cNvSpPr txBox="1">
            <a:spLocks/>
          </p:cNvSpPr>
          <p:nvPr/>
        </p:nvSpPr>
        <p:spPr>
          <a:xfrm>
            <a:off x="8738158" y="1984582"/>
            <a:ext cx="1180605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var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3143C5-1EC1-7761-4C29-66B3945574B2}"/>
              </a:ext>
            </a:extLst>
          </p:cNvPr>
          <p:cNvSpPr/>
          <p:nvPr/>
        </p:nvSpPr>
        <p:spPr>
          <a:xfrm>
            <a:off x="8132134" y="2655999"/>
            <a:ext cx="1809974" cy="652806"/>
          </a:xfrm>
          <a:prstGeom prst="rect">
            <a:avLst/>
          </a:prstGeom>
          <a:solidFill>
            <a:srgbClr val="8989FF"/>
          </a:solidFill>
          <a:ln>
            <a:solidFill>
              <a:srgbClr val="898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A4D0C5-4562-0420-E6E9-E37FC4C125B2}"/>
              </a:ext>
            </a:extLst>
          </p:cNvPr>
          <p:cNvSpPr/>
          <p:nvPr/>
        </p:nvSpPr>
        <p:spPr>
          <a:xfrm>
            <a:off x="8137194" y="3405824"/>
            <a:ext cx="1806503" cy="652806"/>
          </a:xfrm>
          <a:prstGeom prst="rect">
            <a:avLst/>
          </a:prstGeom>
          <a:solidFill>
            <a:srgbClr val="8989FF"/>
          </a:solidFill>
          <a:ln>
            <a:solidFill>
              <a:srgbClr val="898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FFC58E-9871-4B52-7874-C65FD9F27F14}"/>
              </a:ext>
            </a:extLst>
          </p:cNvPr>
          <p:cNvSpPr/>
          <p:nvPr/>
        </p:nvSpPr>
        <p:spPr>
          <a:xfrm>
            <a:off x="8141560" y="4155649"/>
            <a:ext cx="1803507" cy="652806"/>
          </a:xfrm>
          <a:prstGeom prst="rect">
            <a:avLst/>
          </a:prstGeom>
          <a:solidFill>
            <a:srgbClr val="8989FF"/>
          </a:solidFill>
          <a:ln>
            <a:solidFill>
              <a:srgbClr val="898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Não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747B07-02B7-35B2-5C35-F5E7C14A1075}"/>
              </a:ext>
            </a:extLst>
          </p:cNvPr>
          <p:cNvSpPr/>
          <p:nvPr/>
        </p:nvSpPr>
        <p:spPr>
          <a:xfrm>
            <a:off x="8148580" y="4905474"/>
            <a:ext cx="1798693" cy="652806"/>
          </a:xfrm>
          <a:prstGeom prst="rect">
            <a:avLst/>
          </a:prstGeom>
          <a:solidFill>
            <a:srgbClr val="8989FF"/>
          </a:solidFill>
          <a:ln>
            <a:solidFill>
              <a:srgbClr val="898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18961351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81942C-2876-3ED0-3AC5-2450C29F9C84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8A55EC7-283C-AD39-72FC-9D9A40634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993620-B005-44CA-A302-6C4255D84E8A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17E3D-3D30-34FE-D86E-36E0ED464473}"/>
              </a:ext>
            </a:extLst>
          </p:cNvPr>
          <p:cNvSpPr txBox="1"/>
          <p:nvPr/>
        </p:nvSpPr>
        <p:spPr>
          <a:xfrm>
            <a:off x="3275305" y="2967334"/>
            <a:ext cx="7440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Operadores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C1A11-573A-E0F6-69F3-A6C70CF44612}"/>
              </a:ext>
            </a:extLst>
          </p:cNvPr>
          <p:cNvSpPr txBox="1"/>
          <p:nvPr/>
        </p:nvSpPr>
        <p:spPr>
          <a:xfrm>
            <a:off x="3849650" y="3977628"/>
            <a:ext cx="6291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Aritméticos, Relacionais, Lógicos</a:t>
            </a:r>
          </a:p>
        </p:txBody>
      </p:sp>
    </p:spTree>
    <p:extLst>
      <p:ext uri="{BB962C8B-B14F-4D97-AF65-F5344CB8AC3E}">
        <p14:creationId xmlns:p14="http://schemas.microsoft.com/office/powerpoint/2010/main" val="105529465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E2605DE-1838-0281-35E1-BE5D9E47FD59}"/>
              </a:ext>
            </a:extLst>
          </p:cNvPr>
          <p:cNvSpPr/>
          <p:nvPr/>
        </p:nvSpPr>
        <p:spPr>
          <a:xfrm>
            <a:off x="6261246" y="3895856"/>
            <a:ext cx="3122614" cy="588934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749870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5353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Operadores Aritméticos</a:t>
            </a:r>
          </a:p>
        </p:txBody>
      </p:sp>
      <p:sp>
        <p:nvSpPr>
          <p:cNvPr id="2" name="Google Shape;3851;p15">
            <a:extLst>
              <a:ext uri="{FF2B5EF4-FFF2-40B4-BE49-F238E27FC236}">
                <a16:creationId xmlns:a16="http://schemas.microsoft.com/office/drawing/2014/main" id="{943EC932-6E98-D4A9-4052-22B1ACF20E96}"/>
              </a:ext>
            </a:extLst>
          </p:cNvPr>
          <p:cNvSpPr txBox="1">
            <a:spLocks/>
          </p:cNvSpPr>
          <p:nvPr/>
        </p:nvSpPr>
        <p:spPr>
          <a:xfrm>
            <a:off x="1268627" y="1577473"/>
            <a:ext cx="9411942" cy="2152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Operadores aritméticos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correspondem às </a:t>
            </a:r>
            <a:r>
              <a:rPr kumimoji="0" lang="pt-BR" sz="2800" i="0" u="none" strike="noStrike" kern="120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operações aritméticas fundamentais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 que são utilizados nos cálculos básicos de matemática, tais como: adição, subtração, multiplicação, divisão, exponenciação e resto.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Titillium Web"/>
              <a:cs typeface="Arial" panose="020B0604020202020204" pitchFamily="34" charset="0"/>
              <a:sym typeface="Titillium Web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5FBDE0-146E-E0BC-4029-329B1BE0EBCA}"/>
              </a:ext>
            </a:extLst>
          </p:cNvPr>
          <p:cNvSpPr/>
          <p:nvPr/>
        </p:nvSpPr>
        <p:spPr>
          <a:xfrm>
            <a:off x="1424980" y="3885499"/>
            <a:ext cx="3122614" cy="588934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AE2A1F-020C-29B7-A2A2-398368A61383}"/>
              </a:ext>
            </a:extLst>
          </p:cNvPr>
          <p:cNvSpPr/>
          <p:nvPr/>
        </p:nvSpPr>
        <p:spPr>
          <a:xfrm>
            <a:off x="4641014" y="3885499"/>
            <a:ext cx="1004998" cy="588934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Google Shape;3850;p15">
            <a:extLst>
              <a:ext uri="{FF2B5EF4-FFF2-40B4-BE49-F238E27FC236}">
                <a16:creationId xmlns:a16="http://schemas.microsoft.com/office/drawing/2014/main" id="{A98C4514-A8D3-723E-BDC8-54C131FE2711}"/>
              </a:ext>
            </a:extLst>
          </p:cNvPr>
          <p:cNvSpPr txBox="1">
            <a:spLocks/>
          </p:cNvSpPr>
          <p:nvPr/>
        </p:nvSpPr>
        <p:spPr>
          <a:xfrm>
            <a:off x="1738560" y="3885499"/>
            <a:ext cx="2469537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Operador</a:t>
            </a:r>
          </a:p>
        </p:txBody>
      </p:sp>
      <p:sp>
        <p:nvSpPr>
          <p:cNvPr id="21" name="Google Shape;3850;p15">
            <a:extLst>
              <a:ext uri="{FF2B5EF4-FFF2-40B4-BE49-F238E27FC236}">
                <a16:creationId xmlns:a16="http://schemas.microsoft.com/office/drawing/2014/main" id="{BEE1D7C0-F66B-0F20-7ED2-7D1B20D5DAF6}"/>
              </a:ext>
            </a:extLst>
          </p:cNvPr>
          <p:cNvSpPr txBox="1">
            <a:spLocks/>
          </p:cNvSpPr>
          <p:nvPr/>
        </p:nvSpPr>
        <p:spPr>
          <a:xfrm>
            <a:off x="4893879" y="3886801"/>
            <a:ext cx="799107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JS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24E4D-720A-B999-6C4F-F22236AD0B07}"/>
              </a:ext>
            </a:extLst>
          </p:cNvPr>
          <p:cNvSpPr/>
          <p:nvPr/>
        </p:nvSpPr>
        <p:spPr>
          <a:xfrm>
            <a:off x="1419919" y="4556917"/>
            <a:ext cx="3133104" cy="514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Adição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ABE403-50AD-D2B3-5946-BE33D6B50A84}"/>
              </a:ext>
            </a:extLst>
          </p:cNvPr>
          <p:cNvSpPr/>
          <p:nvPr/>
        </p:nvSpPr>
        <p:spPr>
          <a:xfrm>
            <a:off x="1424979" y="5154342"/>
            <a:ext cx="3122615" cy="514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Subtração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144FAE-0277-25B2-B538-E0A946E512C9}"/>
              </a:ext>
            </a:extLst>
          </p:cNvPr>
          <p:cNvSpPr/>
          <p:nvPr/>
        </p:nvSpPr>
        <p:spPr>
          <a:xfrm>
            <a:off x="1429346" y="5751767"/>
            <a:ext cx="3117085" cy="514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Multiplicação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534F23-1B9A-B91F-C517-738EFC279106}"/>
              </a:ext>
            </a:extLst>
          </p:cNvPr>
          <p:cNvSpPr/>
          <p:nvPr/>
        </p:nvSpPr>
        <p:spPr>
          <a:xfrm>
            <a:off x="4635953" y="4556917"/>
            <a:ext cx="1004998" cy="514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BCD2F5-573A-AA7B-DD39-91D83BDC335B}"/>
              </a:ext>
            </a:extLst>
          </p:cNvPr>
          <p:cNvSpPr/>
          <p:nvPr/>
        </p:nvSpPr>
        <p:spPr>
          <a:xfrm>
            <a:off x="4641012" y="5154341"/>
            <a:ext cx="1001503" cy="514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E0B2E4-6EC1-E3A1-E10B-EAC0C7D9A514}"/>
              </a:ext>
            </a:extLst>
          </p:cNvPr>
          <p:cNvSpPr/>
          <p:nvPr/>
        </p:nvSpPr>
        <p:spPr>
          <a:xfrm>
            <a:off x="4645381" y="5751767"/>
            <a:ext cx="998486" cy="514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F1FDDF-ED24-1886-70B3-F4996F09C8CA}"/>
              </a:ext>
            </a:extLst>
          </p:cNvPr>
          <p:cNvSpPr/>
          <p:nvPr/>
        </p:nvSpPr>
        <p:spPr>
          <a:xfrm>
            <a:off x="6266775" y="4571453"/>
            <a:ext cx="3117085" cy="514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Divisão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2C1B59-9588-CA00-1A71-25AC7F8E5BCB}"/>
              </a:ext>
            </a:extLst>
          </p:cNvPr>
          <p:cNvSpPr/>
          <p:nvPr/>
        </p:nvSpPr>
        <p:spPr>
          <a:xfrm>
            <a:off x="9482809" y="4571453"/>
            <a:ext cx="1001622" cy="514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6C85B6-2FE6-0AB8-3C8B-A36A1709CA02}"/>
              </a:ext>
            </a:extLst>
          </p:cNvPr>
          <p:cNvSpPr/>
          <p:nvPr/>
        </p:nvSpPr>
        <p:spPr>
          <a:xfrm>
            <a:off x="6266775" y="5160536"/>
            <a:ext cx="3133104" cy="514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Exponenciação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8D795C-31A5-3439-8825-DC858C364A26}"/>
              </a:ext>
            </a:extLst>
          </p:cNvPr>
          <p:cNvSpPr/>
          <p:nvPr/>
        </p:nvSpPr>
        <p:spPr>
          <a:xfrm>
            <a:off x="9482808" y="5160536"/>
            <a:ext cx="1001623" cy="514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8258D8-3558-2F9C-87B0-F9A744AF76CD}"/>
              </a:ext>
            </a:extLst>
          </p:cNvPr>
          <p:cNvSpPr/>
          <p:nvPr/>
        </p:nvSpPr>
        <p:spPr>
          <a:xfrm>
            <a:off x="6266775" y="5751767"/>
            <a:ext cx="3133104" cy="514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Resto da Divisão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5970D7-19E2-9402-A32D-D3BD65EC12B2}"/>
              </a:ext>
            </a:extLst>
          </p:cNvPr>
          <p:cNvSpPr/>
          <p:nvPr/>
        </p:nvSpPr>
        <p:spPr>
          <a:xfrm>
            <a:off x="9482808" y="5751767"/>
            <a:ext cx="1001623" cy="514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D99329-0A12-6169-40A4-3A145B6C08F9}"/>
              </a:ext>
            </a:extLst>
          </p:cNvPr>
          <p:cNvSpPr/>
          <p:nvPr/>
        </p:nvSpPr>
        <p:spPr>
          <a:xfrm>
            <a:off x="9486152" y="3906081"/>
            <a:ext cx="1004998" cy="588934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Google Shape;3850;p15">
            <a:extLst>
              <a:ext uri="{FF2B5EF4-FFF2-40B4-BE49-F238E27FC236}">
                <a16:creationId xmlns:a16="http://schemas.microsoft.com/office/drawing/2014/main" id="{36974750-D76A-38DA-5FBD-0282ED71F4CD}"/>
              </a:ext>
            </a:extLst>
          </p:cNvPr>
          <p:cNvSpPr txBox="1">
            <a:spLocks/>
          </p:cNvSpPr>
          <p:nvPr/>
        </p:nvSpPr>
        <p:spPr>
          <a:xfrm>
            <a:off x="6583698" y="3906081"/>
            <a:ext cx="2469537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Operador</a:t>
            </a:r>
          </a:p>
        </p:txBody>
      </p:sp>
      <p:sp>
        <p:nvSpPr>
          <p:cNvPr id="37" name="Google Shape;3850;p15">
            <a:extLst>
              <a:ext uri="{FF2B5EF4-FFF2-40B4-BE49-F238E27FC236}">
                <a16:creationId xmlns:a16="http://schemas.microsoft.com/office/drawing/2014/main" id="{D67AC244-951B-7D48-C28D-06419A2599F1}"/>
              </a:ext>
            </a:extLst>
          </p:cNvPr>
          <p:cNvSpPr txBox="1">
            <a:spLocks/>
          </p:cNvSpPr>
          <p:nvPr/>
        </p:nvSpPr>
        <p:spPr>
          <a:xfrm>
            <a:off x="9739017" y="3907383"/>
            <a:ext cx="799107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JS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31E80DA2-9DB8-47C2-FC5C-703616657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9" y="422942"/>
            <a:ext cx="772009" cy="94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51123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E2605DE-1838-0281-35E1-BE5D9E47FD59}"/>
              </a:ext>
            </a:extLst>
          </p:cNvPr>
          <p:cNvSpPr/>
          <p:nvPr/>
        </p:nvSpPr>
        <p:spPr>
          <a:xfrm>
            <a:off x="6295056" y="3895856"/>
            <a:ext cx="3088804" cy="588934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749870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5353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Operadores Relacionais</a:t>
            </a:r>
          </a:p>
        </p:txBody>
      </p:sp>
      <p:sp>
        <p:nvSpPr>
          <p:cNvPr id="2" name="Google Shape;3851;p15">
            <a:extLst>
              <a:ext uri="{FF2B5EF4-FFF2-40B4-BE49-F238E27FC236}">
                <a16:creationId xmlns:a16="http://schemas.microsoft.com/office/drawing/2014/main" id="{943EC932-6E98-D4A9-4052-22B1ACF20E96}"/>
              </a:ext>
            </a:extLst>
          </p:cNvPr>
          <p:cNvSpPr txBox="1">
            <a:spLocks/>
          </p:cNvSpPr>
          <p:nvPr/>
        </p:nvSpPr>
        <p:spPr>
          <a:xfrm>
            <a:off x="1268627" y="1577473"/>
            <a:ext cx="9411942" cy="2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Clr>
                <a:srgbClr val="4472C4"/>
              </a:buClr>
              <a:buNone/>
            </a:pPr>
            <a:r>
              <a:rPr lang="pt-B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Operadores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 relacionais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promovem uma </a:t>
            </a:r>
            <a:r>
              <a:rPr kumimoji="0" lang="pt-BR" sz="2800" i="0" u="none" strike="noStrike" kern="120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relação ou comparação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5353FF"/>
                </a:solidFill>
                <a:effectLst/>
                <a:uLnTx/>
                <a:uFillTx/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entre variáveis e / ou valores, além de atuarem como importantes elementos na criação da parte lógica de um código.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Titillium Web"/>
              <a:cs typeface="Arial" panose="020B0604020202020204" pitchFamily="34" charset="0"/>
              <a:sym typeface="Titillium Web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5FBDE0-146E-E0BC-4029-329B1BE0EBCA}"/>
              </a:ext>
            </a:extLst>
          </p:cNvPr>
          <p:cNvSpPr/>
          <p:nvPr/>
        </p:nvSpPr>
        <p:spPr>
          <a:xfrm>
            <a:off x="1424980" y="3885499"/>
            <a:ext cx="3122614" cy="588934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AE2A1F-020C-29B7-A2A2-398368A61383}"/>
              </a:ext>
            </a:extLst>
          </p:cNvPr>
          <p:cNvSpPr/>
          <p:nvPr/>
        </p:nvSpPr>
        <p:spPr>
          <a:xfrm>
            <a:off x="4641014" y="3885499"/>
            <a:ext cx="1004998" cy="588934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Google Shape;3850;p15">
            <a:extLst>
              <a:ext uri="{FF2B5EF4-FFF2-40B4-BE49-F238E27FC236}">
                <a16:creationId xmlns:a16="http://schemas.microsoft.com/office/drawing/2014/main" id="{A98C4514-A8D3-723E-BDC8-54C131FE2711}"/>
              </a:ext>
            </a:extLst>
          </p:cNvPr>
          <p:cNvSpPr txBox="1">
            <a:spLocks/>
          </p:cNvSpPr>
          <p:nvPr/>
        </p:nvSpPr>
        <p:spPr>
          <a:xfrm>
            <a:off x="1738560" y="3885499"/>
            <a:ext cx="2469537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Operador</a:t>
            </a:r>
          </a:p>
        </p:txBody>
      </p:sp>
      <p:sp>
        <p:nvSpPr>
          <p:cNvPr id="21" name="Google Shape;3850;p15">
            <a:extLst>
              <a:ext uri="{FF2B5EF4-FFF2-40B4-BE49-F238E27FC236}">
                <a16:creationId xmlns:a16="http://schemas.microsoft.com/office/drawing/2014/main" id="{BEE1D7C0-F66B-0F20-7ED2-7D1B20D5DAF6}"/>
              </a:ext>
            </a:extLst>
          </p:cNvPr>
          <p:cNvSpPr txBox="1">
            <a:spLocks/>
          </p:cNvSpPr>
          <p:nvPr/>
        </p:nvSpPr>
        <p:spPr>
          <a:xfrm>
            <a:off x="4893879" y="3886801"/>
            <a:ext cx="799107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JS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D99329-0A12-6169-40A4-3A145B6C08F9}"/>
              </a:ext>
            </a:extLst>
          </p:cNvPr>
          <p:cNvSpPr/>
          <p:nvPr/>
        </p:nvSpPr>
        <p:spPr>
          <a:xfrm>
            <a:off x="9486152" y="3887227"/>
            <a:ext cx="1004998" cy="588934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Google Shape;3850;p15">
            <a:extLst>
              <a:ext uri="{FF2B5EF4-FFF2-40B4-BE49-F238E27FC236}">
                <a16:creationId xmlns:a16="http://schemas.microsoft.com/office/drawing/2014/main" id="{36974750-D76A-38DA-5FBD-0282ED71F4CD}"/>
              </a:ext>
            </a:extLst>
          </p:cNvPr>
          <p:cNvSpPr txBox="1">
            <a:spLocks/>
          </p:cNvSpPr>
          <p:nvPr/>
        </p:nvSpPr>
        <p:spPr>
          <a:xfrm>
            <a:off x="6583698" y="3906081"/>
            <a:ext cx="2469537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Operador</a:t>
            </a:r>
          </a:p>
        </p:txBody>
      </p:sp>
      <p:sp>
        <p:nvSpPr>
          <p:cNvPr id="37" name="Google Shape;3850;p15">
            <a:extLst>
              <a:ext uri="{FF2B5EF4-FFF2-40B4-BE49-F238E27FC236}">
                <a16:creationId xmlns:a16="http://schemas.microsoft.com/office/drawing/2014/main" id="{D67AC244-951B-7D48-C28D-06419A2599F1}"/>
              </a:ext>
            </a:extLst>
          </p:cNvPr>
          <p:cNvSpPr txBox="1">
            <a:spLocks/>
          </p:cNvSpPr>
          <p:nvPr/>
        </p:nvSpPr>
        <p:spPr>
          <a:xfrm>
            <a:off x="9739017" y="3907383"/>
            <a:ext cx="799107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2443D2-5F7E-14D7-4A8D-FA5491E37E11}"/>
              </a:ext>
            </a:extLst>
          </p:cNvPr>
          <p:cNvSpPr/>
          <p:nvPr/>
        </p:nvSpPr>
        <p:spPr>
          <a:xfrm>
            <a:off x="1429346" y="4556917"/>
            <a:ext cx="3123645" cy="514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Igual 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86E794-47D7-AA04-4385-6A052B6FE512}"/>
              </a:ext>
            </a:extLst>
          </p:cNvPr>
          <p:cNvSpPr/>
          <p:nvPr/>
        </p:nvSpPr>
        <p:spPr>
          <a:xfrm>
            <a:off x="1434406" y="5154342"/>
            <a:ext cx="3113188" cy="514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Diferente 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A36941-5B77-9E5F-F30F-2070939E4A9E}"/>
              </a:ext>
            </a:extLst>
          </p:cNvPr>
          <p:cNvSpPr/>
          <p:nvPr/>
        </p:nvSpPr>
        <p:spPr>
          <a:xfrm>
            <a:off x="1438773" y="5751767"/>
            <a:ext cx="3107674" cy="514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Maior 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1A00D9-AF9C-E2C4-A33E-B100D0E4441E}"/>
              </a:ext>
            </a:extLst>
          </p:cNvPr>
          <p:cNvSpPr/>
          <p:nvPr/>
        </p:nvSpPr>
        <p:spPr>
          <a:xfrm>
            <a:off x="6295058" y="4556917"/>
            <a:ext cx="3073010" cy="514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Menor que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32BAF1-76E2-7569-4F34-9762C2606BE1}"/>
              </a:ext>
            </a:extLst>
          </p:cNvPr>
          <p:cNvSpPr/>
          <p:nvPr/>
        </p:nvSpPr>
        <p:spPr>
          <a:xfrm>
            <a:off x="6295057" y="5146000"/>
            <a:ext cx="3088803" cy="514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Maior ou igual a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BCAA5E-950F-5E11-7425-91F5423D0489}"/>
              </a:ext>
            </a:extLst>
          </p:cNvPr>
          <p:cNvSpPr/>
          <p:nvPr/>
        </p:nvSpPr>
        <p:spPr>
          <a:xfrm>
            <a:off x="6295057" y="5737231"/>
            <a:ext cx="3088803" cy="514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Menor ou igual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26C1F9-EF7F-50FB-008C-67E50EAE7F4C}"/>
              </a:ext>
            </a:extLst>
          </p:cNvPr>
          <p:cNvSpPr/>
          <p:nvPr/>
        </p:nvSpPr>
        <p:spPr>
          <a:xfrm>
            <a:off x="4633405" y="4558064"/>
            <a:ext cx="1004998" cy="514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==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F5116-CCFF-2A9F-D668-33F92CB0B58A}"/>
              </a:ext>
            </a:extLst>
          </p:cNvPr>
          <p:cNvSpPr/>
          <p:nvPr/>
        </p:nvSpPr>
        <p:spPr>
          <a:xfrm>
            <a:off x="4638465" y="5155488"/>
            <a:ext cx="1004998" cy="514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C0F9C-EA08-F317-DDCD-F93C9EF1BDE4}"/>
              </a:ext>
            </a:extLst>
          </p:cNvPr>
          <p:cNvSpPr/>
          <p:nvPr/>
        </p:nvSpPr>
        <p:spPr>
          <a:xfrm>
            <a:off x="4642832" y="5752914"/>
            <a:ext cx="1001655" cy="514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5C0A2A-1FB5-C9B8-3EAE-70CA514EC816}"/>
              </a:ext>
            </a:extLst>
          </p:cNvPr>
          <p:cNvSpPr/>
          <p:nvPr/>
        </p:nvSpPr>
        <p:spPr>
          <a:xfrm>
            <a:off x="9487311" y="4556917"/>
            <a:ext cx="1004998" cy="514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8DAC82-E906-5CEE-F13D-393039AFFEC4}"/>
              </a:ext>
            </a:extLst>
          </p:cNvPr>
          <p:cNvSpPr/>
          <p:nvPr/>
        </p:nvSpPr>
        <p:spPr>
          <a:xfrm>
            <a:off x="9487311" y="5146000"/>
            <a:ext cx="1008352" cy="514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&gt;=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A3A8FB-8255-4F47-4AA6-49C2909C1F66}"/>
              </a:ext>
            </a:extLst>
          </p:cNvPr>
          <p:cNvSpPr/>
          <p:nvPr/>
        </p:nvSpPr>
        <p:spPr>
          <a:xfrm>
            <a:off x="9487311" y="5737231"/>
            <a:ext cx="1008352" cy="514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420CD36-45BF-81FD-C665-A59FAF8EB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9" y="422942"/>
            <a:ext cx="772009" cy="94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16831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749870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5353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Operadores Lógicos (Conectivos)</a:t>
            </a:r>
          </a:p>
        </p:txBody>
      </p:sp>
      <p:sp>
        <p:nvSpPr>
          <p:cNvPr id="2" name="Google Shape;3851;p15">
            <a:extLst>
              <a:ext uri="{FF2B5EF4-FFF2-40B4-BE49-F238E27FC236}">
                <a16:creationId xmlns:a16="http://schemas.microsoft.com/office/drawing/2014/main" id="{943EC932-6E98-D4A9-4052-22B1ACF20E96}"/>
              </a:ext>
            </a:extLst>
          </p:cNvPr>
          <p:cNvSpPr txBox="1">
            <a:spLocks/>
          </p:cNvSpPr>
          <p:nvPr/>
        </p:nvSpPr>
        <p:spPr>
          <a:xfrm>
            <a:off x="1268627" y="1577473"/>
            <a:ext cx="9411942" cy="2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Clr>
                <a:srgbClr val="4472C4"/>
              </a:buClr>
              <a:buNone/>
            </a:pPr>
            <a:r>
              <a:rPr lang="pt-B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Operadores lógicos</a:t>
            </a: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, ou conectivos lógicos, servem para combinar resultados de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uma ou mais proposições </a:t>
            </a: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que geram valores lógicos (verdadeiro ou falso) ou inverter /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verificar o inverso </a:t>
            </a: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de uma proposição (se ela é falsa).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Titillium Web"/>
              <a:cs typeface="Arial" panose="020B0604020202020204" pitchFamily="34" charset="0"/>
              <a:sym typeface="Titillium Web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5FBDE0-146E-E0BC-4029-329B1BE0EBCA}"/>
              </a:ext>
            </a:extLst>
          </p:cNvPr>
          <p:cNvSpPr/>
          <p:nvPr/>
        </p:nvSpPr>
        <p:spPr>
          <a:xfrm>
            <a:off x="3640279" y="3885499"/>
            <a:ext cx="3122614" cy="588934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AE2A1F-020C-29B7-A2A2-398368A61383}"/>
              </a:ext>
            </a:extLst>
          </p:cNvPr>
          <p:cNvSpPr/>
          <p:nvPr/>
        </p:nvSpPr>
        <p:spPr>
          <a:xfrm>
            <a:off x="6856313" y="3885499"/>
            <a:ext cx="1004998" cy="588934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Google Shape;3850;p15">
            <a:extLst>
              <a:ext uri="{FF2B5EF4-FFF2-40B4-BE49-F238E27FC236}">
                <a16:creationId xmlns:a16="http://schemas.microsoft.com/office/drawing/2014/main" id="{A98C4514-A8D3-723E-BDC8-54C131FE2711}"/>
              </a:ext>
            </a:extLst>
          </p:cNvPr>
          <p:cNvSpPr txBox="1">
            <a:spLocks/>
          </p:cNvSpPr>
          <p:nvPr/>
        </p:nvSpPr>
        <p:spPr>
          <a:xfrm>
            <a:off x="3953859" y="3904353"/>
            <a:ext cx="2469537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Operador</a:t>
            </a:r>
          </a:p>
        </p:txBody>
      </p:sp>
      <p:sp>
        <p:nvSpPr>
          <p:cNvPr id="21" name="Google Shape;3850;p15">
            <a:extLst>
              <a:ext uri="{FF2B5EF4-FFF2-40B4-BE49-F238E27FC236}">
                <a16:creationId xmlns:a16="http://schemas.microsoft.com/office/drawing/2014/main" id="{BEE1D7C0-F66B-0F20-7ED2-7D1B20D5DAF6}"/>
              </a:ext>
            </a:extLst>
          </p:cNvPr>
          <p:cNvSpPr txBox="1">
            <a:spLocks/>
          </p:cNvSpPr>
          <p:nvPr/>
        </p:nvSpPr>
        <p:spPr>
          <a:xfrm>
            <a:off x="7109178" y="3886801"/>
            <a:ext cx="799107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JS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B64493-8035-92DD-45EC-E8A099459D23}"/>
              </a:ext>
            </a:extLst>
          </p:cNvPr>
          <p:cNvSpPr/>
          <p:nvPr/>
        </p:nvSpPr>
        <p:spPr>
          <a:xfrm>
            <a:off x="3635185" y="4556917"/>
            <a:ext cx="3133103" cy="514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7B8C10-FB2B-11F9-F00B-B11F0AC8B391}"/>
              </a:ext>
            </a:extLst>
          </p:cNvPr>
          <p:cNvSpPr/>
          <p:nvPr/>
        </p:nvSpPr>
        <p:spPr>
          <a:xfrm>
            <a:off x="3640247" y="5154342"/>
            <a:ext cx="3122614" cy="514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170317-166C-D8A4-507F-C5A3AE64C80B}"/>
              </a:ext>
            </a:extLst>
          </p:cNvPr>
          <p:cNvSpPr/>
          <p:nvPr/>
        </p:nvSpPr>
        <p:spPr>
          <a:xfrm>
            <a:off x="3644613" y="5751767"/>
            <a:ext cx="3117083" cy="514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NÃO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88C709-C583-120F-88CC-64E3B05599D3}"/>
              </a:ext>
            </a:extLst>
          </p:cNvPr>
          <p:cNvSpPr/>
          <p:nvPr/>
        </p:nvSpPr>
        <p:spPr>
          <a:xfrm>
            <a:off x="6848704" y="4556917"/>
            <a:ext cx="1007547" cy="514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&amp;&amp;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E7D26B-108C-8BF6-476D-1DE44CFD8233}"/>
              </a:ext>
            </a:extLst>
          </p:cNvPr>
          <p:cNvSpPr/>
          <p:nvPr/>
        </p:nvSpPr>
        <p:spPr>
          <a:xfrm>
            <a:off x="6853764" y="5154341"/>
            <a:ext cx="1007547" cy="514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||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239C5E-4F40-8013-1DBD-89F2188C1D95}"/>
              </a:ext>
            </a:extLst>
          </p:cNvPr>
          <p:cNvSpPr/>
          <p:nvPr/>
        </p:nvSpPr>
        <p:spPr>
          <a:xfrm>
            <a:off x="6858132" y="5751767"/>
            <a:ext cx="1004195" cy="514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548636AF-C2F2-B652-1988-2CE86927B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9" y="422942"/>
            <a:ext cx="772009" cy="94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16829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124293" y="3525712"/>
            <a:ext cx="7784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JavaScript Básico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04B3A-BD20-C3E3-C68E-BC8001CE046F}"/>
              </a:ext>
            </a:extLst>
          </p:cNvPr>
          <p:cNvSpPr txBox="1"/>
          <p:nvPr/>
        </p:nvSpPr>
        <p:spPr>
          <a:xfrm>
            <a:off x="3344280" y="4453950"/>
            <a:ext cx="7231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 que vamos focar?</a:t>
            </a:r>
          </a:p>
        </p:txBody>
      </p:sp>
    </p:spTree>
    <p:extLst>
      <p:ext uri="{BB962C8B-B14F-4D97-AF65-F5344CB8AC3E}">
        <p14:creationId xmlns:p14="http://schemas.microsoft.com/office/powerpoint/2010/main" val="2691376813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749870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5353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Estruturas dos Códigos</a:t>
            </a:r>
          </a:p>
        </p:txBody>
      </p:sp>
      <p:sp>
        <p:nvSpPr>
          <p:cNvPr id="2" name="Google Shape;3851;p15">
            <a:extLst>
              <a:ext uri="{FF2B5EF4-FFF2-40B4-BE49-F238E27FC236}">
                <a16:creationId xmlns:a16="http://schemas.microsoft.com/office/drawing/2014/main" id="{943EC932-6E98-D4A9-4052-22B1ACF20E96}"/>
              </a:ext>
            </a:extLst>
          </p:cNvPr>
          <p:cNvSpPr txBox="1">
            <a:spLocks/>
          </p:cNvSpPr>
          <p:nvPr/>
        </p:nvSpPr>
        <p:spPr>
          <a:xfrm>
            <a:off x="1268627" y="1577473"/>
            <a:ext cx="9411942" cy="2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Clr>
                <a:srgbClr val="4472C4"/>
              </a:buClr>
              <a:buNone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Titillium Web"/>
              <a:cs typeface="Arial" panose="020B0604020202020204" pitchFamily="34" charset="0"/>
              <a:sym typeface="Titillium Web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548636AF-C2F2-B652-1988-2CE86927B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9" y="422942"/>
            <a:ext cx="772009" cy="943567"/>
          </a:xfrm>
          <a:prstGeom prst="rect">
            <a:avLst/>
          </a:prstGeom>
        </p:spPr>
      </p:pic>
      <p:sp>
        <p:nvSpPr>
          <p:cNvPr id="3" name="Google Shape;3851;p15">
            <a:extLst>
              <a:ext uri="{FF2B5EF4-FFF2-40B4-BE49-F238E27FC236}">
                <a16:creationId xmlns:a16="http://schemas.microsoft.com/office/drawing/2014/main" id="{D344C138-D126-473D-9463-94E8ABBFCD08}"/>
              </a:ext>
            </a:extLst>
          </p:cNvPr>
          <p:cNvSpPr txBox="1">
            <a:spLocks/>
          </p:cNvSpPr>
          <p:nvPr/>
        </p:nvSpPr>
        <p:spPr>
          <a:xfrm>
            <a:off x="1028679" y="1366508"/>
            <a:ext cx="8728813" cy="6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Como toda linguagem de programação, vamos iniciar com:</a:t>
            </a:r>
          </a:p>
        </p:txBody>
      </p:sp>
      <p:sp>
        <p:nvSpPr>
          <p:cNvPr id="6" name="Google Shape;3851;p15">
            <a:extLst>
              <a:ext uri="{FF2B5EF4-FFF2-40B4-BE49-F238E27FC236}">
                <a16:creationId xmlns:a16="http://schemas.microsoft.com/office/drawing/2014/main" id="{6FFD6A39-100B-3E6D-E331-ACBFC4495D07}"/>
              </a:ext>
            </a:extLst>
          </p:cNvPr>
          <p:cNvSpPr txBox="1">
            <a:spLocks/>
          </p:cNvSpPr>
          <p:nvPr/>
        </p:nvSpPr>
        <p:spPr>
          <a:xfrm>
            <a:off x="1497667" y="2300613"/>
            <a:ext cx="9512840" cy="426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0990" indent="-38099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Declaração de variáveis ou constante (let, var, const)</a:t>
            </a:r>
          </a:p>
          <a:p>
            <a:pPr marL="380990" indent="-38099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Entrada de dados (prompt)</a:t>
            </a:r>
          </a:p>
          <a:p>
            <a:pPr marL="380990" indent="-38099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Cálculos ou execução de instruções (operadores) </a:t>
            </a:r>
          </a:p>
          <a:p>
            <a:pPr marL="380990" indent="-38099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Saída de dados (alert, console.log)</a:t>
            </a:r>
          </a:p>
          <a:p>
            <a:pPr marL="380990" indent="-38099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Condicionais (if, else, else if, switch / case)</a:t>
            </a:r>
          </a:p>
          <a:p>
            <a:pPr marL="380990" indent="-38099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Estruturas de repetição (for, while, do while)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5C8986-DCFF-0C5A-D8A2-73EBCCD5C766}"/>
              </a:ext>
            </a:extLst>
          </p:cNvPr>
          <p:cNvSpPr/>
          <p:nvPr/>
        </p:nvSpPr>
        <p:spPr>
          <a:xfrm rot="5400000">
            <a:off x="1564356" y="2614111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AC0B53-4686-82D4-6EA7-C3B08430E361}"/>
              </a:ext>
            </a:extLst>
          </p:cNvPr>
          <p:cNvSpPr/>
          <p:nvPr/>
        </p:nvSpPr>
        <p:spPr>
          <a:xfrm rot="5400000">
            <a:off x="1557536" y="3245446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8D6BD8-8F45-1236-F65C-533CF9D414F7}"/>
              </a:ext>
            </a:extLst>
          </p:cNvPr>
          <p:cNvSpPr/>
          <p:nvPr/>
        </p:nvSpPr>
        <p:spPr>
          <a:xfrm rot="5400000">
            <a:off x="1555708" y="3879571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C912E0-5301-26DE-E4A2-334228B738EF}"/>
              </a:ext>
            </a:extLst>
          </p:cNvPr>
          <p:cNvSpPr/>
          <p:nvPr/>
        </p:nvSpPr>
        <p:spPr>
          <a:xfrm rot="5400000">
            <a:off x="1550400" y="4534245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C80455-BEB5-915B-9219-ACF5FFA745F1}"/>
              </a:ext>
            </a:extLst>
          </p:cNvPr>
          <p:cNvSpPr/>
          <p:nvPr/>
        </p:nvSpPr>
        <p:spPr>
          <a:xfrm rot="5400000">
            <a:off x="1550400" y="5168373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EB013-6FF9-7BC2-E210-93F910516D63}"/>
              </a:ext>
            </a:extLst>
          </p:cNvPr>
          <p:cNvSpPr/>
          <p:nvPr/>
        </p:nvSpPr>
        <p:spPr>
          <a:xfrm rot="5400000">
            <a:off x="1564356" y="5814487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331883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pt-BR" dirty="0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94C76F-E9B1-4A7C-20C7-6797386E5FE5}"/>
              </a:ext>
            </a:extLst>
          </p:cNvPr>
          <p:cNvSpPr txBox="1"/>
          <p:nvPr/>
        </p:nvSpPr>
        <p:spPr>
          <a:xfrm>
            <a:off x="1165151" y="2503445"/>
            <a:ext cx="9091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Introdução a JavaScript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09E843E2-5D86-7934-EC6C-6D2ABCEE1BE6}"/>
              </a:ext>
            </a:extLst>
          </p:cNvPr>
          <p:cNvSpPr txBox="1"/>
          <p:nvPr/>
        </p:nvSpPr>
        <p:spPr>
          <a:xfrm>
            <a:off x="1803587" y="3486553"/>
            <a:ext cx="792487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Linguagem JavaScript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 + HTML + CSS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Dados e Operadores e Conectivos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Code (IDE)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 e Saída de Dados</a:t>
            </a:r>
          </a:p>
          <a:p>
            <a:pPr defTabSz="914377">
              <a:defRPr/>
            </a:pPr>
            <a:endParaRPr lang="pt-BR" sz="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3" y="1028706"/>
            <a:ext cx="3132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pt-BR" sz="5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AULA 07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533988" y="1477356"/>
            <a:ext cx="822277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pt-BR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6F95FB3-D6D5-34B0-44A5-860AE6BF857E}"/>
              </a:ext>
            </a:extLst>
          </p:cNvPr>
          <p:cNvSpPr/>
          <p:nvPr/>
        </p:nvSpPr>
        <p:spPr>
          <a:xfrm rot="5400000">
            <a:off x="1423152" y="3631120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pt-BR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A42DCEC-E414-5AF3-91B7-DF74FD47481D}"/>
              </a:ext>
            </a:extLst>
          </p:cNvPr>
          <p:cNvSpPr/>
          <p:nvPr/>
        </p:nvSpPr>
        <p:spPr>
          <a:xfrm rot="5400000">
            <a:off x="1423152" y="4118800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pt-BR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3D3B796-FCE1-0C84-EBB6-D9B8F49C4B69}"/>
              </a:ext>
            </a:extLst>
          </p:cNvPr>
          <p:cNvSpPr/>
          <p:nvPr/>
        </p:nvSpPr>
        <p:spPr>
          <a:xfrm rot="5400000">
            <a:off x="1419341" y="4608384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pt-BR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9DCA01-2242-3111-B18B-1112D937A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4412" y="440014"/>
            <a:ext cx="772009" cy="94356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A06FBB2-A030-C970-11CC-22E2E1315D15}"/>
              </a:ext>
            </a:extLst>
          </p:cNvPr>
          <p:cNvSpPr/>
          <p:nvPr/>
        </p:nvSpPr>
        <p:spPr>
          <a:xfrm rot="5400000">
            <a:off x="1419341" y="5100678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1ABD532-D5AC-9E7D-FB62-FBD4EDEB078F}"/>
              </a:ext>
            </a:extLst>
          </p:cNvPr>
          <p:cNvSpPr/>
          <p:nvPr/>
        </p:nvSpPr>
        <p:spPr>
          <a:xfrm rot="5400000">
            <a:off x="1419341" y="5585649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701636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749870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5353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Estruturas dos Códigos</a:t>
            </a:r>
          </a:p>
        </p:txBody>
      </p:sp>
      <p:sp>
        <p:nvSpPr>
          <p:cNvPr id="2" name="Google Shape;3851;p15">
            <a:extLst>
              <a:ext uri="{FF2B5EF4-FFF2-40B4-BE49-F238E27FC236}">
                <a16:creationId xmlns:a16="http://schemas.microsoft.com/office/drawing/2014/main" id="{943EC932-6E98-D4A9-4052-22B1ACF20E96}"/>
              </a:ext>
            </a:extLst>
          </p:cNvPr>
          <p:cNvSpPr txBox="1">
            <a:spLocks/>
          </p:cNvSpPr>
          <p:nvPr/>
        </p:nvSpPr>
        <p:spPr>
          <a:xfrm>
            <a:off x="1268627" y="1577473"/>
            <a:ext cx="9411942" cy="2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Clr>
                <a:srgbClr val="4472C4"/>
              </a:buClr>
              <a:buNone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Titillium Web"/>
              <a:cs typeface="Arial" panose="020B0604020202020204" pitchFamily="34" charset="0"/>
              <a:sym typeface="Titillium Web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548636AF-C2F2-B652-1988-2CE86927B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9" y="422942"/>
            <a:ext cx="772009" cy="943567"/>
          </a:xfrm>
          <a:prstGeom prst="rect">
            <a:avLst/>
          </a:prstGeom>
        </p:spPr>
      </p:pic>
      <p:sp>
        <p:nvSpPr>
          <p:cNvPr id="3" name="Google Shape;3851;p15">
            <a:extLst>
              <a:ext uri="{FF2B5EF4-FFF2-40B4-BE49-F238E27FC236}">
                <a16:creationId xmlns:a16="http://schemas.microsoft.com/office/drawing/2014/main" id="{D344C138-D126-473D-9463-94E8ABBFCD08}"/>
              </a:ext>
            </a:extLst>
          </p:cNvPr>
          <p:cNvSpPr txBox="1">
            <a:spLocks/>
          </p:cNvSpPr>
          <p:nvPr/>
        </p:nvSpPr>
        <p:spPr>
          <a:xfrm>
            <a:off x="1028679" y="1366508"/>
            <a:ext cx="8728813" cy="6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Como toda linguagem de programação, vamos iniciar com:</a:t>
            </a:r>
          </a:p>
        </p:txBody>
      </p:sp>
      <p:sp>
        <p:nvSpPr>
          <p:cNvPr id="6" name="Google Shape;3851;p15">
            <a:extLst>
              <a:ext uri="{FF2B5EF4-FFF2-40B4-BE49-F238E27FC236}">
                <a16:creationId xmlns:a16="http://schemas.microsoft.com/office/drawing/2014/main" id="{6FFD6A39-100B-3E6D-E331-ACBFC4495D07}"/>
              </a:ext>
            </a:extLst>
          </p:cNvPr>
          <p:cNvSpPr txBox="1">
            <a:spLocks/>
          </p:cNvSpPr>
          <p:nvPr/>
        </p:nvSpPr>
        <p:spPr>
          <a:xfrm>
            <a:off x="1497667" y="2300613"/>
            <a:ext cx="9512840" cy="426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0990" indent="-38099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Declaração de variáveis ou constante (let, var, const)</a:t>
            </a:r>
          </a:p>
          <a:p>
            <a:pPr marL="380990" indent="-38099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Entrada de dados (prompt)</a:t>
            </a:r>
          </a:p>
          <a:p>
            <a:pPr marL="380990" indent="-38099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Cálculos ou execução de instruções (operadores) </a:t>
            </a:r>
          </a:p>
          <a:p>
            <a:pPr marL="380990" indent="-38099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Saída de dados (alert, console.log)</a:t>
            </a:r>
          </a:p>
          <a:p>
            <a:pPr marL="380990" indent="-38099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Condicionais (if, else, else if, switch / case)</a:t>
            </a:r>
          </a:p>
          <a:p>
            <a:pPr marL="380990" indent="-38099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pt-BR" sz="8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 de repetição (for, while, do while)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5C8986-DCFF-0C5A-D8A2-73EBCCD5C766}"/>
              </a:ext>
            </a:extLst>
          </p:cNvPr>
          <p:cNvSpPr/>
          <p:nvPr/>
        </p:nvSpPr>
        <p:spPr>
          <a:xfrm rot="5400000">
            <a:off x="1564356" y="2614111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AC0B53-4686-82D4-6EA7-C3B08430E361}"/>
              </a:ext>
            </a:extLst>
          </p:cNvPr>
          <p:cNvSpPr/>
          <p:nvPr/>
        </p:nvSpPr>
        <p:spPr>
          <a:xfrm rot="5400000">
            <a:off x="1557536" y="3245446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8D6BD8-8F45-1236-F65C-533CF9D414F7}"/>
              </a:ext>
            </a:extLst>
          </p:cNvPr>
          <p:cNvSpPr/>
          <p:nvPr/>
        </p:nvSpPr>
        <p:spPr>
          <a:xfrm rot="5400000">
            <a:off x="1555708" y="3879571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C912E0-5301-26DE-E4A2-334228B738EF}"/>
              </a:ext>
            </a:extLst>
          </p:cNvPr>
          <p:cNvSpPr/>
          <p:nvPr/>
        </p:nvSpPr>
        <p:spPr>
          <a:xfrm rot="5400000">
            <a:off x="1550400" y="4534245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C80455-BEB5-915B-9219-ACF5FFA745F1}"/>
              </a:ext>
            </a:extLst>
          </p:cNvPr>
          <p:cNvSpPr/>
          <p:nvPr/>
        </p:nvSpPr>
        <p:spPr>
          <a:xfrm rot="5400000">
            <a:off x="1550400" y="5168373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EB013-6FF9-7BC2-E210-93F910516D63}"/>
              </a:ext>
            </a:extLst>
          </p:cNvPr>
          <p:cNvSpPr/>
          <p:nvPr/>
        </p:nvSpPr>
        <p:spPr>
          <a:xfrm rot="5400000">
            <a:off x="1564356" y="5814487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789097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124293" y="3525712"/>
            <a:ext cx="7784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Visual Studio Code (IDE)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04B3A-BD20-C3E3-C68E-BC8001CE046F}"/>
              </a:ext>
            </a:extLst>
          </p:cNvPr>
          <p:cNvSpPr txBox="1"/>
          <p:nvPr/>
        </p:nvSpPr>
        <p:spPr>
          <a:xfrm>
            <a:off x="3344280" y="4453950"/>
            <a:ext cx="7231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Configurando nossa IDE! \o/</a:t>
            </a:r>
          </a:p>
        </p:txBody>
      </p:sp>
    </p:spTree>
    <p:extLst>
      <p:ext uri="{BB962C8B-B14F-4D97-AF65-F5344CB8AC3E}">
        <p14:creationId xmlns:p14="http://schemas.microsoft.com/office/powerpoint/2010/main" val="4240224189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6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Google Shape;3850;p15">
            <a:extLst>
              <a:ext uri="{FF2B5EF4-FFF2-40B4-BE49-F238E27FC236}">
                <a16:creationId xmlns:a16="http://schemas.microsoft.com/office/drawing/2014/main" id="{3DEAAF49-D516-7F3C-476D-F293FFEABCF0}"/>
              </a:ext>
            </a:extLst>
          </p:cNvPr>
          <p:cNvSpPr txBox="1">
            <a:spLocks/>
          </p:cNvSpPr>
          <p:nvPr/>
        </p:nvSpPr>
        <p:spPr>
          <a:xfrm>
            <a:off x="954416" y="714954"/>
            <a:ext cx="85383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defTabSz="914377">
              <a:buClr>
                <a:srgbClr val="4472C4"/>
              </a:buClr>
            </a:pPr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Code (IDE)</a:t>
            </a:r>
          </a:p>
        </p:txBody>
      </p:sp>
      <p:sp>
        <p:nvSpPr>
          <p:cNvPr id="5" name="Google Shape;3851;p15">
            <a:extLst>
              <a:ext uri="{FF2B5EF4-FFF2-40B4-BE49-F238E27FC236}">
                <a16:creationId xmlns:a16="http://schemas.microsoft.com/office/drawing/2014/main" id="{FD6EA6C1-22BE-EB2D-0432-7825E1CA04CE}"/>
              </a:ext>
            </a:extLst>
          </p:cNvPr>
          <p:cNvSpPr txBox="1">
            <a:spLocks/>
          </p:cNvSpPr>
          <p:nvPr/>
        </p:nvSpPr>
        <p:spPr>
          <a:xfrm>
            <a:off x="1268626" y="1577471"/>
            <a:ext cx="6583901" cy="481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 defTabSz="914377">
              <a:buClr>
                <a:srgbClr val="4472C4"/>
              </a:buClr>
              <a:buNone/>
            </a:pPr>
            <a:r>
              <a:rPr lang="pt-BR" sz="2800" b="1" dirty="0">
                <a:solidFill>
                  <a:srgbClr val="8989FF"/>
                </a:solidFill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1) </a:t>
            </a: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Abrir o VS Code.</a:t>
            </a:r>
          </a:p>
          <a:p>
            <a:pPr marL="0" indent="0" algn="just" defTabSz="914377">
              <a:buClr>
                <a:srgbClr val="4472C4"/>
              </a:buClr>
              <a:buNone/>
            </a:pPr>
            <a:r>
              <a:rPr lang="pt-BR" sz="2800" b="1" dirty="0">
                <a:solidFill>
                  <a:srgbClr val="8989FF"/>
                </a:solidFill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2) </a:t>
            </a: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Fechar códigos ou pastas abertas.</a:t>
            </a:r>
          </a:p>
          <a:p>
            <a:pPr marL="0" indent="0" algn="just" defTabSz="914377">
              <a:buClr>
                <a:srgbClr val="4472C4"/>
              </a:buClr>
              <a:buNone/>
            </a:pPr>
            <a:r>
              <a:rPr lang="pt-BR" sz="2800" b="1" dirty="0">
                <a:solidFill>
                  <a:srgbClr val="8989FF"/>
                </a:solidFill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3) </a:t>
            </a: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Criar pasta com o seu nome.</a:t>
            </a:r>
          </a:p>
          <a:p>
            <a:pPr marL="0" indent="0" algn="just" defTabSz="914377">
              <a:buClr>
                <a:srgbClr val="4472C4"/>
              </a:buClr>
              <a:buNone/>
            </a:pPr>
            <a:r>
              <a:rPr lang="pt-BR" sz="2800" b="1" dirty="0">
                <a:solidFill>
                  <a:srgbClr val="8989FF"/>
                </a:solidFill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4) </a:t>
            </a: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Abrir pasta no VS Code.</a:t>
            </a:r>
          </a:p>
          <a:p>
            <a:pPr marL="0" indent="0" algn="just" defTabSz="914377">
              <a:buClr>
                <a:srgbClr val="4472C4"/>
              </a:buClr>
              <a:buNone/>
            </a:pPr>
            <a:r>
              <a:rPr lang="pt-BR" sz="2800" b="1" dirty="0">
                <a:solidFill>
                  <a:srgbClr val="8989FF"/>
                </a:solidFill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5) </a:t>
            </a: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Criar primeiro arquivo JS.</a:t>
            </a:r>
          </a:p>
          <a:p>
            <a:pPr marL="0" indent="0" algn="just" defTabSz="914377">
              <a:buClr>
                <a:srgbClr val="4472C4"/>
              </a:buClr>
              <a:buNone/>
            </a:pPr>
            <a:endParaRPr lang="pt-BR" sz="2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Titillium Web"/>
              <a:cs typeface="Arial" panose="020B0604020202020204" pitchFamily="34" charset="0"/>
              <a:sym typeface="Titillium Web"/>
            </a:endParaRPr>
          </a:p>
          <a:p>
            <a:pPr marL="0" indent="0" algn="just" defTabSz="914377">
              <a:buClr>
                <a:srgbClr val="4472C4"/>
              </a:buClr>
              <a:buNone/>
            </a:pPr>
            <a:r>
              <a:rPr lang="pt-BR" sz="2800" b="1" dirty="0">
                <a:solidFill>
                  <a:srgbClr val="8989FF"/>
                </a:solidFill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6) </a:t>
            </a: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Chrome - Inspector e console.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Titillium Web"/>
              <a:cs typeface="Arial" panose="020B0604020202020204" pitchFamily="34" charset="0"/>
              <a:sym typeface="Titillium Web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34D9C0-6E60-9529-5182-CD3EA5E6DBC4}"/>
              </a:ext>
            </a:extLst>
          </p:cNvPr>
          <p:cNvSpPr/>
          <p:nvPr/>
        </p:nvSpPr>
        <p:spPr>
          <a:xfrm>
            <a:off x="-12380" y="2"/>
            <a:ext cx="342319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BF85B-22BB-4A20-38AE-7A2BFF858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553" y="2637636"/>
            <a:ext cx="3761322" cy="350540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1F5B372-1942-F308-0995-723875696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51455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36;p13">
            <a:extLst>
              <a:ext uri="{FF2B5EF4-FFF2-40B4-BE49-F238E27FC236}">
                <a16:creationId xmlns:a16="http://schemas.microsoft.com/office/drawing/2014/main" id="{9199CBC9-9442-4371-9793-BFDC992591B4}"/>
              </a:ext>
            </a:extLst>
          </p:cNvPr>
          <p:cNvSpPr txBox="1">
            <a:spLocks/>
          </p:cNvSpPr>
          <p:nvPr/>
        </p:nvSpPr>
        <p:spPr>
          <a:xfrm>
            <a:off x="3958288" y="2248163"/>
            <a:ext cx="6237061" cy="263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DÚVIDAS? </a:t>
            </a:r>
          </a:p>
          <a:p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PERGUNTAS?</a:t>
            </a:r>
          </a:p>
          <a:p>
            <a:pPr algn="r"/>
            <a:endParaRPr lang="pt-BR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830ED1-6967-8EE0-1743-4AE7973C2C9B}"/>
              </a:ext>
            </a:extLst>
          </p:cNvPr>
          <p:cNvSpPr/>
          <p:nvPr/>
        </p:nvSpPr>
        <p:spPr>
          <a:xfrm>
            <a:off x="11334676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984C3-2432-F2F8-07A8-28715AABE848}"/>
              </a:ext>
            </a:extLst>
          </p:cNvPr>
          <p:cNvSpPr/>
          <p:nvPr/>
        </p:nvSpPr>
        <p:spPr>
          <a:xfrm>
            <a:off x="-12380" y="2"/>
            <a:ext cx="2668783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673533450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966901" y="2316166"/>
            <a:ext cx="6057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esse tal</a:t>
            </a:r>
          </a:p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JavaScript?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04B3A-BD20-C3E3-C68E-BC8001CE046F}"/>
              </a:ext>
            </a:extLst>
          </p:cNvPr>
          <p:cNvSpPr txBox="1"/>
          <p:nvPr/>
        </p:nvSpPr>
        <p:spPr>
          <a:xfrm>
            <a:off x="4005948" y="4453950"/>
            <a:ext cx="594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Bora entender mais sobre JS! :D</a:t>
            </a:r>
          </a:p>
        </p:txBody>
      </p:sp>
    </p:spTree>
    <p:extLst>
      <p:ext uri="{BB962C8B-B14F-4D97-AF65-F5344CB8AC3E}">
        <p14:creationId xmlns:p14="http://schemas.microsoft.com/office/powerpoint/2010/main" val="210532515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851;p15">
            <a:extLst>
              <a:ext uri="{FF2B5EF4-FFF2-40B4-BE49-F238E27FC236}">
                <a16:creationId xmlns:a16="http://schemas.microsoft.com/office/drawing/2014/main" id="{B0E3940C-196E-4B90-983A-553A8887A087}"/>
              </a:ext>
            </a:extLst>
          </p:cNvPr>
          <p:cNvSpPr txBox="1">
            <a:spLocks/>
          </p:cNvSpPr>
          <p:nvPr/>
        </p:nvSpPr>
        <p:spPr>
          <a:xfrm>
            <a:off x="1268627" y="1577472"/>
            <a:ext cx="9430315" cy="466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just"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uma linguagem de programação de alto nível, ou seja, com a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 simplificada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Sua tipagem é dinâmica e fraca, isso significa que os tipos das variáveis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são declarados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própria linguagem entende, de acordo com o dado recebido. Um tipo pode ser alterado, em JS.</a:t>
            </a:r>
          </a:p>
          <a:p>
            <a:pPr marL="0" indent="0" algn="just">
              <a:buNone/>
            </a:pP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JavaScript é muito utilizado no desenvolvimento de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aplicações web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sistemas, com foco no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b="1" dirty="0">
              <a:latin typeface="Miriam Libre" panose="00000500000000000000" pitchFamily="2" charset="-79"/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 algn="just">
              <a:buNone/>
            </a:pPr>
            <a:endParaRPr lang="en-US" b="1" dirty="0">
              <a:latin typeface="Miriam Libre" panose="00000500000000000000" pitchFamily="2" charset="-79"/>
              <a:ea typeface="Titillium Web"/>
              <a:cs typeface="Miriam Libre" panose="00000500000000000000" pitchFamily="2" charset="-79"/>
              <a:sym typeface="Titillium Web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859B5F8-C478-C012-D073-3AB146159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4927909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Linguagem JavaScript</a:t>
            </a:r>
          </a:p>
        </p:txBody>
      </p:sp>
    </p:spTree>
    <p:extLst>
      <p:ext uri="{BB962C8B-B14F-4D97-AF65-F5344CB8AC3E}">
        <p14:creationId xmlns:p14="http://schemas.microsoft.com/office/powerpoint/2010/main" val="339811471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m 33">
            <a:extLst>
              <a:ext uri="{FF2B5EF4-FFF2-40B4-BE49-F238E27FC236}">
                <a16:creationId xmlns:a16="http://schemas.microsoft.com/office/drawing/2014/main" id="{3727F43C-84AE-429C-9A5D-E6ED17701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6017" y="1774968"/>
            <a:ext cx="7112616" cy="42777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F30E75-2E0D-BE78-BD76-A5A799FCA5D1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E7282-37AB-22A0-225D-D8C6CA7B1AAA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oogle Shape;3850;p15">
            <a:extLst>
              <a:ext uri="{FF2B5EF4-FFF2-40B4-BE49-F238E27FC236}">
                <a16:creationId xmlns:a16="http://schemas.microsoft.com/office/drawing/2014/main" id="{A5F9AF60-8A3B-5034-E99C-BEFD226F30A2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4927909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 + HTML + CSS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EBDEDB6-2943-1CCB-6A23-7BEF4C7B8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7590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F30E75-2E0D-BE78-BD76-A5A799FCA5D1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E7282-37AB-22A0-225D-D8C6CA7B1AAA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oogle Shape;3850;p15">
            <a:extLst>
              <a:ext uri="{FF2B5EF4-FFF2-40B4-BE49-F238E27FC236}">
                <a16:creationId xmlns:a16="http://schemas.microsoft.com/office/drawing/2014/main" id="{A5F9AF60-8A3B-5034-E99C-BEFD226F30A2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4927909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 + HTML + CSS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EBDEDB6-2943-1CCB-6A23-7BEF4C7B8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pic>
        <p:nvPicPr>
          <p:cNvPr id="2" name="Imagem 8">
            <a:extLst>
              <a:ext uri="{FF2B5EF4-FFF2-40B4-BE49-F238E27FC236}">
                <a16:creationId xmlns:a16="http://schemas.microsoft.com/office/drawing/2014/main" id="{3B71A2D7-9CD8-8DC7-07D9-7D373D16D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219" y="1657781"/>
            <a:ext cx="4927909" cy="460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4675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F30E75-2E0D-BE78-BD76-A5A799FCA5D1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E7282-37AB-22A0-225D-D8C6CA7B1AAA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oogle Shape;3850;p15">
            <a:extLst>
              <a:ext uri="{FF2B5EF4-FFF2-40B4-BE49-F238E27FC236}">
                <a16:creationId xmlns:a16="http://schemas.microsoft.com/office/drawing/2014/main" id="{A5F9AF60-8A3B-5034-E99C-BEFD226F30A2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4927909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 + HTML + CSS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EBDEDB6-2943-1CCB-6A23-7BEF4C7B8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pic>
        <p:nvPicPr>
          <p:cNvPr id="7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7C8FD30-EC9F-A853-EE36-A5D2C5701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316" y="1819966"/>
            <a:ext cx="8021883" cy="45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63241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81942C-2876-3ED0-3AC5-2450C29F9C84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8A55EC7-283C-AD39-72FC-9D9A40634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993620-B005-44CA-A302-6C4255D84E8A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17E3D-3D30-34FE-D86E-36E0ED464473}"/>
              </a:ext>
            </a:extLst>
          </p:cNvPr>
          <p:cNvSpPr txBox="1"/>
          <p:nvPr/>
        </p:nvSpPr>
        <p:spPr>
          <a:xfrm>
            <a:off x="3275305" y="2967334"/>
            <a:ext cx="7440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Dados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AF324-67BE-353C-1BFA-B0F254E66421}"/>
              </a:ext>
            </a:extLst>
          </p:cNvPr>
          <p:cNvSpPr txBox="1"/>
          <p:nvPr/>
        </p:nvSpPr>
        <p:spPr>
          <a:xfrm>
            <a:off x="4124255" y="4133439"/>
            <a:ext cx="5788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quais tipos de dados podemos trabalhar?</a:t>
            </a:r>
          </a:p>
        </p:txBody>
      </p:sp>
    </p:spTree>
    <p:extLst>
      <p:ext uri="{BB962C8B-B14F-4D97-AF65-F5344CB8AC3E}">
        <p14:creationId xmlns:p14="http://schemas.microsoft.com/office/powerpoint/2010/main" val="320177832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8E3DD84-4F81-50EC-A98E-DB89352AF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Google Shape;3850;p15">
            <a:extLst>
              <a:ext uri="{FF2B5EF4-FFF2-40B4-BE49-F238E27FC236}">
                <a16:creationId xmlns:a16="http://schemas.microsoft.com/office/drawing/2014/main" id="{3DEAAF49-D516-7F3C-476D-F293FFEABCF0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917723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5353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Miriam Libre"/>
              </a:rPr>
              <a:t>O que são Tipos de Dados?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34D9C0-6E60-9529-5182-CD3EA5E6DBC4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3851;p15">
            <a:extLst>
              <a:ext uri="{FF2B5EF4-FFF2-40B4-BE49-F238E27FC236}">
                <a16:creationId xmlns:a16="http://schemas.microsoft.com/office/drawing/2014/main" id="{3481380D-B8D6-97AB-D5CE-D789694CF49A}"/>
              </a:ext>
            </a:extLst>
          </p:cNvPr>
          <p:cNvSpPr txBox="1">
            <a:spLocks/>
          </p:cNvSpPr>
          <p:nvPr/>
        </p:nvSpPr>
        <p:spPr>
          <a:xfrm>
            <a:off x="1260870" y="1545610"/>
            <a:ext cx="9400845" cy="384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Tipo de dado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refere-se </a:t>
            </a: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à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 </a:t>
            </a:r>
            <a:r>
              <a:rPr kumimoji="0" lang="pt-BR" sz="2800" i="0" u="none" strike="noStrike" kern="120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classificação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 de determinada informação.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Barlow Light"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Titillium Web"/>
              <a:cs typeface="Arial" panose="020B0604020202020204" pitchFamily="34" charset="0"/>
              <a:sym typeface="Titillium Web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A maior parte das linguagens possui uma forma de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classificar os tipos de dados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, que pode ser na sua forma de declarar, armazenar, interagir ou remover.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Barlow Light"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Titillium Web"/>
              <a:cs typeface="Arial" panose="020B0604020202020204" pitchFamily="34" charset="0"/>
              <a:sym typeface="Titillium Web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Algumas classificações de linguagens: não tipadas, tipadas (fracamente e fortemente),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dinamicamente tipada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Titillium Web"/>
                <a:cs typeface="Arial" panose="020B0604020202020204" pitchFamily="34" charset="0"/>
                <a:sym typeface="Titillium Web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Titillium Web"/>
              <a:cs typeface="Arial" panose="020B0604020202020204" pitchFamily="34" charset="0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98754352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757</Words>
  <Application>Microsoft Office PowerPoint</Application>
  <PresentationFormat>Widescreen</PresentationFormat>
  <Paragraphs>191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Barlow Light</vt:lpstr>
      <vt:lpstr>Calibri</vt:lpstr>
      <vt:lpstr>Calibri Light</vt:lpstr>
      <vt:lpstr>Miriam Libre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Pixelikas</dc:creator>
  <cp:lastModifiedBy>Pixelikas</cp:lastModifiedBy>
  <cp:revision>24</cp:revision>
  <dcterms:created xsi:type="dcterms:W3CDTF">2024-04-15T17:16:03Z</dcterms:created>
  <dcterms:modified xsi:type="dcterms:W3CDTF">2024-06-03T13:07:41Z</dcterms:modified>
</cp:coreProperties>
</file>