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E10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397095F-E7E1-4F9F-8889-8F8BA6375B8A}" type="datetimeFigureOut">
              <a:rPr lang="pt-BR" smtClean="0"/>
              <a:pPr/>
              <a:t>10/04/2015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EEB1C28-DA70-41B6-8D4F-F5554E98BD7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04" y="1643050"/>
            <a:ext cx="6715172" cy="1222375"/>
          </a:xfrm>
        </p:spPr>
        <p:txBody>
          <a:bodyPr>
            <a:normAutofit/>
          </a:bodyPr>
          <a:lstStyle/>
          <a:p>
            <a:pPr algn="ctr"/>
            <a:r>
              <a:rPr lang="pt-BR" sz="4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 FORÇAS DE </a:t>
            </a:r>
            <a:r>
              <a:rPr lang="pt-BR" sz="48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PORTER</a:t>
            </a:r>
            <a:endParaRPr lang="pt-BR" sz="4400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3929066"/>
            <a:ext cx="7429552" cy="1500198"/>
          </a:xfrm>
        </p:spPr>
        <p:txBody>
          <a:bodyPr/>
          <a:lstStyle/>
          <a:p>
            <a:r>
              <a:rPr lang="pt-BR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CAMARGO CORRÊA </a:t>
            </a:r>
            <a:r>
              <a:rPr lang="pt-BR" u="sng" dirty="0" smtClean="0">
                <a:solidFill>
                  <a:schemeClr val="tx1"/>
                </a:solidFill>
              </a:rPr>
              <a:t>– </a:t>
            </a:r>
            <a:r>
              <a:rPr lang="pt-BR" sz="2400" u="sng" dirty="0" smtClean="0">
                <a:solidFill>
                  <a:schemeClr val="tx1"/>
                </a:solidFill>
              </a:rPr>
              <a:t>Desenvolvimento Imobiliário</a:t>
            </a:r>
            <a:endParaRPr lang="pt-BR" sz="24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   </a:t>
            </a:r>
            <a:r>
              <a:rPr lang="pt-BR" sz="3900" u="sng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Integrantes do Grupo</a:t>
            </a:r>
          </a:p>
          <a:p>
            <a:endParaRPr lang="pt-BR" dirty="0" smtClean="0"/>
          </a:p>
          <a:p>
            <a:r>
              <a:rPr lang="pt-BR" dirty="0" smtClean="0"/>
              <a:t>Bruno Borges   </a:t>
            </a:r>
          </a:p>
          <a:p>
            <a:r>
              <a:rPr lang="pt-BR" dirty="0" smtClean="0"/>
              <a:t>Karina Oliveira   20597545</a:t>
            </a:r>
          </a:p>
          <a:p>
            <a:r>
              <a:rPr lang="pt-BR" dirty="0" smtClean="0"/>
              <a:t>Marina Vilas Boas  </a:t>
            </a:r>
            <a:r>
              <a:rPr lang="pt-BR" dirty="0" smtClean="0"/>
              <a:t>20597502</a:t>
            </a:r>
          </a:p>
          <a:p>
            <a:pPr marL="82296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u="sng" dirty="0" smtClean="0">
                <a:solidFill>
                  <a:schemeClr val="tx1"/>
                </a:solidFill>
              </a:rPr>
              <a:t>Sobre a Holding </a:t>
            </a:r>
            <a:br>
              <a:rPr lang="pt-BR" u="sng" dirty="0" smtClean="0">
                <a:solidFill>
                  <a:schemeClr val="tx1"/>
                </a:solidFill>
              </a:rPr>
            </a:br>
            <a:r>
              <a:rPr lang="pt-BR" u="sng" dirty="0">
                <a:solidFill>
                  <a:schemeClr val="tx1"/>
                </a:solidFill>
              </a:rPr>
              <a:t>Camargo Corrêa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2071678"/>
            <a:ext cx="7498080" cy="4176722"/>
          </a:xfrm>
        </p:spPr>
        <p:txBody>
          <a:bodyPr>
            <a:normAutofit/>
          </a:bodyPr>
          <a:lstStyle/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Fundada em 1939, na cidade de São Paulo, onde começou como uma construtora, a </a:t>
            </a:r>
            <a:r>
              <a:rPr lang="pt-BR" sz="1800" i="1" dirty="0" smtClean="0">
                <a:latin typeface="Arial" pitchFamily="34" charset="0"/>
                <a:cs typeface="Arial" pitchFamily="34" charset="0"/>
              </a:rPr>
              <a:t>Camargo, Corrêa &amp; Companhia </a:t>
            </a:r>
            <a:r>
              <a:rPr lang="pt-BR" sz="1800" i="1" dirty="0" err="1" smtClean="0">
                <a:latin typeface="Arial" pitchFamily="34" charset="0"/>
                <a:cs typeface="Arial" pitchFamily="34" charset="0"/>
              </a:rPr>
              <a:t>Ltda</a:t>
            </a:r>
            <a:r>
              <a:rPr lang="pt-BR" sz="1800" i="1" dirty="0" smtClean="0">
                <a:latin typeface="Arial" pitchFamily="34" charset="0"/>
                <a:cs typeface="Arial" pitchFamily="34" charset="0"/>
              </a:rPr>
              <a:t> – Engenheiros e construtores;</a:t>
            </a:r>
          </a:p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Ao longo da sua história, o grupo de diversificou em vários setores tais como engenharia, construção, energia, transportes, cimento, calçados, entre outros;</a:t>
            </a:r>
          </a:p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O grupo atua em 20 estados brasileiros e em 22 países, possuindo 65 mil funcionários.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67275"/>
            <a:ext cx="2404864" cy="1816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900" u="sng" dirty="0">
                <a:solidFill>
                  <a:schemeClr val="tx1"/>
                </a:solidFill>
              </a:rPr>
              <a:t>Sobre a Camargo Corrêa Desenvolvimento Imobiliário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5852" y="2057400"/>
            <a:ext cx="7143800" cy="4371996"/>
          </a:xfrm>
        </p:spPr>
        <p:txBody>
          <a:bodyPr>
            <a:normAutofit/>
          </a:bodyPr>
          <a:lstStyle/>
          <a:p>
            <a:r>
              <a:rPr lang="pt-BR" sz="1800" dirty="0">
                <a:latin typeface="Arial" pitchFamily="34" charset="0"/>
                <a:cs typeface="Arial" pitchFamily="34" charset="0"/>
              </a:rPr>
              <a:t>A CCDI é uma empresa fundada em 2003 que atua no ramo de construção e incorporação imobiliária;</a:t>
            </a:r>
          </a:p>
          <a:p>
            <a:r>
              <a:rPr lang="pt-BR" sz="1800" dirty="0">
                <a:latin typeface="Arial" pitchFamily="34" charset="0"/>
                <a:cs typeface="Arial" pitchFamily="34" charset="0"/>
              </a:rPr>
              <a:t>É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uma das empresas líderes de mercado em incorporações de imóveis residenciais e comerciais no Brasil;</a:t>
            </a:r>
          </a:p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Inicialmente a empresa era focada em lançamentos de alto padrão. Após negociações da HM engenharia, a CCDI passou a atuar com um gama mais amplas de produtos.</a:t>
            </a:r>
          </a:p>
          <a:p>
            <a:r>
              <a:rPr lang="pt-BR" sz="1800" dirty="0" smtClean="0">
                <a:latin typeface="Arial" pitchFamily="34" charset="0"/>
                <a:cs typeface="Arial" pitchFamily="34" charset="0"/>
              </a:rPr>
              <a:t>A empresa atende de produtos de baixa rendas a até segmentos mais caros do mercado.</a:t>
            </a:r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amargo Corrêa Desenvolvimento Imobiliá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91" y="5116016"/>
            <a:ext cx="3360530" cy="13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87" y="718796"/>
            <a:ext cx="8230313" cy="613920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26724" y="26299"/>
            <a:ext cx="40042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900" u="sng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5 Forças de Porter</a:t>
            </a:r>
          </a:p>
        </p:txBody>
      </p:sp>
      <p:sp>
        <p:nvSpPr>
          <p:cNvPr id="7" name="Elipse 6"/>
          <p:cNvSpPr/>
          <p:nvPr/>
        </p:nvSpPr>
        <p:spPr>
          <a:xfrm>
            <a:off x="3923928" y="2708920"/>
            <a:ext cx="2160240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CCDI</a:t>
            </a:r>
          </a:p>
          <a:p>
            <a:pPr algn="ctr"/>
            <a:r>
              <a:rPr lang="pt-BR" dirty="0" smtClean="0"/>
              <a:t>Concorrência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9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57290" y="1571612"/>
            <a:ext cx="7498080" cy="4981596"/>
          </a:xfrm>
        </p:spPr>
        <p:txBody>
          <a:bodyPr>
            <a:normAutofit/>
          </a:bodyPr>
          <a:lstStyle/>
          <a:p>
            <a:pPr marL="82296" indent="0" fontAlgn="base">
              <a:buNone/>
            </a:pPr>
            <a:r>
              <a:rPr lang="pt-BR" b="1" dirty="0" smtClean="0"/>
              <a:t>Entrantes Potenciais </a:t>
            </a:r>
            <a:r>
              <a:rPr lang="pt-BR" dirty="0" smtClean="0"/>
              <a:t> </a:t>
            </a:r>
          </a:p>
          <a:p>
            <a:pPr marL="82296" indent="0" fontAlgn="base">
              <a:buNone/>
            </a:pPr>
            <a:r>
              <a:rPr lang="pt-BR" b="1" i="1" dirty="0" smtClean="0"/>
              <a:t>Intensidade da força competitiva – Alta</a:t>
            </a:r>
            <a:r>
              <a:rPr lang="pt-BR" dirty="0" smtClean="0"/>
              <a:t> </a:t>
            </a:r>
          </a:p>
          <a:p>
            <a:pPr fontAlgn="base"/>
            <a:r>
              <a:rPr lang="pt-BR" sz="1900" dirty="0">
                <a:latin typeface="Arial" pitchFamily="34" charset="0"/>
                <a:cs typeface="Arial" pitchFamily="34" charset="0"/>
              </a:rPr>
              <a:t>Os novos participantes são poucos pressionados com a barreira de entrada de à natureza do setor, de produção discreta;</a:t>
            </a:r>
          </a:p>
          <a:p>
            <a:pPr fontAlgn="base"/>
            <a:r>
              <a:rPr lang="pt-BR" sz="1900" dirty="0">
                <a:latin typeface="Arial" pitchFamily="34" charset="0"/>
                <a:cs typeface="Arial" pitchFamily="34" charset="0"/>
              </a:rPr>
              <a:t>No que diz respeito à necessidade de capital, talvez essa possa ser a maior barreira de entrada, pois a aquisição do terreno pode figurar como um fator limitante para o </a:t>
            </a:r>
            <a:r>
              <a:rPr lang="pt-BR" sz="1900" dirty="0" smtClean="0">
                <a:latin typeface="Arial" pitchFamily="34" charset="0"/>
                <a:cs typeface="Arial" pitchFamily="34" charset="0"/>
              </a:rPr>
              <a:t>início do empreendimento</a:t>
            </a:r>
          </a:p>
          <a:p>
            <a:pPr fontAlgn="base"/>
            <a:r>
              <a:rPr lang="pt-BR" sz="1900" dirty="0" smtClean="0">
                <a:latin typeface="Arial" pitchFamily="34" charset="0"/>
                <a:cs typeface="Arial" pitchFamily="34" charset="0"/>
              </a:rPr>
              <a:t>A marca da empresa pode funcionar como barreira de entrada</a:t>
            </a:r>
            <a:endParaRPr lang="pt-BR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spaço Reservado para Conteúdo 2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u="sng" dirty="0">
                <a:solidFill>
                  <a:schemeClr val="tx1"/>
                </a:solidFill>
              </a:rPr>
              <a:t>Análise das 5 forças Porter no setor de incorporação imobiliária</a:t>
            </a: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2200" dirty="0" smtClean="0"/>
              <a:t/>
            </a:r>
            <a:br>
              <a:rPr lang="pt-BR" sz="2200" dirty="0" smtClean="0"/>
            </a:br>
            <a:endParaRPr lang="pt-BR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u="sng" dirty="0" smtClean="0">
                <a:solidFill>
                  <a:schemeClr val="tx1"/>
                </a:solidFill>
              </a:rPr>
              <a:t>Concorrentes na indústria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fontAlgn="base">
              <a:buNone/>
            </a:pPr>
            <a:r>
              <a:rPr lang="pt-BR" sz="2800" b="1" i="1" dirty="0" smtClean="0"/>
              <a:t>Intensidade da rivalidade entre os concorrentes – Moderada</a:t>
            </a:r>
            <a:r>
              <a:rPr lang="pt-BR" sz="2800" dirty="0" smtClean="0"/>
              <a:t> </a:t>
            </a:r>
          </a:p>
          <a:p>
            <a:pPr fontAlgn="base"/>
            <a:r>
              <a:rPr lang="pt-BR" sz="2500" dirty="0" smtClean="0"/>
              <a:t>O mercado imobiliário se caracteriza por ser bastante pulverizado, com predomínio de empresas de pequeno porte. </a:t>
            </a:r>
          </a:p>
          <a:p>
            <a:pPr fontAlgn="base"/>
            <a:r>
              <a:rPr lang="pt-BR" sz="2500" dirty="0" smtClean="0"/>
              <a:t>A alta oferta de crédito e os bons resultados do setor equilibram a força competitiva de modo que seja moderada abrandando a rivalidade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u="sng" dirty="0">
                <a:solidFill>
                  <a:schemeClr val="tx1"/>
                </a:solidFill>
              </a:rPr>
              <a:t>Poder de barganha dos Fornecedores</a:t>
            </a:r>
            <a:r>
              <a:rPr lang="pt-BR" dirty="0" smtClean="0"/>
              <a:t> 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fontAlgn="base">
              <a:buNone/>
            </a:pPr>
            <a:r>
              <a:rPr lang="pt-BR" sz="2800" b="1" i="1" dirty="0"/>
              <a:t>Poder de barganha dos fornecedores – moderada</a:t>
            </a:r>
            <a:r>
              <a:rPr lang="pt-BR" dirty="0" smtClean="0"/>
              <a:t> </a:t>
            </a:r>
          </a:p>
          <a:p>
            <a:pPr fontAlgn="base"/>
            <a:r>
              <a:rPr lang="pt-BR" sz="2100" dirty="0" smtClean="0">
                <a:latin typeface="Arial" pitchFamily="34" charset="0"/>
                <a:cs typeface="Arial" pitchFamily="34" charset="0"/>
              </a:rPr>
              <a:t>Os</a:t>
            </a:r>
            <a:r>
              <a:rPr lang="pt-BR" sz="2100" dirty="0">
                <a:latin typeface="Arial" pitchFamily="34" charset="0"/>
                <a:cs typeface="Arial" pitchFamily="34" charset="0"/>
              </a:rPr>
              <a:t> principais fornecedores são:  as construtoras e os proprietários de 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terreno;</a:t>
            </a:r>
          </a:p>
          <a:p>
            <a:pPr marL="82296" indent="0" fontAlgn="base">
              <a:buNone/>
            </a:pPr>
            <a:endParaRPr lang="pt-BR" sz="2100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pt-BR" sz="2100" dirty="0">
                <a:latin typeface="Arial" pitchFamily="34" charset="0"/>
                <a:cs typeface="Arial" pitchFamily="34" charset="0"/>
              </a:rPr>
              <a:t>Existem algumas ameaças reais que podem comprometer os negócios das incorporadoras as quais são: o risco de integração da cadeia produtiva para frente e o poder de negociação das construtoras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r>
              <a:rPr lang="pt-BR" sz="2100" dirty="0" smtClean="0">
                <a:latin typeface="Arial" pitchFamily="34" charset="0"/>
                <a:cs typeface="Arial" pitchFamily="34" charset="0"/>
              </a:rPr>
              <a:t>O mercado de incorporadoras também passaria a ser disputado por construtoras e as construtoras possuem certa influência sobre as incorporadoras.</a:t>
            </a:r>
            <a:endParaRPr lang="pt-BR" sz="2100" dirty="0">
              <a:latin typeface="Arial" pitchFamily="34" charset="0"/>
              <a:cs typeface="Arial" pitchFamily="34" charset="0"/>
            </a:endParaRPr>
          </a:p>
          <a:p>
            <a:pPr marL="82296" indent="0" fontAlgn="base"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0" y="285728"/>
            <a:ext cx="6569418" cy="121443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> </a:t>
            </a:r>
            <a:br>
              <a:rPr lang="pt-BR" b="1" dirty="0" smtClean="0"/>
            </a:br>
            <a:r>
              <a:rPr lang="pt-BR" u="sng" dirty="0">
                <a:solidFill>
                  <a:schemeClr val="tx1"/>
                </a:solidFill>
              </a:rPr>
              <a:t>Poder de barganha dos Consumidores </a:t>
            </a:r>
            <a:br>
              <a:rPr lang="pt-BR" u="sng" dirty="0">
                <a:solidFill>
                  <a:schemeClr val="tx1"/>
                </a:solidFill>
              </a:rPr>
            </a:br>
            <a:endParaRPr lang="pt-BR" u="sng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fontAlgn="base">
              <a:buNone/>
            </a:pPr>
            <a:r>
              <a:rPr lang="pt-BR" sz="2800" b="1" i="1" dirty="0"/>
              <a:t>Intensidade do poder de barganha dos compradores – fraca</a:t>
            </a:r>
            <a:r>
              <a:rPr lang="pt-BR" dirty="0" smtClean="0"/>
              <a:t> </a:t>
            </a:r>
          </a:p>
          <a:p>
            <a:pPr fontAlgn="base"/>
            <a:r>
              <a:rPr lang="pt-BR" dirty="0" smtClean="0"/>
              <a:t> 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Dentre </a:t>
            </a:r>
            <a:r>
              <a:rPr lang="pt-BR" sz="2100" dirty="0">
                <a:latin typeface="Arial" pitchFamily="34" charset="0"/>
                <a:cs typeface="Arial" pitchFamily="34" charset="0"/>
              </a:rPr>
              <a:t>alguns fatores, um deles está relacionado ao fato de os compradores serem, em geral, indivíduos. </a:t>
            </a:r>
          </a:p>
          <a:p>
            <a:pPr fontAlgn="base"/>
            <a:r>
              <a:rPr lang="pt-BR" sz="2100" dirty="0" smtClean="0">
                <a:latin typeface="Arial" pitchFamily="34" charset="0"/>
                <a:cs typeface="Arial" pitchFamily="34" charset="0"/>
              </a:rPr>
              <a:t> Outro </a:t>
            </a:r>
            <a:r>
              <a:rPr lang="pt-BR" sz="2100" dirty="0">
                <a:latin typeface="Arial" pitchFamily="34" charset="0"/>
                <a:cs typeface="Arial" pitchFamily="34" charset="0"/>
              </a:rPr>
              <a:t>fator pode ser atribuído ao improvável risco de integração para trás, ou seja, os compradores passando a realizar as atividades das incorporadoras imobiliárias.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b="1" dirty="0" smtClean="0"/>
              <a:t/>
            </a:r>
            <a:br>
              <a:rPr lang="pt-BR" sz="4800" b="1" dirty="0" smtClean="0"/>
            </a:br>
            <a:r>
              <a:rPr lang="pt-BR" sz="3900" u="sng" dirty="0">
                <a:solidFill>
                  <a:schemeClr val="tx1"/>
                </a:solidFill>
              </a:rPr>
              <a:t>Produtos substitutos</a:t>
            </a:r>
            <a:r>
              <a:rPr lang="pt-BR" sz="3900" dirty="0" smtClean="0"/>
              <a:t> </a:t>
            </a:r>
            <a:br>
              <a:rPr lang="pt-BR" sz="3900" dirty="0" smtClean="0"/>
            </a:b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fontAlgn="base">
              <a:buNone/>
            </a:pPr>
            <a:r>
              <a:rPr lang="pt-BR" sz="2800" b="1" i="1" dirty="0"/>
              <a:t>Força competitiva dos produtos substitutos – fraca</a:t>
            </a:r>
            <a:r>
              <a:rPr lang="pt-BR" dirty="0" smtClean="0"/>
              <a:t> </a:t>
            </a:r>
          </a:p>
          <a:p>
            <a:pPr fontAlgn="base">
              <a:buNone/>
            </a:pPr>
            <a:r>
              <a:rPr lang="pt-BR" dirty="0" smtClean="0"/>
              <a:t>   </a:t>
            </a:r>
            <a:r>
              <a:rPr lang="pt-BR" sz="2800" dirty="0" smtClean="0"/>
              <a:t>Não há substitutos claros no setor. Convém destacar que esse posicionamento é definido do ponto de  vista de uma incorporadora imobiliária cujos produtos são edificações tanto para fins comerciais como residenciais.   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Personalizada 2">
      <a:dk1>
        <a:sysClr val="windowText" lastClr="000000"/>
      </a:dk1>
      <a:lt1>
        <a:srgbClr val="FFFFFF"/>
      </a:lt1>
      <a:dk2>
        <a:srgbClr val="FFC000"/>
      </a:dk2>
      <a:lt2>
        <a:srgbClr val="FFC000"/>
      </a:lt2>
      <a:accent1>
        <a:srgbClr val="FFC000"/>
      </a:accent1>
      <a:accent2>
        <a:srgbClr val="FFF2CB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C000"/>
      </a:hlink>
      <a:folHlink>
        <a:srgbClr val="FFC000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</TotalTime>
  <Words>226</Words>
  <Application>Microsoft Office PowerPoint</Application>
  <PresentationFormat>Apresentação na tela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Times New Roman</vt:lpstr>
      <vt:lpstr>Verdana</vt:lpstr>
      <vt:lpstr>Wingdings 2</vt:lpstr>
      <vt:lpstr>Solstício</vt:lpstr>
      <vt:lpstr>5 FORÇAS DE PORTER</vt:lpstr>
      <vt:lpstr>Sobre a Holding  Camargo Corrêa </vt:lpstr>
      <vt:lpstr>Sobre a Camargo Corrêa Desenvolvimento Imobiliário </vt:lpstr>
      <vt:lpstr>Apresentação do PowerPoint</vt:lpstr>
      <vt:lpstr>  Análise das 5 forças Porter no setor de incorporação imobiliária  </vt:lpstr>
      <vt:lpstr> Concorrentes na indústria  </vt:lpstr>
      <vt:lpstr> Poder de barganha dos Fornecedores  </vt:lpstr>
      <vt:lpstr>  Poder de barganha dos Consumidores  </vt:lpstr>
      <vt:lpstr> Produtos substitutos  </vt:lpstr>
      <vt:lpstr>Apresentação do PowerPoint</vt:lpstr>
    </vt:vector>
  </TitlesOfParts>
  <Company>empresa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FORÇAS DE PORTER</dc:title>
  <dc:creator>karina</dc:creator>
  <cp:lastModifiedBy>Bruno Borges de Souza</cp:lastModifiedBy>
  <cp:revision>24</cp:revision>
  <dcterms:created xsi:type="dcterms:W3CDTF">2015-04-09T14:38:48Z</dcterms:created>
  <dcterms:modified xsi:type="dcterms:W3CDTF">2015-04-10T22:10:03Z</dcterms:modified>
</cp:coreProperties>
</file>