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  <p:sldMasterId id="2147483840" r:id="rId2"/>
  </p:sldMasterIdLst>
  <p:sldIdLst>
    <p:sldId id="256" r:id="rId3"/>
    <p:sldId id="258" r:id="rId4"/>
    <p:sldId id="257" r:id="rId5"/>
    <p:sldId id="259" r:id="rId6"/>
    <p:sldId id="260" r:id="rId7"/>
    <p:sldId id="263" r:id="rId8"/>
    <p:sldId id="270" r:id="rId9"/>
    <p:sldId id="265" r:id="rId10"/>
    <p:sldId id="266" r:id="rId11"/>
    <p:sldId id="267" r:id="rId12"/>
    <p:sldId id="271" r:id="rId13"/>
    <p:sldId id="268" r:id="rId14"/>
    <p:sldId id="272" r:id="rId15"/>
    <p:sldId id="269" r:id="rId16"/>
    <p:sldId id="273" r:id="rId17"/>
    <p:sldId id="274" r:id="rId18"/>
    <p:sldId id="275" r:id="rId19"/>
    <p:sldId id="276" r:id="rId20"/>
    <p:sldId id="278" r:id="rId21"/>
    <p:sldId id="277" r:id="rId2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08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0B09EC-C9D4-4448-8991-544C7681B2B4}" type="doc">
      <dgm:prSet loTypeId="urn:microsoft.com/office/officeart/2005/8/layout/hList7" loCatId="process" qsTypeId="urn:microsoft.com/office/officeart/2005/8/quickstyle/simple1" qsCatId="simple" csTypeId="urn:microsoft.com/office/officeart/2005/8/colors/accent1_2" csCatId="accent1" phldr="1"/>
      <dgm:spPr/>
    </dgm:pt>
    <dgm:pt modelId="{4EEB1907-B7A4-4691-B7FB-3F407D5CDFB3}" type="pres">
      <dgm:prSet presAssocID="{040B09EC-C9D4-4448-8991-544C7681B2B4}" presName="Name0" presStyleCnt="0">
        <dgm:presLayoutVars>
          <dgm:dir/>
          <dgm:resizeHandles val="exact"/>
        </dgm:presLayoutVars>
      </dgm:prSet>
      <dgm:spPr/>
    </dgm:pt>
    <dgm:pt modelId="{5B797AC8-628B-4823-9014-E94B485D7EE6}" type="pres">
      <dgm:prSet presAssocID="{040B09EC-C9D4-4448-8991-544C7681B2B4}" presName="fgShape" presStyleLbl="fgShp" presStyleIdx="0" presStyleCnt="1" custScaleX="108696" custLinFactY="-200000" custLinFactNeighborX="1035" custLinFactNeighborY="-227832"/>
      <dgm:spPr/>
    </dgm:pt>
    <dgm:pt modelId="{E7D6238D-B8CB-4A68-9292-51FAA32D6E3F}" type="pres">
      <dgm:prSet presAssocID="{040B09EC-C9D4-4448-8991-544C7681B2B4}" presName="linComp" presStyleCnt="0"/>
      <dgm:spPr/>
    </dgm:pt>
  </dgm:ptLst>
  <dgm:cxnLst>
    <dgm:cxn modelId="{9F19E83D-073B-4579-9EA6-59F0DF9AB08D}" type="presOf" srcId="{040B09EC-C9D4-4448-8991-544C7681B2B4}" destId="{4EEB1907-B7A4-4691-B7FB-3F407D5CDFB3}" srcOrd="0" destOrd="0" presId="urn:microsoft.com/office/officeart/2005/8/layout/hList7"/>
    <dgm:cxn modelId="{A5AA90CF-D650-4867-B724-597269F46D4D}" type="presParOf" srcId="{4EEB1907-B7A4-4691-B7FB-3F407D5CDFB3}" destId="{5B797AC8-628B-4823-9014-E94B485D7EE6}" srcOrd="0" destOrd="0" presId="urn:microsoft.com/office/officeart/2005/8/layout/hList7"/>
    <dgm:cxn modelId="{2F678816-2A1C-4095-A432-AC2557684618}" type="presParOf" srcId="{4EEB1907-B7A4-4691-B7FB-3F407D5CDFB3}" destId="{E7D6238D-B8CB-4A68-9292-51FAA32D6E3F}" srcOrd="1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797AC8-628B-4823-9014-E94B485D7EE6}">
      <dsp:nvSpPr>
        <dsp:cNvPr id="0" name=""/>
        <dsp:cNvSpPr/>
      </dsp:nvSpPr>
      <dsp:spPr>
        <a:xfrm>
          <a:off x="-12" y="0"/>
          <a:ext cx="7560864" cy="609600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5DE81-8F2A-401D-8573-88616A2B46C0}" type="datetimeFigureOut">
              <a:rPr lang="pt-BR" smtClean="0"/>
              <a:t>11/05/2015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FBDD-BF68-444E-A120-BCC1DFE40F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0068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5DE81-8F2A-401D-8573-88616A2B46C0}" type="datetimeFigureOut">
              <a:rPr lang="pt-BR" smtClean="0"/>
              <a:t>11/05/2015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FBDD-BF68-444E-A120-BCC1DFE40F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5671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5DE81-8F2A-401D-8573-88616A2B46C0}" type="datetimeFigureOut">
              <a:rPr lang="pt-BR" smtClean="0"/>
              <a:t>11/05/2015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FBDD-BF68-444E-A120-BCC1DFE40F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9073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1E5DE81-8F2A-401D-8573-88616A2B46C0}" type="datetimeFigureOut">
              <a:rPr lang="pt-BR" smtClean="0"/>
              <a:t>11/05/2015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8DD3FBDD-BF68-444E-A120-BCC1DFE40F05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1E5DE81-8F2A-401D-8573-88616A2B46C0}" type="datetimeFigureOut">
              <a:rPr lang="pt-BR" smtClean="0"/>
              <a:t>11/05/2015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DD3FBDD-BF68-444E-A120-BCC1DFE40F05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1E5DE81-8F2A-401D-8573-88616A2B46C0}" type="datetimeFigureOut">
              <a:rPr lang="pt-BR" smtClean="0"/>
              <a:t>11/05/2015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8DD3FBDD-BF68-444E-A120-BCC1DFE40F05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5DE81-8F2A-401D-8573-88616A2B46C0}" type="datetimeFigureOut">
              <a:rPr lang="pt-BR" smtClean="0"/>
              <a:t>11/05/2015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FBDD-BF68-444E-A120-BCC1DFE40F05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5DE81-8F2A-401D-8573-88616A2B46C0}" type="datetimeFigureOut">
              <a:rPr lang="pt-BR" smtClean="0"/>
              <a:t>11/05/2015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FBDD-BF68-444E-A120-BCC1DFE40F05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1E5DE81-8F2A-401D-8573-88616A2B46C0}" type="datetimeFigureOut">
              <a:rPr lang="pt-BR" smtClean="0"/>
              <a:t>11/05/2015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DD3FBDD-BF68-444E-A120-BCC1DFE40F05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5DE81-8F2A-401D-8573-88616A2B46C0}" type="datetimeFigureOut">
              <a:rPr lang="pt-BR" smtClean="0"/>
              <a:t>11/05/2015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FBDD-BF68-444E-A120-BCC1DFE40F0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1E5DE81-8F2A-401D-8573-88616A2B46C0}" type="datetimeFigureOut">
              <a:rPr lang="pt-BR" smtClean="0"/>
              <a:t>11/05/2015</a:t>
            </a:fld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DD3FBDD-BF68-444E-A120-BCC1DFE40F05}" type="slidenum">
              <a:rPr lang="pt-BR" smtClean="0"/>
              <a:t>‹nº›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5DE81-8F2A-401D-8573-88616A2B46C0}" type="datetimeFigureOut">
              <a:rPr lang="pt-BR" smtClean="0"/>
              <a:t>11/05/2015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FBDD-BF68-444E-A120-BCC1DFE40F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91288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1E5DE81-8F2A-401D-8573-88616A2B46C0}" type="datetimeFigureOut">
              <a:rPr lang="pt-BR" smtClean="0"/>
              <a:t>11/05/2015</a:t>
            </a:fld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DD3FBDD-BF68-444E-A120-BCC1DFE40F05}" type="slidenum">
              <a:rPr lang="pt-BR" smtClean="0"/>
              <a:t>‹nº›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5DE81-8F2A-401D-8573-88616A2B46C0}" type="datetimeFigureOut">
              <a:rPr lang="pt-BR" smtClean="0"/>
              <a:t>11/05/2015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FBDD-BF68-444E-A120-BCC1DFE40F0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5DE81-8F2A-401D-8573-88616A2B46C0}" type="datetimeFigureOut">
              <a:rPr lang="pt-BR" smtClean="0"/>
              <a:t>11/05/2015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FBDD-BF68-444E-A120-BCC1DFE40F0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5DE81-8F2A-401D-8573-88616A2B46C0}" type="datetimeFigureOut">
              <a:rPr lang="pt-BR" smtClean="0"/>
              <a:t>11/05/2015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FBDD-BF68-444E-A120-BCC1DFE40F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6342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5DE81-8F2A-401D-8573-88616A2B46C0}" type="datetimeFigureOut">
              <a:rPr lang="pt-BR" smtClean="0"/>
              <a:t>11/05/2015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FBDD-BF68-444E-A120-BCC1DFE40F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7347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5DE81-8F2A-401D-8573-88616A2B46C0}" type="datetimeFigureOut">
              <a:rPr lang="pt-BR" smtClean="0"/>
              <a:t>11/05/2015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FBDD-BF68-444E-A120-BCC1DFE40F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109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5DE81-8F2A-401D-8573-88616A2B46C0}" type="datetimeFigureOut">
              <a:rPr lang="pt-BR" smtClean="0"/>
              <a:t>11/05/2015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FBDD-BF68-444E-A120-BCC1DFE40F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9400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5DE81-8F2A-401D-8573-88616A2B46C0}" type="datetimeFigureOut">
              <a:rPr lang="pt-BR" smtClean="0"/>
              <a:t>11/05/2015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FBDD-BF68-444E-A120-BCC1DFE40F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8497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5DE81-8F2A-401D-8573-88616A2B46C0}" type="datetimeFigureOut">
              <a:rPr lang="pt-BR" smtClean="0"/>
              <a:t>11/05/2015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FBDD-BF68-444E-A120-BCC1DFE40F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6670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5DE81-8F2A-401D-8573-88616A2B46C0}" type="datetimeFigureOut">
              <a:rPr lang="pt-BR" smtClean="0"/>
              <a:t>11/05/2015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FBDD-BF68-444E-A120-BCC1DFE40F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168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5DE81-8F2A-401D-8573-88616A2B46C0}" type="datetimeFigureOut">
              <a:rPr lang="pt-BR" smtClean="0"/>
              <a:t>11/05/2015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3FBDD-BF68-444E-A120-BCC1DFE40F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2171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1E5DE81-8F2A-401D-8573-88616A2B46C0}" type="datetimeFigureOut">
              <a:rPr lang="pt-BR" smtClean="0"/>
              <a:t>11/05/2015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DD3FBDD-BF68-444E-A120-BCC1DFE40F05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img2.wikia.nocookie.net/__cb20130603185417/logopedia/images/b/ba/Mcdonalds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44624"/>
            <a:ext cx="1728192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95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:\CASE MC DONALDS\Processos_McDonalds_ronal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0"/>
            <a:ext cx="4572000" cy="191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>
            <a:off x="179513" y="435196"/>
            <a:ext cx="46085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Cadeia de Suprimentos da Rede McDonald’s</a:t>
            </a:r>
          </a:p>
        </p:txBody>
      </p:sp>
      <p:pic>
        <p:nvPicPr>
          <p:cNvPr id="5" name="Imagem 4"/>
          <p:cNvPicPr/>
          <p:nvPr/>
        </p:nvPicPr>
        <p:blipFill>
          <a:blip r:embed="rId3"/>
          <a:stretch>
            <a:fillRect/>
          </a:stretch>
        </p:blipFill>
        <p:spPr>
          <a:xfrm>
            <a:off x="395536" y="1909861"/>
            <a:ext cx="6840760" cy="2474253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683568" y="4425033"/>
            <a:ext cx="712879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i="1" dirty="0" smtClean="0"/>
              <a:t>O Presidente </a:t>
            </a:r>
            <a:r>
              <a:rPr lang="pt-BR" sz="1400" i="1" dirty="0"/>
              <a:t>honorário e </a:t>
            </a:r>
            <a:r>
              <a:rPr lang="pt-BR" sz="1400" i="1" dirty="0" err="1"/>
              <a:t>ex-CEO</a:t>
            </a:r>
            <a:r>
              <a:rPr lang="pt-BR" sz="1400" i="1" dirty="0"/>
              <a:t> Fred Turner </a:t>
            </a:r>
            <a:r>
              <a:rPr lang="pt-BR" sz="1400" i="1" dirty="0" smtClean="0"/>
              <a:t>caracterizou </a:t>
            </a:r>
            <a:r>
              <a:rPr lang="pt-BR" sz="1400" i="1" dirty="0"/>
              <a:t>as operações do </a:t>
            </a:r>
            <a:r>
              <a:rPr lang="pt-BR" sz="1400" i="1" dirty="0" smtClean="0"/>
              <a:t>McDonald’s </a:t>
            </a:r>
            <a:r>
              <a:rPr lang="pt-BR" sz="1400" i="1" dirty="0"/>
              <a:t>como um banquinho de três pernas, com os empregados, proprietário / operadores, e fornecedores como as três pernas: "como com um banquinho, todos os três são essenciais, e todos os três têm que ser </a:t>
            </a:r>
            <a:r>
              <a:rPr lang="pt-BR" sz="1400" i="1" dirty="0" smtClean="0"/>
              <a:t>fortes </a:t>
            </a:r>
            <a:r>
              <a:rPr lang="pt-BR" sz="1400" i="1" dirty="0"/>
              <a:t>e </a:t>
            </a:r>
            <a:r>
              <a:rPr lang="pt-BR" sz="1400" i="1" dirty="0" smtClean="0"/>
              <a:t>equilibrados </a:t>
            </a:r>
            <a:r>
              <a:rPr lang="pt-BR" sz="1400" i="1" dirty="0"/>
              <a:t>para ter sucesso. </a:t>
            </a:r>
            <a:r>
              <a:rPr lang="pt-BR" sz="1400" i="1" dirty="0" smtClean="0"/>
              <a:t>"</a:t>
            </a:r>
            <a:endParaRPr lang="pt-BR" sz="1400" i="1" dirty="0"/>
          </a:p>
        </p:txBody>
      </p:sp>
    </p:spTree>
    <p:extLst>
      <p:ext uri="{BB962C8B-B14F-4D97-AF65-F5344CB8AC3E}">
        <p14:creationId xmlns:p14="http://schemas.microsoft.com/office/powerpoint/2010/main" val="2510028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39552" y="1773810"/>
            <a:ext cx="6552728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800" dirty="0" smtClean="0"/>
              <a:t>Cadeia de Suprimentos Sustentável</a:t>
            </a:r>
            <a:endParaRPr lang="pt-BR" sz="2800" dirty="0"/>
          </a:p>
        </p:txBody>
      </p:sp>
      <p:pic>
        <p:nvPicPr>
          <p:cNvPr id="3074" name="Picture 2" descr="G:\CASE MC DONALDS\58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564904"/>
            <a:ext cx="5048450" cy="3364209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626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:\CASE MC DONALDS\Processos_McDonalds_ronal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0"/>
            <a:ext cx="4572000" cy="191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>
            <a:off x="179512" y="435196"/>
            <a:ext cx="27799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 smtClean="0"/>
              <a:t>Preocupações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15451" y="1931344"/>
            <a:ext cx="83686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endParaRPr lang="pt-BR" dirty="0"/>
          </a:p>
          <a:p>
            <a:pPr algn="just"/>
            <a:r>
              <a:rPr lang="pt-BR" dirty="0"/>
              <a:t> O gerenciamento da cadeia de suprimentos sustentável do McDonald’s como um todo é descentralizada: as unidades de negócios locais são encorajadas a construir as políticas e programas globais para atender as necessidades </a:t>
            </a:r>
            <a:r>
              <a:rPr lang="pt-BR" dirty="0" smtClean="0"/>
              <a:t>locais.</a:t>
            </a:r>
            <a:endParaRPr lang="pt-BR" dirty="0"/>
          </a:p>
          <a:p>
            <a:pPr algn="just"/>
            <a:r>
              <a:rPr lang="pt-BR" dirty="0"/>
              <a:t> </a:t>
            </a:r>
            <a:r>
              <a:rPr lang="pt-BR" dirty="0" smtClean="0"/>
              <a:t>  Há sempre três preocupações em causa na gestão da cadeia de suprimentos do McDonald’s:</a:t>
            </a:r>
          </a:p>
          <a:p>
            <a:pPr algn="just"/>
            <a:r>
              <a:rPr lang="pt-BR" dirty="0" smtClean="0"/>
              <a:t>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dirty="0" smtClean="0"/>
              <a:t>Qualidade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dirty="0" smtClean="0"/>
              <a:t> Segurança Alimentar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dirty="0" smtClean="0"/>
              <a:t> preços competitivos.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1685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:\CASE MC DONALDS\Processos_McDonalds_ronal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0"/>
            <a:ext cx="4572000" cy="191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>
            <a:off x="179512" y="435196"/>
            <a:ext cx="22878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 smtClean="0"/>
              <a:t>Motivações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15451" y="1931344"/>
            <a:ext cx="836868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As três principais motivações que contribuem para uma cadeia se suprimentos sustentável são: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dirty="0" smtClean="0"/>
              <a:t>Garantir a continuidade da cadeia de suprimentos;</a:t>
            </a:r>
          </a:p>
          <a:p>
            <a:pPr algn="just"/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dirty="0" smtClean="0"/>
              <a:t>Fazer a coisa certa;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dirty="0" smtClean="0"/>
              <a:t>Proteger a confiança dos consumidores na marca McDonald’s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pt-BR" dirty="0"/>
          </a:p>
          <a:p>
            <a:pPr algn="just"/>
            <a:r>
              <a:rPr lang="pt-BR" dirty="0"/>
              <a:t>Uma cadeia de suprimentos sustentável deve entregar  os produtos certos nos momentos certos para o longo prazo.</a:t>
            </a:r>
          </a:p>
          <a:p>
            <a:pPr algn="just"/>
            <a:endParaRPr lang="pt-BR" dirty="0" smtClean="0"/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8187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:\CASE MC DONALDS\Processos_McDonalds_ronal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0"/>
            <a:ext cx="4572000" cy="191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>
            <a:off x="179512" y="435196"/>
            <a:ext cx="21788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 smtClean="0"/>
              <a:t>Iniciativas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83069" y="1628800"/>
            <a:ext cx="836868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b="1" dirty="0" smtClean="0"/>
              <a:t>Social </a:t>
            </a:r>
            <a:r>
              <a:rPr lang="pt-BR" b="1" dirty="0"/>
              <a:t>e econômico </a:t>
            </a:r>
            <a:r>
              <a:rPr lang="pt-BR" dirty="0"/>
              <a:t>- o McDonald’s desenvolveu o seu Código de Conduta para Fornecedores, que descreve as expectativas dos fornecedores relativos a práticas de emprego; </a:t>
            </a:r>
            <a:endParaRPr lang="pt-BR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b="1" dirty="0" smtClean="0"/>
              <a:t>Ambiental</a:t>
            </a:r>
            <a:r>
              <a:rPr lang="pt-BR" dirty="0" smtClean="0"/>
              <a:t> </a:t>
            </a:r>
            <a:r>
              <a:rPr lang="pt-BR" dirty="0"/>
              <a:t>- Em 1989, em meio a alegações públicas de que a pecuária estava causando o desmatamento da Amazônia, </a:t>
            </a:r>
            <a:r>
              <a:rPr lang="pt-BR" dirty="0" smtClean="0"/>
              <a:t>foi emitido </a:t>
            </a:r>
            <a:r>
              <a:rPr lang="pt-BR" dirty="0"/>
              <a:t>uma Política de Florestas Tropicais, que afirmou que "McDonald’s não faz, não tem e não vai permitir destruição de florestas tropicais para o nosso abastecimento de carne bovina”. </a:t>
            </a:r>
            <a:endParaRPr lang="pt-BR" dirty="0" smtClean="0"/>
          </a:p>
          <a:p>
            <a:endParaRPr lang="pt-B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b="1" dirty="0" smtClean="0"/>
              <a:t>Bem-estar animal </a:t>
            </a:r>
            <a:r>
              <a:rPr lang="pt-BR" dirty="0"/>
              <a:t>- em 2000 McDonald’s emitido seus </a:t>
            </a:r>
            <a:r>
              <a:rPr lang="pt-BR" dirty="0" smtClean="0"/>
              <a:t>Princípios Orientadores de Bem- estar Animal, </a:t>
            </a:r>
            <a:r>
              <a:rPr lang="pt-BR" dirty="0"/>
              <a:t>projetado para assegurar que os animais em cadeia de suprimentos McDonald’s </a:t>
            </a:r>
            <a:r>
              <a:rPr lang="pt-BR" dirty="0" smtClean="0"/>
              <a:t>sejam </a:t>
            </a:r>
            <a:r>
              <a:rPr lang="pt-BR" dirty="0"/>
              <a:t>"livres de crueldade, abuso e negligência." </a:t>
            </a:r>
            <a:endParaRPr lang="pt-BR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/>
          </a:p>
          <a:p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9984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:\CASE MC DONALDS\Processos_McDonalds_ronal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0"/>
            <a:ext cx="4572000" cy="191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>
            <a:off x="179512" y="435196"/>
            <a:ext cx="42130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 smtClean="0"/>
              <a:t>Comendo a Amazônia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83069" y="1628800"/>
            <a:ext cx="836868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 smtClean="0"/>
          </a:p>
          <a:p>
            <a:r>
              <a:rPr lang="pt-BR" dirty="0" smtClean="0"/>
              <a:t>O Greenpeace indicia o McDonald’s da destruição em extinção da Floresta Amazônica no Brasil</a:t>
            </a:r>
          </a:p>
          <a:p>
            <a:endParaRPr lang="pt-BR" dirty="0"/>
          </a:p>
          <a:p>
            <a:r>
              <a:rPr lang="pt-BR" dirty="0" smtClean="0"/>
              <a:t>O Greenpeace acusou o Cargill, principal fornecedor </a:t>
            </a:r>
            <a:r>
              <a:rPr lang="pt-BR" dirty="0"/>
              <a:t>do </a:t>
            </a:r>
            <a:r>
              <a:rPr lang="pt-BR" dirty="0" smtClean="0"/>
              <a:t>McDonald’s de, </a:t>
            </a:r>
            <a:r>
              <a:rPr lang="pt-BR" dirty="0"/>
              <a:t>"estimular a incursão de fazendas ilegais para entregar soja Amazônica para os mercados globais." 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Segundo </a:t>
            </a:r>
            <a:r>
              <a:rPr lang="pt-BR" dirty="0"/>
              <a:t>o Greenpeace, em torno de 1,2 milhões de hectares </a:t>
            </a:r>
            <a:r>
              <a:rPr lang="pt-BR" dirty="0" smtClean="0"/>
              <a:t>foram plantados no lugar da floresta Amazônica brasileira em 2004-2005.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558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:\CASE MC DONALDS\Processos_McDonalds_ronal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0"/>
            <a:ext cx="4572000" cy="191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>
            <a:off x="179512" y="435196"/>
            <a:ext cx="21691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 smtClean="0"/>
              <a:t>Resultado 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83069" y="1628800"/>
            <a:ext cx="836868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 smtClean="0"/>
          </a:p>
          <a:p>
            <a:r>
              <a:rPr lang="pt-BR" dirty="0"/>
              <a:t>Cargill trabalhou para entender a situação e elaborar uma resposta que satisfaça as preocupações de McDonald’s. </a:t>
            </a:r>
            <a:endParaRPr lang="pt-BR" dirty="0" smtClean="0"/>
          </a:p>
          <a:p>
            <a:endParaRPr lang="pt-BR" dirty="0"/>
          </a:p>
          <a:p>
            <a:r>
              <a:rPr lang="pt-BR" dirty="0"/>
              <a:t>Como resultado, a maioria dos principais comerciantes de sojas discutiu com a Associação Brasileira das Indústrias de Óleos Vegetais e a Associação Nacional dos Exportadores de Cereais do Brasil sobre como cultivar soja no Brasil sem desmatar a floresta tropical ou áreas ambientais frágeis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Os </a:t>
            </a:r>
            <a:r>
              <a:rPr lang="pt-BR" dirty="0"/>
              <a:t>brasileiros tiveram reações mistas. </a:t>
            </a:r>
            <a:endParaRPr lang="pt-BR" dirty="0" smtClean="0"/>
          </a:p>
          <a:p>
            <a:endParaRPr lang="pt-BR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 smtClean="0"/>
              <a:t>O </a:t>
            </a:r>
            <a:r>
              <a:rPr lang="pt-BR" dirty="0"/>
              <a:t>governo brasileiro apoiou o acordo</a:t>
            </a:r>
            <a:r>
              <a:rPr lang="pt-BR" dirty="0" smtClean="0"/>
              <a:t>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 smtClean="0"/>
              <a:t> </a:t>
            </a:r>
            <a:r>
              <a:rPr lang="pt-BR" dirty="0"/>
              <a:t>Alguns brasileiros acusaram os europeus e os americanos, cujos governos subsidiam agricultores, de tentar limitar uma importante fonte de desenvolvimento econômico para o Brasil. 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0468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39552" y="1773810"/>
            <a:ext cx="6552728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800" dirty="0" smtClean="0"/>
              <a:t>Desafios para alcançar uma visão sustentável</a:t>
            </a:r>
            <a:endParaRPr lang="pt-BR" sz="2800" dirty="0"/>
          </a:p>
        </p:txBody>
      </p:sp>
      <p:pic>
        <p:nvPicPr>
          <p:cNvPr id="3074" name="Picture 2" descr="G:\CASE MC DONALDS\58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564904"/>
            <a:ext cx="5048450" cy="3364209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6697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:\CASE MC DONALDS\Processos_McDonalds_ronal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0"/>
            <a:ext cx="4572000" cy="191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>
            <a:off x="179512" y="435196"/>
            <a:ext cx="17620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 smtClean="0"/>
              <a:t>Desafios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83069" y="1628800"/>
            <a:ext cx="836868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 smtClean="0"/>
          </a:p>
          <a:p>
            <a:r>
              <a:rPr lang="pt-BR" dirty="0"/>
              <a:t>Frank </a:t>
            </a:r>
            <a:r>
              <a:rPr lang="pt-BR" dirty="0" err="1"/>
              <a:t>Muschetto</a:t>
            </a:r>
            <a:r>
              <a:rPr lang="pt-BR" dirty="0"/>
              <a:t> criou o SSCWG (</a:t>
            </a:r>
            <a:r>
              <a:rPr lang="pt-BR" dirty="0" err="1"/>
              <a:t>Sustainable</a:t>
            </a:r>
            <a:r>
              <a:rPr lang="pt-BR" dirty="0"/>
              <a:t> </a:t>
            </a:r>
            <a:r>
              <a:rPr lang="pt-BR" dirty="0" err="1"/>
              <a:t>Supply</a:t>
            </a:r>
            <a:r>
              <a:rPr lang="pt-BR" dirty="0"/>
              <a:t> Chain </a:t>
            </a:r>
            <a:r>
              <a:rPr lang="pt-BR" dirty="0" err="1"/>
              <a:t>Working</a:t>
            </a:r>
            <a:r>
              <a:rPr lang="pt-BR" dirty="0"/>
              <a:t> </a:t>
            </a:r>
            <a:r>
              <a:rPr lang="pt-BR" dirty="0" err="1"/>
              <a:t>Group</a:t>
            </a:r>
            <a:r>
              <a:rPr lang="pt-BR" dirty="0"/>
              <a:t>) no verão de 2006, com o objetivo de criar uma cadeia de suprimentos sustentável. Para realizar esta visão, há diversos desafios a serem superados: </a:t>
            </a:r>
          </a:p>
          <a:p>
            <a:endParaRPr lang="pt-BR" dirty="0" smtClean="0"/>
          </a:p>
          <a:p>
            <a:r>
              <a:rPr lang="pt-BR" dirty="0" smtClean="0"/>
              <a:t>Cadeia de suprimentos complexa;</a:t>
            </a:r>
          </a:p>
          <a:p>
            <a:r>
              <a:rPr lang="pt-BR" dirty="0" smtClean="0"/>
              <a:t>Diferenças Culturais;</a:t>
            </a:r>
          </a:p>
          <a:p>
            <a:r>
              <a:rPr lang="pt-BR" dirty="0" smtClean="0"/>
              <a:t>Priorização de </a:t>
            </a:r>
            <a:r>
              <a:rPr lang="pt-BR" dirty="0" err="1" smtClean="0"/>
              <a:t>Áreia</a:t>
            </a:r>
            <a:r>
              <a:rPr lang="pt-BR" dirty="0" smtClean="0"/>
              <a:t>;</a:t>
            </a:r>
          </a:p>
          <a:p>
            <a:r>
              <a:rPr lang="pt-BR" dirty="0" smtClean="0"/>
              <a:t>Restrições de Custos.</a:t>
            </a:r>
          </a:p>
          <a:p>
            <a:endParaRPr lang="pt-BR" dirty="0"/>
          </a:p>
          <a:p>
            <a:r>
              <a:rPr lang="pt-BR" dirty="0"/>
              <a:t>O McDonald’s como um todo já aprendeu com as primeiras incursões da Europa soluções para as questões de responsabilidade social e ambiental</a:t>
            </a:r>
            <a:r>
              <a:rPr lang="pt-BR" dirty="0" smtClean="0"/>
              <a:t>.  O </a:t>
            </a:r>
            <a:r>
              <a:rPr lang="pt-BR" dirty="0"/>
              <a:t>McDonald’s reconhece a oportunidade de continuar </a:t>
            </a:r>
            <a:r>
              <a:rPr lang="pt-BR" dirty="0" smtClean="0"/>
              <a:t>aprendendo, </a:t>
            </a:r>
            <a:r>
              <a:rPr lang="pt-BR" dirty="0"/>
              <a:t>tanto sobre o fato de que os consumidores do mundo vão se tornar preocupado com no futuro, bem como as formas mais eficazes para resolver determinados problemas de sustentabilidade. 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387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0"/>
            <a:ext cx="6105525" cy="67063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193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39552" y="1342922"/>
            <a:ext cx="8043664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endParaRPr lang="pt-BR" sz="2800" dirty="0"/>
          </a:p>
          <a:p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Gerenciando </a:t>
            </a:r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uma Cadeia de Suprimentos sustentável </a:t>
            </a:r>
            <a:endParaRPr lang="pt-BR" sz="2800" b="0" cap="none" spc="0" dirty="0">
              <a:ln w="10160">
                <a:solidFill>
                  <a:schemeClr val="accent1"/>
                </a:solidFill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G:\CASE MC DONALDS\58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564904"/>
            <a:ext cx="5048450" cy="3364209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62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19256" cy="4873752"/>
          </a:xfrm>
        </p:spPr>
        <p:txBody>
          <a:bodyPr/>
          <a:lstStyle/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 smtClean="0"/>
              <a:t>O </a:t>
            </a:r>
            <a:r>
              <a:rPr lang="pt-BR" sz="1800" dirty="0"/>
              <a:t>McDonald’s como um todo já aprendeu com as primeiras incursões da Europa soluções para as questões de responsabilidade social e ambiental.  </a:t>
            </a:r>
            <a:r>
              <a:rPr lang="pt-BR" sz="1800" dirty="0"/>
              <a:t>O McDonald’s reconhece a oportunidade de continuar aprendendo, tanto sobre o fato de que os consumidores do mundo vão se tornar preocupado com no futuro, bem como as formas mais eficazes para resolver determinados problemas de sustentabilidade. 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/>
              <a:t> </a:t>
            </a:r>
            <a:r>
              <a:rPr lang="pt-BR" sz="1800" dirty="0" smtClean="0"/>
              <a:t>              </a:t>
            </a:r>
            <a:r>
              <a:rPr lang="pt-BR" sz="1800" dirty="0"/>
              <a:t>"Tudo o que estamos fazendo hoje, podemos fazer melhor amanhã</a:t>
            </a:r>
            <a:r>
              <a:rPr lang="pt-BR" sz="1800" dirty="0"/>
              <a:t>.“</a:t>
            </a:r>
          </a:p>
          <a:p>
            <a:pPr marL="0" indent="0" algn="r">
              <a:buNone/>
            </a:pPr>
            <a:r>
              <a:rPr lang="pt-BR" sz="1400" dirty="0"/>
              <a:t>- Ray </a:t>
            </a:r>
            <a:r>
              <a:rPr lang="pt-BR" sz="1400" dirty="0" err="1"/>
              <a:t>Kroc’s</a:t>
            </a:r>
            <a:r>
              <a:rPr lang="pt-BR" sz="1400" dirty="0"/>
              <a:t> </a:t>
            </a:r>
            <a:endParaRPr lang="pt-BR" sz="1400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124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:\CASE MC DONALDS\Processos_McDonalds_ronal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0"/>
            <a:ext cx="4572000" cy="191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>
            <a:off x="611560" y="519063"/>
            <a:ext cx="43348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/>
              <a:t>O </a:t>
            </a: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</a:t>
            </a:r>
            <a:r>
              <a:rPr lang="pt-BR" sz="2800" b="1" dirty="0"/>
              <a:t> McDonald’s</a:t>
            </a:r>
            <a:endParaRPr lang="pt-BR" sz="2800" dirty="0"/>
          </a:p>
        </p:txBody>
      </p:sp>
      <p:pic>
        <p:nvPicPr>
          <p:cNvPr id="2052" name="Picture 4" descr="http://a5.files.biography.com/image/upload/c_fit,cs_srgb,dpr_1.0,h_1200,q_80,w_1200/MTE5NDg0MDU1MDMxMDIzMTE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521" y="1891575"/>
            <a:ext cx="2160240" cy="216024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ângulo 11"/>
          <p:cNvSpPr/>
          <p:nvPr/>
        </p:nvSpPr>
        <p:spPr>
          <a:xfrm>
            <a:off x="251520" y="1891575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dirty="0"/>
              <a:t>O McDonald's é a maior e mais conhecida empresa de serviço rápido de alimentação do </a:t>
            </a:r>
            <a:r>
              <a:rPr lang="pt-BR" dirty="0" smtClean="0"/>
              <a:t>mundo;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pt-BR" dirty="0" smtClean="0"/>
          </a:p>
          <a:p>
            <a:pPr algn="just"/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pt-BR" dirty="0" smtClean="0"/>
          </a:p>
        </p:txBody>
      </p:sp>
      <p:pic>
        <p:nvPicPr>
          <p:cNvPr id="2060" name="Picture 12" descr="http://fernandomachado.blog.br/wp-content/uploads/2013/12/richard-maurice-mcdonal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437723"/>
            <a:ext cx="2894856" cy="192771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tângulo 12"/>
          <p:cNvSpPr/>
          <p:nvPr/>
        </p:nvSpPr>
        <p:spPr>
          <a:xfrm>
            <a:off x="216024" y="2960395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dirty="0" smtClean="0"/>
              <a:t>Sua historia está intimamente ligada à história de seu fundador Ray Kroc que foi a primeira pessoa a comercializar em massa os produtos e a marca McDonald’s;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179512" y="4586925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dirty="0" smtClean="0"/>
              <a:t>O crédito da invenção pertence aos irmãos </a:t>
            </a:r>
            <a:r>
              <a:rPr lang="pt-BR" dirty="0" err="1" smtClean="0"/>
              <a:t>McDonald</a:t>
            </a:r>
            <a:r>
              <a:rPr lang="pt-BR" dirty="0" smtClean="0"/>
              <a:t>, Richard e Maurice</a:t>
            </a:r>
            <a:r>
              <a:rPr lang="pt-BR" dirty="0" smtClean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dirty="0" smtClean="0"/>
              <a:t>O primeiro restaurante do Brasil foi inaugurado em 1979, em Copacabana.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4655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:\CASE MC DONALDS\Processos_McDonalds_ronal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0"/>
            <a:ext cx="4572000" cy="191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>
            <a:off x="179512" y="435196"/>
            <a:ext cx="56893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 smtClean="0"/>
              <a:t>Modo de Atuação no Mercado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79512" y="1916832"/>
            <a:ext cx="83686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A partir de 1948, devido à pressão da concorrência, o </a:t>
            </a:r>
            <a:r>
              <a:rPr lang="pt-BR" dirty="0" err="1"/>
              <a:t>McDonalds’s</a:t>
            </a:r>
            <a:r>
              <a:rPr lang="pt-BR" dirty="0"/>
              <a:t> precisou mudar seu modo de atuação, baseado na descoberta de que os hambúrgueres representam 80% do negócio. As mudanças foram: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dirty="0"/>
              <a:t>Foco do negócio em velocidade, preços baixos e volumes elevados</a:t>
            </a:r>
            <a:r>
              <a:rPr lang="pt-BR" dirty="0" smtClean="0"/>
              <a:t>;</a:t>
            </a:r>
          </a:p>
          <a:p>
            <a:pPr algn="just"/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dirty="0"/>
              <a:t>Cardápio reduzido de 25 itens para 9 itens</a:t>
            </a:r>
            <a:r>
              <a:rPr lang="pt-BR" dirty="0" smtClean="0"/>
              <a:t>;</a:t>
            </a:r>
          </a:p>
          <a:p>
            <a:pPr algn="just"/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dirty="0"/>
              <a:t>Conceitos de produção nos restaurantes, layout da cozinha, procedimentos rígidos e produção para estoque</a:t>
            </a:r>
            <a:r>
              <a:rPr lang="pt-BR" dirty="0" smtClean="0"/>
              <a:t>;</a:t>
            </a:r>
          </a:p>
          <a:p>
            <a:pPr algn="just"/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dirty="0"/>
              <a:t>Novo segmento de mercado: famílias, com apelo especial para crianças</a:t>
            </a:r>
            <a:r>
              <a:rPr lang="pt-BR" dirty="0" smtClean="0"/>
              <a:t>;</a:t>
            </a:r>
          </a:p>
          <a:p>
            <a:pPr algn="just"/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dirty="0"/>
              <a:t>Desenvolvimento de equipamentos feitos sob medida para as novas necessidades das </a:t>
            </a:r>
            <a:r>
              <a:rPr lang="pt-BR" dirty="0" smtClean="0"/>
              <a:t>cozinhas.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996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:\CASE MC DONALDS\Processos_McDonalds_ronal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0"/>
            <a:ext cx="4572000" cy="191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>
            <a:off x="251520" y="-171400"/>
            <a:ext cx="518457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800" dirty="0"/>
          </a:p>
          <a:p>
            <a:r>
              <a:rPr lang="pt-BR" sz="2800" b="1" dirty="0" smtClean="0"/>
              <a:t>Visão para uma Cadeia de Suprimentos Sustentável</a:t>
            </a:r>
            <a:endParaRPr lang="pt-BR" sz="28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251411" y="1772816"/>
            <a:ext cx="856895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dirty="0" smtClean="0"/>
              <a:t>Visão</a:t>
            </a:r>
            <a:r>
              <a:rPr lang="pt-BR" i="1" dirty="0" smtClean="0"/>
              <a:t>: Criar uma cadeia de suprimentos sustentável, visando produção lucrativa de alta qualidade, produtos seguros, sem interrupção de alimentação, enquanto cria benefícios para os funcionários, suas comunidades, a biodiversidade e o meio ambiente.</a:t>
            </a:r>
          </a:p>
          <a:p>
            <a:endParaRPr lang="pt-BR" i="1" dirty="0"/>
          </a:p>
          <a:p>
            <a:r>
              <a:rPr lang="pt-BR" dirty="0" smtClean="0"/>
              <a:t>A fim de realizar esta visão, Há diversos problemas que o McDonald’s precisa resolver:</a:t>
            </a:r>
          </a:p>
          <a:p>
            <a:endParaRPr lang="pt-B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 smtClean="0"/>
              <a:t>Como priorizar sustentabilidade com outros objetivos na cadeia de suprimentos?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 smtClean="0"/>
              <a:t>Como conciliar diferentes expectativas de sustentabilidade e prioridades ao redor do mundo com o entendimento de que a prática global afeta as marcas globais?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 smtClean="0"/>
              <a:t>Como envolver fornecedores, ativistas e outras partes interessadas nos seus esforços em uma cadeia de suprimentos sustentável?</a:t>
            </a:r>
          </a:p>
          <a:p>
            <a:endParaRPr lang="pt-BR" i="1" dirty="0"/>
          </a:p>
          <a:p>
            <a:endParaRPr lang="pt-BR" i="1" dirty="0" smtClean="0"/>
          </a:p>
        </p:txBody>
      </p:sp>
    </p:spTree>
    <p:extLst>
      <p:ext uri="{BB962C8B-B14F-4D97-AF65-F5344CB8AC3E}">
        <p14:creationId xmlns:p14="http://schemas.microsoft.com/office/powerpoint/2010/main" val="134962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39552" y="1773810"/>
            <a:ext cx="6552728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800" dirty="0" smtClean="0"/>
              <a:t>A Cadeia de suprimentos do McDonald’s</a:t>
            </a:r>
            <a:endParaRPr lang="pt-BR" sz="2800" dirty="0"/>
          </a:p>
        </p:txBody>
      </p:sp>
      <p:pic>
        <p:nvPicPr>
          <p:cNvPr id="3074" name="Picture 2" descr="G:\CASE MC DONALDS\58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564904"/>
            <a:ext cx="5048450" cy="3364209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33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:\CASE MC DONALDS\Processos_McDonalds_ronal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0"/>
            <a:ext cx="4572000" cy="191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>
            <a:off x="251520" y="44624"/>
            <a:ext cx="51845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800" dirty="0"/>
          </a:p>
          <a:p>
            <a:r>
              <a:rPr lang="pt-BR" sz="2800" b="1" dirty="0" smtClean="0"/>
              <a:t>História</a:t>
            </a:r>
            <a:endParaRPr lang="pt-BR" sz="2800" dirty="0"/>
          </a:p>
        </p:txBody>
      </p:sp>
      <p:sp>
        <p:nvSpPr>
          <p:cNvPr id="2" name="Retângulo 1"/>
          <p:cNvSpPr/>
          <p:nvPr/>
        </p:nvSpPr>
        <p:spPr>
          <a:xfrm>
            <a:off x="254254" y="2132856"/>
            <a:ext cx="81341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dirty="0"/>
              <a:t>Em 1954, Ray Kroc, expandiu a rede de restaurantes em escala nacional, dado o baixo custo de construção então os irmãos </a:t>
            </a:r>
            <a:r>
              <a:rPr lang="pt-BR" dirty="0" err="1"/>
              <a:t>McDonald</a:t>
            </a:r>
            <a:r>
              <a:rPr lang="pt-BR" dirty="0"/>
              <a:t> e Kroc fundou em 2 de março de 1955 uma nova firma de franchising, a McDonald’s System.</a:t>
            </a:r>
          </a:p>
        </p:txBody>
      </p:sp>
      <p:graphicFrame>
        <p:nvGraphicFramePr>
          <p:cNvPr id="3" name="Diagrama 2"/>
          <p:cNvGraphicFramePr/>
          <p:nvPr>
            <p:extLst/>
          </p:nvPr>
        </p:nvGraphicFramePr>
        <p:xfrm>
          <a:off x="683568" y="1669256"/>
          <a:ext cx="756084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tângulo 4"/>
          <p:cNvSpPr/>
          <p:nvPr/>
        </p:nvSpPr>
        <p:spPr>
          <a:xfrm>
            <a:off x="683568" y="4029165"/>
            <a:ext cx="28083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smtClean="0"/>
              <a:t>	Desde </a:t>
            </a:r>
            <a:r>
              <a:rPr lang="pt-BR" dirty="0"/>
              <a:t>o início, ele tentou construir um sistema de cadeia de fornecimento inovadora para seu crescente negócio de restaurante </a:t>
            </a:r>
          </a:p>
        </p:txBody>
      </p:sp>
      <p:pic>
        <p:nvPicPr>
          <p:cNvPr id="1026" name="Picture 2" descr="http://www.cheese-burger.net/wp-content/uploads/des-plaines-mcdonalds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6100" y="3573016"/>
            <a:ext cx="3810000" cy="303847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0222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:\CASE MC DONALDS\Processos_McDonalds_ronal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0"/>
            <a:ext cx="4572000" cy="191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>
            <a:off x="179512" y="435196"/>
            <a:ext cx="1720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 smtClean="0"/>
              <a:t>História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79512" y="1916832"/>
            <a:ext cx="83686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dirty="0" smtClean="0"/>
              <a:t>Os fornecedores selecionados para atender os restaurantes eram pequenos e iniciando seus negócios, pois estavam disposto a dividir riscos e customizar suas operações requeridas pelo McDonald’s.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dirty="0" smtClean="0"/>
              <a:t>Na década de 60, devido ao crescimento da cadeia de suprimentos e à concorrência, fez com que a CS assumisse papel de destaque nas estratégias do McDonald’s;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dirty="0" smtClean="0"/>
              <a:t>A estratégia adotada na CS se baseou na transferência de parte de mão-de-obra envolvida no preparo de alimentos nas lojas de volta às fábricas que os forneciam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2311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:\CASE MC DONALDS\Processos_McDonalds_ronal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0"/>
            <a:ext cx="4572000" cy="191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>
            <a:off x="179512" y="435196"/>
            <a:ext cx="16546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 smtClean="0"/>
              <a:t>Sucesso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79512" y="1916832"/>
            <a:ext cx="836868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dirty="0" smtClean="0"/>
              <a:t>O McDonald’s desenvolveu em seus fornecedores um compromisso fortíssimo de atendimento ao sistema, compartilhando missões, objetivos, crenças e valores;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dirty="0" smtClean="0"/>
              <a:t>Os fornecedores tornam-se tão dedicados à manutenção e melhoria da qualidade do sistema como se fossem propriedade do McDonald’s;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dirty="0"/>
              <a:t>Nos centros de distribuição da Martin-Brower no Brasil, os funcionários veem mais os símbolos do McDonald’s do que os da própria Martin-Brower. </a:t>
            </a: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dirty="0"/>
              <a:t>Os principais fornecedores do sistema McDonald’s no Brasil são: Martin-Brower (Prestador de Serviços Logísticos), Junior e Unilever (molhos), OSI (carne), McCain (batata), </a:t>
            </a:r>
            <a:r>
              <a:rPr lang="pt-BR" dirty="0" err="1"/>
              <a:t>Schreiber</a:t>
            </a:r>
            <a:r>
              <a:rPr lang="pt-BR" dirty="0"/>
              <a:t> (queijos), </a:t>
            </a:r>
            <a:r>
              <a:rPr lang="pt-BR" dirty="0" err="1"/>
              <a:t>Fresh</a:t>
            </a:r>
            <a:r>
              <a:rPr lang="pt-BR" dirty="0"/>
              <a:t> Start (pão), Brasil gráfica (embalagens), Dixie (copos), </a:t>
            </a:r>
            <a:r>
              <a:rPr lang="pt-BR" dirty="0" err="1"/>
              <a:t>Polenghi</a:t>
            </a:r>
            <a:r>
              <a:rPr lang="pt-BR" dirty="0"/>
              <a:t> e </a:t>
            </a:r>
            <a:r>
              <a:rPr lang="pt-BR" dirty="0" err="1"/>
              <a:t>Batavia</a:t>
            </a:r>
            <a:r>
              <a:rPr lang="pt-BR" dirty="0"/>
              <a:t> (sorvete) e </a:t>
            </a:r>
            <a:r>
              <a:rPr lang="pt-BR" dirty="0" err="1"/>
              <a:t>Refricon</a:t>
            </a:r>
            <a:r>
              <a:rPr lang="pt-BR" dirty="0"/>
              <a:t> (hortifrutigranjeiros).  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3402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alcão Envidraçado">
  <a:themeElements>
    <a:clrScheme name="Personalizada 8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F3B3B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1128</TotalTime>
  <Words>1194</Words>
  <Application>Microsoft Office PowerPoint</Application>
  <PresentationFormat>Apresentação na tela (4:3)</PresentationFormat>
  <Paragraphs>135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Century Schoolbook</vt:lpstr>
      <vt:lpstr>Wingdings</vt:lpstr>
      <vt:lpstr>Wingdings 2</vt:lpstr>
      <vt:lpstr>Tema do Office</vt:lpstr>
      <vt:lpstr>Balcão Envidraçado</vt:lpstr>
      <vt:lpstr>Apresentação do PowerPoint</vt:lpstr>
      <vt:lpstr> Gerenciando uma Cadeia de Suprimentos sustentável </vt:lpstr>
      <vt:lpstr>Apresentação do PowerPoint</vt:lpstr>
      <vt:lpstr>Apresentação do PowerPoint</vt:lpstr>
      <vt:lpstr>Apresentação do PowerPoint</vt:lpstr>
      <vt:lpstr>A Cadeia de suprimentos do McDonald’s</vt:lpstr>
      <vt:lpstr>Apresentação do PowerPoint</vt:lpstr>
      <vt:lpstr>Apresentação do PowerPoint</vt:lpstr>
      <vt:lpstr>Apresentação do PowerPoint</vt:lpstr>
      <vt:lpstr>Apresentação do PowerPoint</vt:lpstr>
      <vt:lpstr>Cadeia de Suprimentos Sustentável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Desafios para alcançar uma visão sustentável</vt:lpstr>
      <vt:lpstr>Apresentação do PowerPoint</vt:lpstr>
      <vt:lpstr>Apresentação do PowerPoint</vt:lpstr>
      <vt:lpstr>Conclusão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McDonalds Corporation: Gerenciando um Sustentável  Cadeia de Suprimentos</dc:title>
  <dc:creator>Dell</dc:creator>
  <cp:lastModifiedBy>Bruno Borges de Souza</cp:lastModifiedBy>
  <cp:revision>28</cp:revision>
  <dcterms:created xsi:type="dcterms:W3CDTF">2015-05-11T00:43:32Z</dcterms:created>
  <dcterms:modified xsi:type="dcterms:W3CDTF">2015-05-12T14:13:47Z</dcterms:modified>
</cp:coreProperties>
</file>