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10"/>
  </p:notesMasterIdLst>
  <p:sldIdLst>
    <p:sldId id="259" r:id="rId4"/>
    <p:sldId id="257" r:id="rId5"/>
    <p:sldId id="264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20" d="100"/>
          <a:sy n="120" d="100"/>
        </p:scale>
        <p:origin x="-1338" y="-72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20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 DIST. NORMAL E UNIFORME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348160"/>
            <a:ext cx="8892480" cy="1512888"/>
          </a:xfrm>
        </p:spPr>
        <p:txBody>
          <a:bodyPr/>
          <a:lstStyle/>
          <a:p>
            <a:r>
              <a:rPr lang="pt-BR" dirty="0" smtClean="0"/>
              <a:t>Utilização de dados das Distribuições Normal e Uniforme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427984" y="4689140"/>
            <a:ext cx="4680520" cy="39604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584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1800" dirty="0" smtClean="0"/>
              <a:t>Prof. Dr. Leonardo Sene de Lourenço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0" r="41194" b="38209"/>
          <a:stretch/>
        </p:blipFill>
        <p:spPr bwMode="auto">
          <a:xfrm>
            <a:off x="251520" y="1268760"/>
            <a:ext cx="5349786" cy="228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696710"/>
          </a:xfrm>
        </p:spPr>
        <p:txBody>
          <a:bodyPr/>
          <a:lstStyle/>
          <a:p>
            <a:pPr algn="ctr"/>
            <a:r>
              <a:rPr lang="pt-BR" dirty="0" smtClean="0"/>
              <a:t>Teste </a:t>
            </a:r>
            <a:r>
              <a:rPr lang="pt-BR" dirty="0" err="1" smtClean="0"/>
              <a:t>Qui</a:t>
            </a:r>
            <a:r>
              <a:rPr lang="pt-BR" dirty="0" smtClean="0"/>
              <a:t>-Quadrado – </a:t>
            </a:r>
            <a:r>
              <a:rPr lang="pt-BR" dirty="0" err="1" smtClean="0"/>
              <a:t>Distr</a:t>
            </a:r>
            <a:r>
              <a:rPr lang="pt-BR" dirty="0" smtClean="0"/>
              <a:t>. Normal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endParaRPr lang="pt-BR" sz="2400" b="1" dirty="0" smtClean="0"/>
          </a:p>
          <a:p>
            <a:pPr algn="just">
              <a:buFont typeface="Wingdings" pitchFamily="2" charset="2"/>
              <a:buChar char="Ø"/>
            </a:pPr>
            <a:endParaRPr lang="pt-BR" sz="2400" b="1" dirty="0"/>
          </a:p>
          <a:p>
            <a:pPr algn="just">
              <a:buFont typeface="Wingdings" pitchFamily="2" charset="2"/>
              <a:buChar char="Ø"/>
            </a:pPr>
            <a:endParaRPr lang="pt-BR" sz="2400" b="1" dirty="0" smtClean="0"/>
          </a:p>
          <a:p>
            <a:pPr algn="just">
              <a:buFont typeface="Wingdings" pitchFamily="2" charset="2"/>
              <a:buChar char="Ø"/>
            </a:pPr>
            <a:endParaRPr lang="pt-BR" sz="2400" b="1" dirty="0"/>
          </a:p>
          <a:p>
            <a:pPr algn="just">
              <a:buFont typeface="Wingdings" pitchFamily="2" charset="2"/>
              <a:buChar char="Ø"/>
            </a:pPr>
            <a:endParaRPr lang="pt-BR" sz="2400" b="1" dirty="0" smtClean="0"/>
          </a:p>
          <a:p>
            <a:pPr algn="just">
              <a:buFont typeface="Wingdings" pitchFamily="2" charset="2"/>
              <a:buChar char="Ø"/>
            </a:pPr>
            <a:endParaRPr lang="pt-BR" sz="2400" b="1" dirty="0"/>
          </a:p>
          <a:p>
            <a:pPr algn="just">
              <a:buFont typeface="Wingdings" pitchFamily="2" charset="2"/>
              <a:buChar char="Ø"/>
            </a:pPr>
            <a:endParaRPr lang="pt-BR" sz="2400" b="1" dirty="0" smtClean="0"/>
          </a:p>
          <a:p>
            <a:pPr algn="just">
              <a:buFont typeface="Wingdings" pitchFamily="2" charset="2"/>
              <a:buChar char="Ø"/>
            </a:pPr>
            <a:endParaRPr lang="pt-BR" sz="2400" b="1" dirty="0" smtClean="0"/>
          </a:p>
          <a:p>
            <a:pPr algn="just">
              <a:buFont typeface="Wingdings" pitchFamily="2" charset="2"/>
              <a:buChar char="Ø"/>
            </a:pPr>
            <a:endParaRPr lang="pt-BR" sz="2400" b="1" dirty="0"/>
          </a:p>
          <a:p>
            <a:pPr algn="just">
              <a:buFont typeface="Wingdings" pitchFamily="2" charset="2"/>
              <a:buChar char="Ø"/>
            </a:pPr>
            <a:endParaRPr lang="pt-BR" sz="2400" b="1" dirty="0"/>
          </a:p>
          <a:p>
            <a:pPr algn="just">
              <a:buFont typeface="Wingdings" pitchFamily="2" charset="2"/>
              <a:buChar char="Ø"/>
            </a:pPr>
            <a:endParaRPr lang="pt-BR" sz="1800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pt-BR" sz="1800" b="1" dirty="0" smtClean="0">
                <a:solidFill>
                  <a:srgbClr val="FF0000"/>
                </a:solidFill>
              </a:rPr>
              <a:t>Comentário: Esta etapa é igual a da distribuição exponencial, porém é necessário verificar que a soma da coluna “Normal” é igual a 1!</a:t>
            </a:r>
          </a:p>
          <a:p>
            <a:pPr algn="just">
              <a:buFont typeface="Wingdings" pitchFamily="2" charset="2"/>
              <a:buChar char="Ø"/>
            </a:pPr>
            <a:endParaRPr lang="pt-BR" sz="2400" b="1" dirty="0"/>
          </a:p>
          <a:p>
            <a:pPr marL="0" indent="0" algn="just">
              <a:buNone/>
            </a:pPr>
            <a:endParaRPr lang="pt-BR" sz="1800" b="1" dirty="0" smtClean="0"/>
          </a:p>
        </p:txBody>
      </p:sp>
      <p:sp>
        <p:nvSpPr>
          <p:cNvPr id="6" name="Retângulo 5"/>
          <p:cNvSpPr/>
          <p:nvPr/>
        </p:nvSpPr>
        <p:spPr>
          <a:xfrm>
            <a:off x="323528" y="4061977"/>
            <a:ext cx="3040406" cy="726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Intervalos de valores devem ser copiados da planilha anterior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85803" y="4203429"/>
            <a:ext cx="3040406" cy="1169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Como o valor calculado &lt;= ao valor teórico não rejeita-se a hipótese, ou seja, é confirmado o comportamento de uma distribuição Normal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1191642" y="2740674"/>
            <a:ext cx="436066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427984" y="3553282"/>
            <a:ext cx="512091" cy="650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499992" y="3153498"/>
            <a:ext cx="1460418" cy="470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5915698" y="3291249"/>
            <a:ext cx="3040406" cy="726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Cuidado com essa fórmula, pois ela depende da quantidade de linhas que neste caso são 8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068098" y="1268760"/>
            <a:ext cx="3040406" cy="942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Esta etapa é toda automática, só tomem cuidado caso tenha linhas a menos ou a mais de intervalos, neste caso terão que ajustar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/>
          <p:cNvCxnSpPr>
            <a:endCxn id="17" idx="1"/>
          </p:cNvCxnSpPr>
          <p:nvPr/>
        </p:nvCxnSpPr>
        <p:spPr>
          <a:xfrm>
            <a:off x="4576017" y="1576360"/>
            <a:ext cx="1492081" cy="163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17" idx="1"/>
          </p:cNvCxnSpPr>
          <p:nvPr/>
        </p:nvCxnSpPr>
        <p:spPr>
          <a:xfrm flipV="1">
            <a:off x="4576017" y="1739945"/>
            <a:ext cx="1492081" cy="392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4139952" y="2132856"/>
            <a:ext cx="1820458" cy="592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5915698" y="2427153"/>
            <a:ext cx="3040406" cy="726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Frequência válida (acima de 4) para cada intervalo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826" r="80704" b="51956"/>
          <a:stretch/>
        </p:blipFill>
        <p:spPr bwMode="auto">
          <a:xfrm>
            <a:off x="780413" y="2129590"/>
            <a:ext cx="3528713" cy="266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/>
          <a:lstStyle/>
          <a:p>
            <a:pPr algn="ctr"/>
            <a:r>
              <a:rPr lang="pt-BR" sz="2400" dirty="0" smtClean="0"/>
              <a:t>Entendimento do Negócio e Cálculo das Replicações para Vari</a:t>
            </a:r>
            <a:r>
              <a:rPr lang="pt-BR" sz="2400" dirty="0" smtClean="0"/>
              <a:t>ável com Distribuição Normal</a:t>
            </a: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23528" y="1385065"/>
            <a:ext cx="8363272" cy="5140279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endParaRPr lang="pt-BR" sz="1800" b="1" dirty="0" smtClean="0"/>
          </a:p>
          <a:p>
            <a:pPr algn="just">
              <a:buFont typeface="Wingdings" pitchFamily="2" charset="2"/>
              <a:buChar char="Ø"/>
            </a:pPr>
            <a:endParaRPr lang="pt-BR" sz="1800" b="1" dirty="0"/>
          </a:p>
          <a:p>
            <a:pPr algn="just">
              <a:buFont typeface="Wingdings" pitchFamily="2" charset="2"/>
              <a:buChar char="Ø"/>
            </a:pPr>
            <a:endParaRPr lang="pt-BR" sz="1800" b="1" dirty="0" smtClean="0"/>
          </a:p>
          <a:p>
            <a:pPr algn="just">
              <a:buFont typeface="Wingdings" pitchFamily="2" charset="2"/>
              <a:buChar char="Ø"/>
            </a:pPr>
            <a:endParaRPr lang="pt-BR" sz="1800" b="1" dirty="0"/>
          </a:p>
          <a:p>
            <a:pPr algn="just">
              <a:buFont typeface="Wingdings" pitchFamily="2" charset="2"/>
              <a:buChar char="Ø"/>
            </a:pPr>
            <a:endParaRPr lang="pt-BR" sz="1800" b="1" dirty="0" smtClean="0"/>
          </a:p>
          <a:p>
            <a:pPr algn="just">
              <a:buFont typeface="Wingdings" pitchFamily="2" charset="2"/>
              <a:buChar char="Ø"/>
            </a:pPr>
            <a:endParaRPr lang="pt-BR" sz="1800" b="1" dirty="0"/>
          </a:p>
          <a:p>
            <a:pPr algn="just">
              <a:buFont typeface="Wingdings" pitchFamily="2" charset="2"/>
              <a:buChar char="Ø"/>
            </a:pPr>
            <a:endParaRPr lang="pt-BR" sz="1800" b="1" dirty="0" smtClean="0"/>
          </a:p>
          <a:p>
            <a:pPr algn="just">
              <a:buFont typeface="Wingdings" pitchFamily="2" charset="2"/>
              <a:buChar char="Ø"/>
            </a:pPr>
            <a:endParaRPr lang="pt-BR" sz="1800" b="1" dirty="0"/>
          </a:p>
          <a:p>
            <a:pPr algn="just">
              <a:buFont typeface="Wingdings" pitchFamily="2" charset="2"/>
              <a:buChar char="Ø"/>
            </a:pPr>
            <a:endParaRPr lang="pt-BR" sz="1800" b="1" dirty="0" smtClean="0"/>
          </a:p>
          <a:p>
            <a:pPr algn="just">
              <a:buFont typeface="Wingdings" pitchFamily="2" charset="2"/>
              <a:buChar char="Ø"/>
            </a:pPr>
            <a:endParaRPr lang="pt-BR" sz="1800" b="1" dirty="0"/>
          </a:p>
          <a:p>
            <a:pPr algn="just">
              <a:buFont typeface="Wingdings" pitchFamily="2" charset="2"/>
              <a:buChar char="Ø"/>
            </a:pPr>
            <a:endParaRPr lang="pt-BR" sz="1800" b="1" dirty="0" smtClean="0"/>
          </a:p>
          <a:p>
            <a:pPr algn="just">
              <a:buFont typeface="Wingdings" pitchFamily="2" charset="2"/>
              <a:buChar char="Ø"/>
            </a:pPr>
            <a:endParaRPr lang="pt-BR" sz="1800" b="1" dirty="0"/>
          </a:p>
          <a:p>
            <a:pPr algn="just">
              <a:buFont typeface="Wingdings" pitchFamily="2" charset="2"/>
              <a:buChar char="Ø"/>
            </a:pPr>
            <a:endParaRPr lang="pt-BR" sz="1800" b="1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1600" b="1" dirty="0" smtClean="0">
                <a:solidFill>
                  <a:srgbClr val="FF0000"/>
                </a:solidFill>
              </a:rPr>
              <a:t>Comentário: Esta etapa serve para </a:t>
            </a:r>
            <a:r>
              <a:rPr lang="pt-BR" sz="1600" b="1" dirty="0" smtClean="0">
                <a:solidFill>
                  <a:srgbClr val="FF0000"/>
                </a:solidFill>
              </a:rPr>
              <a:t>o entendimento do negócio e o cálculo das replicações</a:t>
            </a:r>
            <a:r>
              <a:rPr lang="pt-BR" sz="1600" b="1" dirty="0" smtClean="0">
                <a:solidFill>
                  <a:srgbClr val="FF0000"/>
                </a:solidFill>
              </a:rPr>
              <a:t>.</a:t>
            </a:r>
            <a:endParaRPr lang="pt-BR" sz="1600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pt-BR" sz="1600" b="1" dirty="0" smtClean="0">
                <a:solidFill>
                  <a:srgbClr val="FF0000"/>
                </a:solidFill>
              </a:rPr>
              <a:t>Importante: </a:t>
            </a:r>
            <a:r>
              <a:rPr lang="pt-BR" sz="1600" dirty="0" smtClean="0">
                <a:solidFill>
                  <a:srgbClr val="FF0000"/>
                </a:solidFill>
              </a:rPr>
              <a:t>É a mesma lógica para as demais distribuições, porém a única coisa que muda é a fórmula utilizada para gerar valores aleatórios.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827584" y="1268760"/>
            <a:ext cx="3678892" cy="642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Médias e Desvio Padrão da Distribuição Normal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987824" y="1916832"/>
            <a:ext cx="288032" cy="32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3275856" y="19168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endCxn id="15" idx="1"/>
          </p:cNvCxnSpPr>
          <p:nvPr/>
        </p:nvCxnSpPr>
        <p:spPr>
          <a:xfrm flipV="1">
            <a:off x="3275856" y="1708199"/>
            <a:ext cx="1695430" cy="1072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971286" y="1268760"/>
            <a:ext cx="4137218" cy="878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Valores gerados pelas fórmulas:</a:t>
            </a:r>
          </a:p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=</a:t>
            </a:r>
            <a:r>
              <a:rPr lang="pt-BR" sz="1600" dirty="0">
                <a:solidFill>
                  <a:schemeClr val="tx1"/>
                </a:solidFill>
              </a:rPr>
              <a:t>ARRED(ABS(INV.NORM.N(ALEATÓRIO();$B$1;$B$2));0)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4932040" y="2348880"/>
            <a:ext cx="3678892" cy="699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 smtClean="0">
                <a:solidFill>
                  <a:schemeClr val="tx1"/>
                </a:solidFill>
              </a:rPr>
              <a:t>Lógicas:</a:t>
            </a:r>
          </a:p>
          <a:p>
            <a:pPr algn="just"/>
            <a:r>
              <a:rPr lang="pt-BR" sz="1400" b="1" dirty="0" smtClean="0">
                <a:solidFill>
                  <a:schemeClr val="tx1"/>
                </a:solidFill>
              </a:rPr>
              <a:t>Quant. Caminhões: </a:t>
            </a:r>
            <a:r>
              <a:rPr lang="pt-BR" sz="1400" dirty="0" smtClean="0">
                <a:solidFill>
                  <a:schemeClr val="tx1"/>
                </a:solidFill>
              </a:rPr>
              <a:t>Divide-se a coluna B por 1000, pois cada caminhão carrega 1000 Kg.</a:t>
            </a:r>
          </a:p>
        </p:txBody>
      </p:sp>
      <p:cxnSp>
        <p:nvCxnSpPr>
          <p:cNvPr id="27" name="Conector de seta reta 26"/>
          <p:cNvCxnSpPr>
            <a:endCxn id="32" idx="0"/>
          </p:cNvCxnSpPr>
          <p:nvPr/>
        </p:nvCxnSpPr>
        <p:spPr>
          <a:xfrm>
            <a:off x="766496" y="4889618"/>
            <a:ext cx="2221328" cy="195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endCxn id="32" idx="0"/>
          </p:cNvCxnSpPr>
          <p:nvPr/>
        </p:nvCxnSpPr>
        <p:spPr>
          <a:xfrm flipH="1">
            <a:off x="2987824" y="4725144"/>
            <a:ext cx="115763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827584" y="5085184"/>
            <a:ext cx="4320480" cy="47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Planilha copiada da pasta </a:t>
            </a:r>
            <a:r>
              <a:rPr lang="pt-BR" sz="1600" dirty="0" smtClean="0">
                <a:solidFill>
                  <a:schemeClr val="tx1"/>
                </a:solidFill>
              </a:rPr>
              <a:t>cálculo das replicações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4" r="47089" b="47849"/>
          <a:stretch/>
        </p:blipFill>
        <p:spPr bwMode="auto">
          <a:xfrm>
            <a:off x="364058" y="1196752"/>
            <a:ext cx="5274591" cy="195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696710"/>
          </a:xfrm>
        </p:spPr>
        <p:txBody>
          <a:bodyPr/>
          <a:lstStyle/>
          <a:p>
            <a:pPr algn="ctr"/>
            <a:r>
              <a:rPr lang="pt-BR" dirty="0" smtClean="0"/>
              <a:t>Teste </a:t>
            </a:r>
            <a:r>
              <a:rPr lang="pt-BR" dirty="0" err="1" smtClean="0"/>
              <a:t>Qui</a:t>
            </a:r>
            <a:r>
              <a:rPr lang="pt-BR" dirty="0" smtClean="0"/>
              <a:t>-Quadrado – </a:t>
            </a:r>
            <a:r>
              <a:rPr lang="pt-BR" dirty="0" err="1" smtClean="0"/>
              <a:t>Distr</a:t>
            </a:r>
            <a:r>
              <a:rPr lang="pt-BR" dirty="0" smtClean="0"/>
              <a:t>. Uniforme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1196752"/>
            <a:ext cx="8229600" cy="5544616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endParaRPr lang="pt-BR" sz="2400" b="1" dirty="0" smtClean="0"/>
          </a:p>
          <a:p>
            <a:pPr algn="just">
              <a:buFont typeface="Wingdings" pitchFamily="2" charset="2"/>
              <a:buChar char="Ø"/>
            </a:pPr>
            <a:endParaRPr lang="pt-BR" sz="2400" b="1" dirty="0"/>
          </a:p>
          <a:p>
            <a:pPr algn="just">
              <a:buFont typeface="Wingdings" pitchFamily="2" charset="2"/>
              <a:buChar char="Ø"/>
            </a:pPr>
            <a:endParaRPr lang="pt-BR" sz="2400" b="1" dirty="0" smtClean="0"/>
          </a:p>
          <a:p>
            <a:pPr algn="just">
              <a:buFont typeface="Wingdings" pitchFamily="2" charset="2"/>
              <a:buChar char="Ø"/>
            </a:pPr>
            <a:endParaRPr lang="pt-BR" sz="2400" b="1" dirty="0"/>
          </a:p>
          <a:p>
            <a:pPr algn="just">
              <a:buFont typeface="Wingdings" pitchFamily="2" charset="2"/>
              <a:buChar char="Ø"/>
            </a:pPr>
            <a:endParaRPr lang="pt-BR" sz="2400" b="1" dirty="0" smtClean="0"/>
          </a:p>
          <a:p>
            <a:pPr algn="just">
              <a:buFont typeface="Wingdings" pitchFamily="2" charset="2"/>
              <a:buChar char="Ø"/>
            </a:pPr>
            <a:endParaRPr lang="pt-BR" sz="2400" b="1" dirty="0"/>
          </a:p>
          <a:p>
            <a:pPr algn="just">
              <a:buFont typeface="Wingdings" pitchFamily="2" charset="2"/>
              <a:buChar char="Ø"/>
            </a:pPr>
            <a:endParaRPr lang="pt-BR" sz="2400" b="1" dirty="0" smtClean="0"/>
          </a:p>
          <a:p>
            <a:pPr algn="just">
              <a:buFont typeface="Wingdings" pitchFamily="2" charset="2"/>
              <a:buChar char="Ø"/>
            </a:pPr>
            <a:endParaRPr lang="pt-BR" sz="2400" b="1" dirty="0" smtClean="0"/>
          </a:p>
          <a:p>
            <a:pPr algn="just">
              <a:buFont typeface="Wingdings" pitchFamily="2" charset="2"/>
              <a:buChar char="Ø"/>
            </a:pPr>
            <a:endParaRPr lang="pt-BR" sz="2400" b="1" dirty="0"/>
          </a:p>
          <a:p>
            <a:pPr marL="0" indent="0" algn="just">
              <a:buNone/>
            </a:pPr>
            <a:endParaRPr lang="pt-BR" sz="1800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pt-BR" sz="1800" b="1" dirty="0" smtClean="0">
                <a:solidFill>
                  <a:srgbClr val="FF0000"/>
                </a:solidFill>
              </a:rPr>
              <a:t>Comentário: Esta tem-se que tomar cuidado com a coluna Uniforme que possui na primeira e última linha fórmulas diferentes das demais linhas. Necessário verificar que a soma da coluna “Uniforme” é igual a 1!</a:t>
            </a:r>
          </a:p>
          <a:p>
            <a:pPr algn="just">
              <a:buFont typeface="Wingdings" pitchFamily="2" charset="2"/>
              <a:buChar char="Ø"/>
            </a:pPr>
            <a:endParaRPr lang="pt-BR" sz="2400" b="1" dirty="0"/>
          </a:p>
          <a:p>
            <a:pPr marL="0" indent="0" algn="just">
              <a:buNone/>
            </a:pPr>
            <a:endParaRPr lang="pt-BR" sz="1800" b="1" dirty="0" smtClean="0"/>
          </a:p>
        </p:txBody>
      </p:sp>
      <p:sp>
        <p:nvSpPr>
          <p:cNvPr id="6" name="Retângulo 5"/>
          <p:cNvSpPr/>
          <p:nvPr/>
        </p:nvSpPr>
        <p:spPr>
          <a:xfrm>
            <a:off x="251520" y="3486247"/>
            <a:ext cx="3040406" cy="726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Intervalos de valores devem ser copiados da planilha anterior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424552" y="4275437"/>
            <a:ext cx="3040406" cy="1169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Como o valor calculado &lt;= ao valor teórico não rejeita-se a hipótese, ou seja, é confirmado o comportamento de uma distribuição Uniforme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8" name="Conector de seta reta 7"/>
          <p:cNvCxnSpPr>
            <a:endCxn id="6" idx="0"/>
          </p:cNvCxnSpPr>
          <p:nvPr/>
        </p:nvCxnSpPr>
        <p:spPr>
          <a:xfrm>
            <a:off x="755576" y="2916448"/>
            <a:ext cx="1016147" cy="56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endCxn id="7" idx="0"/>
          </p:cNvCxnSpPr>
          <p:nvPr/>
        </p:nvCxnSpPr>
        <p:spPr>
          <a:xfrm>
            <a:off x="4427984" y="3201347"/>
            <a:ext cx="516771" cy="1074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788024" y="2708920"/>
            <a:ext cx="1172386" cy="915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5915698" y="3417606"/>
            <a:ext cx="3040406" cy="726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Cuidado com essa fórmula, pois ela depende da quantidade de linhas que neste caso são 10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068098" y="1066091"/>
            <a:ext cx="3040406" cy="2178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Esta etapa é toda automática, tome cuidado com a primeira e última linha, pois a fórmula é diferente, ou seja, não pode arrastar as linhas, caso seja necessário inserir novas linhas e deletar, utilizem os espaços intermediários da tabela, 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/>
          <p:cNvCxnSpPr>
            <a:endCxn id="17" idx="1"/>
          </p:cNvCxnSpPr>
          <p:nvPr/>
        </p:nvCxnSpPr>
        <p:spPr>
          <a:xfrm>
            <a:off x="4788024" y="1399128"/>
            <a:ext cx="1280074" cy="756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17" idx="1"/>
          </p:cNvCxnSpPr>
          <p:nvPr/>
        </p:nvCxnSpPr>
        <p:spPr>
          <a:xfrm flipV="1">
            <a:off x="4788024" y="2155212"/>
            <a:ext cx="1280074" cy="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t="15810" r="75602" b="55816"/>
          <a:stretch/>
        </p:blipFill>
        <p:spPr bwMode="auto">
          <a:xfrm>
            <a:off x="251520" y="2058451"/>
            <a:ext cx="4446207" cy="281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/>
          <a:lstStyle/>
          <a:p>
            <a:pPr algn="ctr"/>
            <a:r>
              <a:rPr lang="pt-BR" sz="2400" dirty="0"/>
              <a:t>Entendimento do Negócio e Cálculo das Replicações para Variável com </a:t>
            </a:r>
            <a:r>
              <a:rPr lang="pt-BR" sz="2400" dirty="0" smtClean="0"/>
              <a:t>Distribuição Uniforme</a:t>
            </a: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1520" y="1484784"/>
            <a:ext cx="8085584" cy="5212287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endParaRPr lang="pt-BR" sz="1800" b="1" dirty="0" smtClean="0"/>
          </a:p>
          <a:p>
            <a:pPr algn="just">
              <a:buFont typeface="Wingdings" pitchFamily="2" charset="2"/>
              <a:buChar char="Ø"/>
            </a:pPr>
            <a:endParaRPr lang="pt-BR" sz="1800" b="1" dirty="0"/>
          </a:p>
          <a:p>
            <a:pPr algn="just">
              <a:buFont typeface="Wingdings" pitchFamily="2" charset="2"/>
              <a:buChar char="Ø"/>
            </a:pPr>
            <a:endParaRPr lang="pt-BR" sz="1800" b="1" dirty="0" smtClean="0"/>
          </a:p>
          <a:p>
            <a:pPr algn="just">
              <a:buFont typeface="Wingdings" pitchFamily="2" charset="2"/>
              <a:buChar char="Ø"/>
            </a:pPr>
            <a:endParaRPr lang="pt-BR" sz="1800" b="1" dirty="0"/>
          </a:p>
          <a:p>
            <a:pPr algn="just">
              <a:buFont typeface="Wingdings" pitchFamily="2" charset="2"/>
              <a:buChar char="Ø"/>
            </a:pPr>
            <a:endParaRPr lang="pt-BR" sz="1800" b="1" dirty="0" smtClean="0"/>
          </a:p>
          <a:p>
            <a:pPr algn="just">
              <a:buFont typeface="Wingdings" pitchFamily="2" charset="2"/>
              <a:buChar char="Ø"/>
            </a:pPr>
            <a:endParaRPr lang="pt-BR" sz="1800" b="1" dirty="0"/>
          </a:p>
          <a:p>
            <a:pPr algn="just">
              <a:buFont typeface="Wingdings" pitchFamily="2" charset="2"/>
              <a:buChar char="Ø"/>
            </a:pPr>
            <a:endParaRPr lang="pt-BR" sz="1800" b="1" dirty="0" smtClean="0"/>
          </a:p>
          <a:p>
            <a:pPr algn="just">
              <a:buFont typeface="Wingdings" pitchFamily="2" charset="2"/>
              <a:buChar char="Ø"/>
            </a:pPr>
            <a:endParaRPr lang="pt-BR" sz="1800" b="1" dirty="0"/>
          </a:p>
          <a:p>
            <a:pPr algn="just">
              <a:buFont typeface="Wingdings" pitchFamily="2" charset="2"/>
              <a:buChar char="Ø"/>
            </a:pPr>
            <a:endParaRPr lang="pt-BR" sz="1800" b="1" dirty="0" smtClean="0"/>
          </a:p>
          <a:p>
            <a:pPr algn="just">
              <a:buFont typeface="Wingdings" pitchFamily="2" charset="2"/>
              <a:buChar char="Ø"/>
            </a:pPr>
            <a:endParaRPr lang="pt-BR" sz="1800" b="1" dirty="0"/>
          </a:p>
          <a:p>
            <a:pPr algn="just">
              <a:buFont typeface="Wingdings" pitchFamily="2" charset="2"/>
              <a:buChar char="Ø"/>
            </a:pPr>
            <a:endParaRPr lang="pt-BR" sz="1800" b="1" dirty="0" smtClean="0"/>
          </a:p>
          <a:p>
            <a:pPr algn="just">
              <a:buFont typeface="Wingdings" pitchFamily="2" charset="2"/>
              <a:buChar char="Ø"/>
            </a:pPr>
            <a:endParaRPr lang="pt-BR" sz="1800" b="1" dirty="0"/>
          </a:p>
          <a:p>
            <a:pPr algn="just">
              <a:buFont typeface="Wingdings" pitchFamily="2" charset="2"/>
              <a:buChar char="Ø"/>
            </a:pPr>
            <a:endParaRPr lang="pt-BR" sz="1800" b="1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1600" b="1" dirty="0" smtClean="0">
                <a:solidFill>
                  <a:srgbClr val="FF0000"/>
                </a:solidFill>
              </a:rPr>
              <a:t>Comentário: Esta etapa serve para a geração dos primeiros parâmetros.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600" b="1" dirty="0" smtClean="0">
                <a:solidFill>
                  <a:srgbClr val="FF0000"/>
                </a:solidFill>
              </a:rPr>
              <a:t>Importante: </a:t>
            </a:r>
            <a:r>
              <a:rPr lang="pt-BR" sz="1600" dirty="0" smtClean="0">
                <a:solidFill>
                  <a:srgbClr val="FF0000"/>
                </a:solidFill>
              </a:rPr>
              <a:t>É a mesma lógica para as demais distribuições, porém a única coisa que muda é a fórmula utilizada para gerar valores aleatórios.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389052" y="1130635"/>
            <a:ext cx="3678892" cy="642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Máximo e Mínimo da Distribuição Uniforme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3076230" y="1777504"/>
            <a:ext cx="199626" cy="431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2411761" y="1777504"/>
            <a:ext cx="864095" cy="670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endCxn id="15" idx="1"/>
          </p:cNvCxnSpPr>
          <p:nvPr/>
        </p:nvCxnSpPr>
        <p:spPr>
          <a:xfrm flipV="1">
            <a:off x="2843808" y="1708199"/>
            <a:ext cx="2127478" cy="1000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971286" y="1268760"/>
            <a:ext cx="4137218" cy="878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Valores gerados pelas fórmulas:</a:t>
            </a:r>
          </a:p>
          <a:p>
            <a:pPr algn="just"/>
            <a:r>
              <a:rPr lang="pt-BR" sz="1600" dirty="0">
                <a:solidFill>
                  <a:schemeClr val="tx1"/>
                </a:solidFill>
              </a:rPr>
              <a:t>=ARRED($B$2+ALEATÓRIO()*($B$1-$B$2);0)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4921128" y="2778391"/>
            <a:ext cx="3678892" cy="699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 smtClean="0">
                <a:solidFill>
                  <a:schemeClr val="tx1"/>
                </a:solidFill>
              </a:rPr>
              <a:t>Lógica:</a:t>
            </a:r>
          </a:p>
          <a:p>
            <a:pPr algn="just"/>
            <a:r>
              <a:rPr lang="pt-BR" sz="1400" b="1" dirty="0" smtClean="0">
                <a:solidFill>
                  <a:schemeClr val="tx1"/>
                </a:solidFill>
              </a:rPr>
              <a:t>Lucro Esperado: </a:t>
            </a:r>
            <a:r>
              <a:rPr lang="pt-BR" sz="1400" dirty="0" smtClean="0">
                <a:solidFill>
                  <a:schemeClr val="tx1"/>
                </a:solidFill>
              </a:rPr>
              <a:t>Multiplica-se a quantidade de produtos vendidos por R$5,00</a:t>
            </a:r>
          </a:p>
        </p:txBody>
      </p:sp>
      <p:cxnSp>
        <p:nvCxnSpPr>
          <p:cNvPr id="27" name="Conector de seta reta 26"/>
          <p:cNvCxnSpPr>
            <a:endCxn id="32" idx="0"/>
          </p:cNvCxnSpPr>
          <p:nvPr/>
        </p:nvCxnSpPr>
        <p:spPr>
          <a:xfrm>
            <a:off x="611560" y="4895724"/>
            <a:ext cx="190275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endCxn id="32" idx="0"/>
          </p:cNvCxnSpPr>
          <p:nvPr/>
        </p:nvCxnSpPr>
        <p:spPr>
          <a:xfrm flipH="1">
            <a:off x="2514312" y="4895724"/>
            <a:ext cx="147620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389052" y="5255764"/>
            <a:ext cx="4250520" cy="47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>
                <a:solidFill>
                  <a:schemeClr val="tx1"/>
                </a:solidFill>
              </a:rPr>
              <a:t>Planilha copiada da pasta cálculo das replicações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476</Words>
  <Application>Microsoft Office PowerPoint</Application>
  <PresentationFormat>Apresentação na tela 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SIMULAÇÃO DIST. NORMAL E UNIFORME</vt:lpstr>
      <vt:lpstr>Utilização de dados das Distribuições Normal e Uniforme</vt:lpstr>
      <vt:lpstr>Teste Qui-Quadrado – Distr. Normal</vt:lpstr>
      <vt:lpstr>Entendimento do Negócio e Cálculo das Replicações para Variável com Distribuição Normal</vt:lpstr>
      <vt:lpstr>Teste Qui-Quadrado – Distr. Uniforme</vt:lpstr>
      <vt:lpstr>Entendimento do Negócio e Cálculo das Replicações para Variável com Distribuição Uniforme</vt:lpstr>
    </vt:vector>
  </TitlesOfParts>
  <Company>Universidade Anhembi Morumbi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Leonardo</cp:lastModifiedBy>
  <cp:revision>117</cp:revision>
  <dcterms:created xsi:type="dcterms:W3CDTF">2011-08-25T12:55:49Z</dcterms:created>
  <dcterms:modified xsi:type="dcterms:W3CDTF">2015-09-11T06:32:12Z</dcterms:modified>
</cp:coreProperties>
</file>