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6" r:id="rId2"/>
    <p:sldId id="317" r:id="rId3"/>
    <p:sldId id="319" r:id="rId4"/>
    <p:sldId id="320" r:id="rId5"/>
    <p:sldId id="322" r:id="rId6"/>
    <p:sldId id="324" r:id="rId7"/>
    <p:sldId id="31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9A499-2541-4BFF-964A-7436887F30CE}" type="datetimeFigureOut">
              <a:rPr lang="pt-BR" smtClean="0"/>
              <a:t>24/09/2015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FF59-8481-48CF-9C53-F85B5F280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7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EFF59-8481-48CF-9C53-F85B5F28028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51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A30F8-5F49-4A5B-9B26-6F94B059FED5}" type="datetimeFigureOut">
              <a:rPr lang="pt-BR" smtClean="0"/>
              <a:pPr/>
              <a:t>24/09/2015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103" y="692696"/>
            <a:ext cx="7464425" cy="1366664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/>
              <a:t>Exercicios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Estatistica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Aplicada</a:t>
            </a:r>
            <a:endParaRPr lang="en-US" sz="3200" dirty="0" smtClean="0"/>
          </a:p>
        </p:txBody>
      </p:sp>
      <p:pic>
        <p:nvPicPr>
          <p:cNvPr id="11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188640"/>
            <a:ext cx="2073350" cy="1340767"/>
          </a:xfrm>
          <a:prstGeom prst="rect">
            <a:avLst/>
          </a:prstGeom>
          <a:noFill/>
        </p:spPr>
      </p:pic>
      <p:sp>
        <p:nvSpPr>
          <p:cNvPr id="7" name="Espaço Reservado para Conteúdo 11"/>
          <p:cNvSpPr txBox="1">
            <a:spLocks/>
          </p:cNvSpPr>
          <p:nvPr/>
        </p:nvSpPr>
        <p:spPr>
          <a:xfrm>
            <a:off x="50378" y="1340768"/>
            <a:ext cx="8986118" cy="1440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1. Encontre o valor </a:t>
            </a:r>
            <a:r>
              <a:rPr lang="pt-BR" sz="2000" dirty="0" err="1" smtClean="0"/>
              <a:t>zo</a:t>
            </a:r>
            <a:r>
              <a:rPr lang="pt-BR" sz="2000" dirty="0" smtClean="0"/>
              <a:t>  de  uma distribuição normal de modo que :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 smtClean="0"/>
              <a:t>           a. P ( z &lt; </a:t>
            </a:r>
            <a:r>
              <a:rPr lang="pt-BR" sz="2000" dirty="0" err="1" smtClean="0"/>
              <a:t>zo</a:t>
            </a:r>
            <a:r>
              <a:rPr lang="pt-BR" sz="2000" dirty="0" smtClean="0"/>
              <a:t> ) = 0,9222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 smtClean="0"/>
              <a:t>           b. P ( -</a:t>
            </a:r>
            <a:r>
              <a:rPr lang="pt-BR" sz="2000" dirty="0" err="1" smtClean="0"/>
              <a:t>zo</a:t>
            </a:r>
            <a:r>
              <a:rPr lang="pt-BR" sz="2000" dirty="0" smtClean="0"/>
              <a:t> &lt; z &lt; </a:t>
            </a:r>
            <a:r>
              <a:rPr lang="pt-BR" sz="2000" dirty="0" err="1" smtClean="0"/>
              <a:t>zo</a:t>
            </a:r>
            <a:r>
              <a:rPr lang="pt-BR" sz="2000" dirty="0" smtClean="0"/>
              <a:t> ) = 0,5656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c. P ( </a:t>
            </a:r>
            <a:r>
              <a:rPr lang="pt-BR" sz="2000" dirty="0" err="1" smtClean="0"/>
              <a:t>zo</a:t>
            </a:r>
            <a:r>
              <a:rPr lang="pt-BR" sz="2000" dirty="0" smtClean="0"/>
              <a:t> &lt; z ) = 0.298</a:t>
            </a:r>
          </a:p>
          <a:p>
            <a:pPr marL="0" indent="0">
              <a:buFont typeface="Arial" pitchFamily="34" charset="0"/>
              <a:buNone/>
            </a:pPr>
            <a:endParaRPr lang="pt-BR" sz="2000" dirty="0"/>
          </a:p>
          <a:p>
            <a:pPr marL="0" indent="0">
              <a:buFont typeface="Arial" pitchFamily="34" charset="0"/>
              <a:buNone/>
            </a:pPr>
            <a:r>
              <a:rPr lang="pt-BR" sz="2000" dirty="0" smtClean="0"/>
              <a:t>     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237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103" y="692696"/>
            <a:ext cx="7464425" cy="1366664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/>
              <a:t>Exercicios</a:t>
            </a:r>
            <a:endParaRPr lang="en-US" sz="3200" dirty="0" smtClean="0"/>
          </a:p>
        </p:txBody>
      </p:sp>
      <p:pic>
        <p:nvPicPr>
          <p:cNvPr id="11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88640"/>
            <a:ext cx="2073350" cy="1340767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323528" y="1529406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3. Uma </a:t>
            </a:r>
            <a:r>
              <a:rPr lang="pt-BR" dirty="0"/>
              <a:t>fábrica que produz papel quer estimar o tempo médio requerido para uma nova máquina produzir uma resma de papel. Sabe-se que uma amostra de 36 resmas produzidas por essa máquina requereu em média cerca de 1.5 minutos/resma. Assumindo que σ = 0.30 minutos, construa um intervalo de confiança a 95%.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95536" y="3020759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4. O </a:t>
            </a:r>
            <a:r>
              <a:rPr lang="pt-BR" dirty="0"/>
              <a:t>dono de um café quer calcular o lucro médio diário por cliente. Numa amostra de 100 clientes verificou que o gasto médio por cliente era de 350 unidades monetárias (</a:t>
            </a:r>
            <a:r>
              <a:rPr lang="pt-BR" dirty="0" err="1"/>
              <a:t>u.m</a:t>
            </a:r>
            <a:r>
              <a:rPr lang="pt-BR" dirty="0"/>
              <a:t>.), sendo o desvio padrão dessa amostra de 75 </a:t>
            </a:r>
            <a:r>
              <a:rPr lang="pt-BR" dirty="0" err="1"/>
              <a:t>u.m</a:t>
            </a:r>
            <a:r>
              <a:rPr lang="pt-BR" dirty="0"/>
              <a:t>.. Estime um intervalo de confiança para o verdadeiro gasto médio com 90%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8022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151" y="550168"/>
            <a:ext cx="5880249" cy="1366664"/>
          </a:xfrm>
        </p:spPr>
        <p:txBody>
          <a:bodyPr/>
          <a:lstStyle/>
          <a:p>
            <a:pPr algn="l" eaLnBrk="1" hangingPunct="1"/>
            <a:r>
              <a:rPr lang="en-US" altLang="en-US" sz="3200" dirty="0" err="1" smtClean="0"/>
              <a:t>Exercícios</a:t>
            </a:r>
            <a:endParaRPr lang="en-US" sz="3200" dirty="0" smtClean="0"/>
          </a:p>
        </p:txBody>
      </p:sp>
      <p:pic>
        <p:nvPicPr>
          <p:cNvPr id="11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88640"/>
            <a:ext cx="2073350" cy="134076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251520" y="1529407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5.)  Um </a:t>
            </a:r>
            <a:r>
              <a:rPr lang="pt-BR" dirty="0" smtClean="0"/>
              <a:t>mini mercado </a:t>
            </a:r>
            <a:r>
              <a:rPr lang="pt-BR" dirty="0"/>
              <a:t>pretende estimar o número médio de litros de água que vende diariamente (fenómeno com comportamento normal), para efeitos de </a:t>
            </a:r>
            <a:r>
              <a:rPr lang="pt-BR" dirty="0" smtClean="0"/>
              <a:t>controle </a:t>
            </a:r>
            <a:r>
              <a:rPr lang="pt-BR" dirty="0"/>
              <a:t>de encomendas a fornecedores. Ao fim de 20 dias de negócio, verificou que em média vendia 32 litros de água/dia, sendo o desvio padrão desta amostra igual a 12 litros. Admitindo a normalidade, calcule os limites de confiança para um grau de confiança de 95%.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3356992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6.)  Com </a:t>
            </a:r>
            <a:r>
              <a:rPr lang="pt-BR" dirty="0"/>
              <a:t>a finalidade de estimar o peso médio (em quilos) das crianças de 15 anos de idade em determinada região geográfica, </a:t>
            </a:r>
            <a:r>
              <a:rPr lang="pt-BR" dirty="0" smtClean="0"/>
              <a:t>selecionaram se </a:t>
            </a:r>
            <a:r>
              <a:rPr lang="pt-BR" dirty="0"/>
              <a:t>aleatoriamente 10 crianças que forneceram uma média de 38.4 quilos e um desvio padrão de 5.5 quilos. </a:t>
            </a:r>
            <a:endParaRPr lang="pt-BR" dirty="0" smtClean="0"/>
          </a:p>
          <a:p>
            <a:r>
              <a:rPr lang="pt-BR" dirty="0" smtClean="0"/>
              <a:t>Admitindo </a:t>
            </a:r>
            <a:r>
              <a:rPr lang="pt-BR" dirty="0"/>
              <a:t>a normalidade. 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Determine </a:t>
            </a:r>
            <a:r>
              <a:rPr lang="pt-BR" dirty="0"/>
              <a:t>um intervalo de confiança a 95% para o peso médio de todas as crianças. 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Considerando </a:t>
            </a:r>
            <a:r>
              <a:rPr lang="pt-BR" dirty="0"/>
              <a:t>que a estimativa para o valor médio não é suficientemente precisa (dado que o intervalo de confiança é demasiado grande), pergunta-se: qual deve ser o tamanho da amostra para que o intervalo de confiança a 95%, tenha uma amplitude de </a:t>
            </a:r>
            <a:r>
              <a:rPr lang="pt-BR" dirty="0" smtClean="0"/>
              <a:t>3,0 quilos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50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151" y="550168"/>
            <a:ext cx="5880249" cy="1366664"/>
          </a:xfrm>
        </p:spPr>
        <p:txBody>
          <a:bodyPr/>
          <a:lstStyle/>
          <a:p>
            <a:pPr algn="l" eaLnBrk="1" hangingPunct="1"/>
            <a:r>
              <a:rPr lang="en-US" altLang="en-US" sz="3200" dirty="0" err="1" smtClean="0"/>
              <a:t>Exercícios</a:t>
            </a:r>
            <a:endParaRPr lang="en-US" sz="3200" dirty="0" smtClean="0"/>
          </a:p>
        </p:txBody>
      </p:sp>
      <p:pic>
        <p:nvPicPr>
          <p:cNvPr id="11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88640"/>
            <a:ext cx="2073350" cy="134076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179512" y="1305342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7. )   Para </a:t>
            </a:r>
            <a:r>
              <a:rPr lang="pt-BR" dirty="0"/>
              <a:t>avaliar a dureza de um material plástico recolheu-se a seguinte amostra de 8 </a:t>
            </a:r>
            <a:r>
              <a:rPr lang="pt-BR" dirty="0" smtClean="0"/>
              <a:t>elementos</a:t>
            </a:r>
            <a:r>
              <a:rPr lang="pt-BR" dirty="0"/>
              <a:t> </a:t>
            </a:r>
            <a:r>
              <a:rPr lang="pt-BR" dirty="0" smtClean="0"/>
              <a:t>com um desvio padrão de </a:t>
            </a:r>
            <a:r>
              <a:rPr lang="pt-BR" dirty="0" smtClean="0"/>
              <a:t>0,2.    Calcule </a:t>
            </a:r>
            <a:r>
              <a:rPr lang="pt-BR" dirty="0"/>
              <a:t>um intervalo de confiança a 95% para a variância da população. 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179512" y="2848868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8. )  Suponha-se </a:t>
            </a:r>
            <a:r>
              <a:rPr lang="pt-BR" dirty="0"/>
              <a:t>em presença de uma população normal, com parâmetros desconhecidos. </a:t>
            </a:r>
            <a:endParaRPr lang="pt-BR" dirty="0" smtClean="0"/>
          </a:p>
          <a:p>
            <a:r>
              <a:rPr lang="pt-BR" dirty="0" smtClean="0"/>
              <a:t>Com </a:t>
            </a:r>
            <a:r>
              <a:rPr lang="pt-BR" dirty="0"/>
              <a:t>base numa amostra casual, com 16 observações, foi </a:t>
            </a:r>
            <a:r>
              <a:rPr lang="pt-BR" dirty="0" err="1"/>
              <a:t>construido</a:t>
            </a:r>
            <a:r>
              <a:rPr lang="pt-BR" dirty="0"/>
              <a:t> o seguinte intervalo de confiança para a média da população</a:t>
            </a:r>
            <a:r>
              <a:rPr lang="pt-BR" dirty="0" smtClean="0"/>
              <a:t>:</a:t>
            </a:r>
          </a:p>
          <a:p>
            <a:r>
              <a:rPr lang="pt-BR" dirty="0" smtClean="0"/>
              <a:t> </a:t>
            </a:r>
            <a:r>
              <a:rPr lang="pt-BR" dirty="0"/>
              <a:t>]7.398, 12.602[ . 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Sabendo </a:t>
            </a:r>
            <a:r>
              <a:rPr lang="pt-BR" dirty="0"/>
              <a:t>que, com a informação da amostra, obteve-se s = 4, qual o grau de confiança que pode atribuir ao intervalo atrás referido? 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 </a:t>
            </a:r>
            <a:r>
              <a:rPr lang="pt-BR" dirty="0"/>
              <a:t>Com base na mesma amostra construa um intervalo de confiança a 95% para a variância da população. 4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2" y="5157192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3.  Suponha </a:t>
            </a:r>
            <a:r>
              <a:rPr lang="pt-BR" dirty="0"/>
              <a:t>que a verdadeira variância da população é 44. Se pretender construir um intervalo de confiança, a 95%, para a média da população cuja amplitude não exceda 2.5, qual deverá ser a dimensão da amostra a considerar?</a:t>
            </a:r>
          </a:p>
        </p:txBody>
      </p:sp>
    </p:spTree>
    <p:extLst>
      <p:ext uri="{BB962C8B-B14F-4D97-AF65-F5344CB8AC3E}">
        <p14:creationId xmlns:p14="http://schemas.microsoft.com/office/powerpoint/2010/main" val="16973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151" y="550168"/>
            <a:ext cx="5880249" cy="1366664"/>
          </a:xfrm>
        </p:spPr>
        <p:txBody>
          <a:bodyPr/>
          <a:lstStyle/>
          <a:p>
            <a:pPr algn="l" eaLnBrk="1" hangingPunct="1"/>
            <a:r>
              <a:rPr lang="en-US" altLang="en-US" sz="3200" dirty="0" err="1" smtClean="0"/>
              <a:t>Exercícios</a:t>
            </a:r>
            <a:endParaRPr lang="en-US" sz="3200" dirty="0" smtClean="0"/>
          </a:p>
        </p:txBody>
      </p:sp>
      <p:pic>
        <p:nvPicPr>
          <p:cNvPr id="11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88640"/>
            <a:ext cx="2073350" cy="134076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251520" y="1529407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9.) O </a:t>
            </a:r>
            <a:r>
              <a:rPr lang="pt-BR" dirty="0"/>
              <a:t>gerente de uma rede de hipermercados está a analisar os desvios observados no volume de vendas mensais. Este gerente sabe que o volume de vendas mensais segue uma lei Normal com média 160. </a:t>
            </a:r>
            <a:r>
              <a:rPr lang="pt-BR" dirty="0" smtClean="0"/>
              <a:t> Após ter </a:t>
            </a:r>
            <a:r>
              <a:rPr lang="pt-BR" dirty="0"/>
              <a:t>recolhido 20 meses de observações, </a:t>
            </a:r>
            <a:r>
              <a:rPr lang="pt-BR" dirty="0" smtClean="0"/>
              <a:t>encontrou um desvio padrão de 1,2</a:t>
            </a:r>
            <a:endParaRPr lang="pt-BR" dirty="0" smtClean="0"/>
          </a:p>
          <a:p>
            <a:r>
              <a:rPr lang="pt-BR" dirty="0" smtClean="0"/>
              <a:t>Deduza </a:t>
            </a:r>
            <a:r>
              <a:rPr lang="pt-BR" dirty="0"/>
              <a:t>e calcule um intervalo de confiança, a </a:t>
            </a:r>
            <a:r>
              <a:rPr lang="pt-BR" dirty="0" smtClean="0"/>
              <a:t>85</a:t>
            </a:r>
            <a:r>
              <a:rPr lang="pt-BR" dirty="0"/>
              <a:t>%, para o desvio padrão do volume mensal de vendas e comente-o.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95536" y="400506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10.) Em </a:t>
            </a:r>
            <a:r>
              <a:rPr lang="pt-BR" dirty="0"/>
              <a:t>certo distrito, 840 dos 2000 eleitores inquiridos numa sondagem, declararam ir votar no plano A. 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Calcule </a:t>
            </a:r>
            <a:r>
              <a:rPr lang="pt-BR" dirty="0"/>
              <a:t>o intervalo a 95% de confiança para p. 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 </a:t>
            </a:r>
            <a:r>
              <a:rPr lang="pt-BR" dirty="0"/>
              <a:t>Se tivessem sido inquiridos 4000 eleitores e 1680 tivessem declarado preferir o plano A, qual seria agora o intervalo a 95% de confiança. Comente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2944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151" y="550168"/>
            <a:ext cx="5880249" cy="1366664"/>
          </a:xfrm>
        </p:spPr>
        <p:txBody>
          <a:bodyPr/>
          <a:lstStyle/>
          <a:p>
            <a:pPr algn="l" eaLnBrk="1" hangingPunct="1"/>
            <a:r>
              <a:rPr lang="en-US" altLang="en-US" sz="3200" dirty="0" err="1" smtClean="0"/>
              <a:t>Exercícios</a:t>
            </a:r>
            <a:endParaRPr lang="en-US" sz="3200" dirty="0" smtClean="0"/>
          </a:p>
        </p:txBody>
      </p:sp>
      <p:pic>
        <p:nvPicPr>
          <p:cNvPr id="11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88640"/>
            <a:ext cx="2073350" cy="1340767"/>
          </a:xfrm>
          <a:prstGeom prst="rect">
            <a:avLst/>
          </a:prstGeom>
          <a:noFill/>
        </p:spPr>
      </p:pic>
      <p:sp>
        <p:nvSpPr>
          <p:cNvPr id="4" name="Content Placeholder 31"/>
          <p:cNvSpPr>
            <a:spLocks noGrp="1"/>
          </p:cNvSpPr>
          <p:nvPr>
            <p:ph idx="1"/>
          </p:nvPr>
        </p:nvSpPr>
        <p:spPr>
          <a:xfrm>
            <a:off x="72008" y="1484784"/>
            <a:ext cx="9036496" cy="3183857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sz="1800" dirty="0" smtClean="0">
                <a:latin typeface="+mj-lt"/>
              </a:rPr>
              <a:t>11.)  Um </a:t>
            </a:r>
            <a:r>
              <a:rPr lang="en-US" sz="1800" dirty="0" err="1" smtClean="0">
                <a:latin typeface="+mj-lt"/>
              </a:rPr>
              <a:t>equipe</a:t>
            </a:r>
            <a:r>
              <a:rPr lang="en-US" sz="1800" dirty="0" smtClean="0">
                <a:latin typeface="+mj-lt"/>
              </a:rPr>
              <a:t> de </a:t>
            </a:r>
            <a:r>
              <a:rPr lang="en-US" sz="1800" dirty="0" err="1" smtClean="0">
                <a:latin typeface="+mj-lt"/>
              </a:rPr>
              <a:t>funcionários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foi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treinada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para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executar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uma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determinada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montagem</a:t>
            </a:r>
            <a:r>
              <a:rPr lang="en-US" sz="1800" dirty="0" smtClean="0">
                <a:latin typeface="+mj-lt"/>
              </a:rPr>
              <a:t> e é </a:t>
            </a:r>
            <a:r>
              <a:rPr lang="en-US" sz="1800" dirty="0" err="1" smtClean="0">
                <a:latin typeface="+mj-lt"/>
              </a:rPr>
              <a:t>determinado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pela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Engenharia</a:t>
            </a:r>
            <a:r>
              <a:rPr lang="en-US" sz="1800" dirty="0" smtClean="0">
                <a:latin typeface="+mj-lt"/>
              </a:rPr>
              <a:t> um tempo </a:t>
            </a:r>
            <a:r>
              <a:rPr lang="en-US" sz="1800" dirty="0" err="1" smtClean="0">
                <a:latin typeface="+mj-lt"/>
              </a:rPr>
              <a:t>médio</a:t>
            </a:r>
            <a:r>
              <a:rPr lang="en-US" sz="1800" dirty="0" smtClean="0">
                <a:latin typeface="+mj-lt"/>
              </a:rPr>
              <a:t> de 3,8 </a:t>
            </a:r>
            <a:r>
              <a:rPr lang="en-US" sz="1800" dirty="0" err="1" smtClean="0">
                <a:latin typeface="+mj-lt"/>
              </a:rPr>
              <a:t>minutos</a:t>
            </a:r>
            <a:r>
              <a:rPr lang="en-US" sz="1800" dirty="0" smtClean="0">
                <a:latin typeface="+mj-lt"/>
              </a:rPr>
              <a:t> com um </a:t>
            </a:r>
            <a:r>
              <a:rPr lang="en-US" sz="1800" dirty="0" err="1" smtClean="0">
                <a:latin typeface="+mj-lt"/>
              </a:rPr>
              <a:t>desvio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padrão</a:t>
            </a:r>
            <a:r>
              <a:rPr lang="en-US" sz="1800" dirty="0" smtClean="0">
                <a:latin typeface="+mj-lt"/>
              </a:rPr>
              <a:t> de 0,5 </a:t>
            </a:r>
            <a:r>
              <a:rPr lang="en-US" sz="1800" dirty="0" err="1" smtClean="0">
                <a:latin typeface="+mj-lt"/>
              </a:rPr>
              <a:t>minutos</a:t>
            </a:r>
            <a:r>
              <a:rPr lang="en-US" sz="1800" dirty="0">
                <a:latin typeface="+mj-lt"/>
              </a:rPr>
              <a:t>;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Assuma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que</a:t>
            </a:r>
            <a:r>
              <a:rPr lang="en-US" sz="1800" dirty="0" smtClean="0">
                <a:latin typeface="+mj-lt"/>
              </a:rPr>
              <a:t> o tempo de </a:t>
            </a:r>
            <a:r>
              <a:rPr lang="en-US" sz="1800" dirty="0" err="1" smtClean="0">
                <a:latin typeface="+mj-lt"/>
              </a:rPr>
              <a:t>montagem</a:t>
            </a:r>
            <a:r>
              <a:rPr lang="en-US" sz="1800" dirty="0" smtClean="0">
                <a:latin typeface="+mj-lt"/>
              </a:rPr>
              <a:t>  é </a:t>
            </a:r>
            <a:r>
              <a:rPr lang="en-US" sz="1800" dirty="0" err="1" smtClean="0">
                <a:latin typeface="+mj-lt"/>
              </a:rPr>
              <a:t>normalmente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distribuído</a:t>
            </a:r>
            <a:r>
              <a:rPr lang="en-US" sz="1800" dirty="0" smtClean="0">
                <a:latin typeface="+mj-lt"/>
              </a:rPr>
              <a:t> e </a:t>
            </a:r>
            <a:r>
              <a:rPr lang="en-US" sz="1800" dirty="0" err="1" smtClean="0">
                <a:latin typeface="+mj-lt"/>
              </a:rPr>
              <a:t>representado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pela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variável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i="1" dirty="0" smtClean="0">
                <a:latin typeface="+mj-lt"/>
              </a:rPr>
              <a:t>x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 err="1" smtClean="0">
                <a:latin typeface="+mj-lt"/>
              </a:rPr>
              <a:t>Encontre</a:t>
            </a:r>
            <a:r>
              <a:rPr lang="en-US" sz="1800" dirty="0" smtClean="0">
                <a:latin typeface="+mj-lt"/>
              </a:rPr>
              <a:t> a </a:t>
            </a:r>
            <a:r>
              <a:rPr lang="en-US" sz="1800" dirty="0" err="1" smtClean="0">
                <a:latin typeface="+mj-lt"/>
              </a:rPr>
              <a:t>probabilidade</a:t>
            </a:r>
            <a:r>
              <a:rPr lang="en-US" sz="1800" dirty="0" smtClean="0">
                <a:latin typeface="+mj-lt"/>
              </a:rPr>
              <a:t>  </a:t>
            </a:r>
            <a:r>
              <a:rPr lang="en-US" sz="1800" dirty="0" err="1" smtClean="0">
                <a:latin typeface="+mj-lt"/>
              </a:rPr>
              <a:t>para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que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este</a:t>
            </a:r>
            <a:r>
              <a:rPr lang="en-US" sz="1800" dirty="0" smtClean="0">
                <a:latin typeface="+mj-lt"/>
              </a:rPr>
              <a:t> tempo de </a:t>
            </a:r>
            <a:r>
              <a:rPr lang="en-US" sz="1800" dirty="0" err="1" smtClean="0">
                <a:latin typeface="+mj-lt"/>
              </a:rPr>
              <a:t>montagem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fique</a:t>
            </a:r>
            <a:r>
              <a:rPr lang="en-US" sz="1800" dirty="0" smtClean="0">
                <a:latin typeface="+mj-lt"/>
              </a:rPr>
              <a:t> entre 3,2 e 4,2 </a:t>
            </a:r>
            <a:r>
              <a:rPr lang="en-US" sz="1800" dirty="0" err="1" smtClean="0">
                <a:latin typeface="+mj-lt"/>
              </a:rPr>
              <a:t>minutos</a:t>
            </a:r>
            <a:r>
              <a:rPr lang="en-US" sz="1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151" y="550168"/>
            <a:ext cx="5880249" cy="1366664"/>
          </a:xfrm>
        </p:spPr>
        <p:txBody>
          <a:bodyPr/>
          <a:lstStyle/>
          <a:p>
            <a:pPr algn="l" eaLnBrk="1" hangingPunct="1"/>
            <a:r>
              <a:rPr lang="en-US" altLang="en-US" sz="3200" dirty="0" err="1" smtClean="0"/>
              <a:t>Respostas</a:t>
            </a:r>
            <a:endParaRPr lang="en-US" sz="3200" dirty="0" smtClean="0"/>
          </a:p>
        </p:txBody>
      </p:sp>
      <p:pic>
        <p:nvPicPr>
          <p:cNvPr id="11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88640"/>
            <a:ext cx="2073350" cy="1340767"/>
          </a:xfrm>
          <a:prstGeom prst="rect">
            <a:avLst/>
          </a:prstGeom>
          <a:noFill/>
        </p:spPr>
      </p:pic>
      <p:sp>
        <p:nvSpPr>
          <p:cNvPr id="13" name="Espaço Reservado para Conteúdo 11"/>
          <p:cNvSpPr txBox="1">
            <a:spLocks/>
          </p:cNvSpPr>
          <p:nvPr/>
        </p:nvSpPr>
        <p:spPr>
          <a:xfrm>
            <a:off x="323528" y="1268760"/>
            <a:ext cx="820891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1. a</a:t>
            </a:r>
            <a:r>
              <a:rPr lang="pt-BR" sz="2000" dirty="0" smtClean="0"/>
              <a:t>.)   </a:t>
            </a:r>
            <a:r>
              <a:rPr lang="pt-BR" sz="2000" dirty="0" err="1" smtClean="0"/>
              <a:t>zo</a:t>
            </a:r>
            <a:r>
              <a:rPr lang="pt-BR" sz="2000" dirty="0" smtClean="0"/>
              <a:t> = 1,42        b.)  </a:t>
            </a:r>
            <a:r>
              <a:rPr lang="pt-BR" sz="2000" dirty="0" err="1" smtClean="0"/>
              <a:t>zo</a:t>
            </a:r>
            <a:r>
              <a:rPr lang="pt-BR" sz="2000" dirty="0" smtClean="0"/>
              <a:t>= 0,78       c.) 0,53    </a:t>
            </a:r>
            <a:endParaRPr lang="pt-BR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683568" y="1700808"/>
            <a:ext cx="78488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pt-BR" dirty="0" smtClean="0"/>
              <a:t>1,402 &lt;         &lt; 1,598</a:t>
            </a:r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r>
              <a:rPr lang="pt-BR" dirty="0" smtClean="0"/>
              <a:t>337,7  &lt;         &lt;  362,3</a:t>
            </a:r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r>
              <a:rPr lang="pt-BR" dirty="0" smtClean="0"/>
              <a:t>26,4     &lt;         &lt;   37,6</a:t>
            </a:r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r>
              <a:rPr lang="pt-BR" dirty="0"/>
              <a:t> </a:t>
            </a:r>
            <a:r>
              <a:rPr lang="pt-BR" dirty="0" smtClean="0"/>
              <a:t>a.)   34,5  &lt;          &lt;   42,3               b.) n= 69</a:t>
            </a:r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r>
              <a:rPr lang="pt-BR" dirty="0" smtClean="0"/>
              <a:t>0,017  &lt;          &lt;   0,16</a:t>
            </a:r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r>
              <a:rPr lang="pt-BR" dirty="0" smtClean="0"/>
              <a:t>a.)  NC = 98%          b.) 8,942  &lt;         &lt;  11,062        c.) n =108</a:t>
            </a:r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r>
              <a:rPr lang="pt-BR" dirty="0" smtClean="0"/>
              <a:t>1,25   &lt;         &lt;  1,91</a:t>
            </a:r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r>
              <a:rPr lang="pt-BR" dirty="0" smtClean="0"/>
              <a:t>a.)   0,39  &lt; p &lt; 0,45        b.)  0,40 &lt; p &lt; 0,44</a:t>
            </a:r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r>
              <a:rPr lang="pt-BR" dirty="0" smtClean="0"/>
              <a:t>P = 67,3%</a:t>
            </a:r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endParaRPr lang="pt-BR" dirty="0" smtClean="0"/>
          </a:p>
          <a:p>
            <a:pPr marL="342900" indent="-342900">
              <a:buAutoNum type="arabicPeriod" startAt="3"/>
            </a:pPr>
            <a:endParaRPr lang="pt-BR" dirty="0"/>
          </a:p>
          <a:p>
            <a:pPr marL="342900" indent="-342900">
              <a:buAutoNum type="arabicPeriod" startAt="3"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53882" y="1700808"/>
            <a:ext cx="339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i="1" dirty="0">
                <a:cs typeface="Times New Roman" pitchFamily="18" charset="0"/>
              </a:rPr>
              <a:t>μ</a:t>
            </a:r>
            <a:r>
              <a:rPr lang="en-US" altLang="en-US" dirty="0">
                <a:cs typeface="Times New Roman" pitchFamily="18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953881" y="2204864"/>
            <a:ext cx="339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i="1" dirty="0">
                <a:cs typeface="Times New Roman" pitchFamily="18" charset="0"/>
              </a:rPr>
              <a:t>μ</a:t>
            </a:r>
            <a:r>
              <a:rPr lang="en-US" altLang="en-US" dirty="0">
                <a:cs typeface="Times New Roman" pitchFamily="18" charset="0"/>
              </a:rPr>
              <a:t>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000061" y="2780928"/>
            <a:ext cx="339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i="1" dirty="0">
                <a:cs typeface="Times New Roman" pitchFamily="18" charset="0"/>
              </a:rPr>
              <a:t>μ</a:t>
            </a:r>
            <a:r>
              <a:rPr lang="en-US" altLang="en-US" dirty="0">
                <a:cs typeface="Times New Roman" pitchFamily="18" charset="0"/>
              </a:rPr>
              <a:t>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360101" y="3347700"/>
            <a:ext cx="339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i="1" dirty="0">
                <a:cs typeface="Times New Roman" pitchFamily="18" charset="0"/>
              </a:rPr>
              <a:t>μ</a:t>
            </a:r>
            <a:r>
              <a:rPr lang="en-US" altLang="en-US" dirty="0">
                <a:cs typeface="Times New Roman" pitchFamily="18" charset="0"/>
              </a:rPr>
              <a:t>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016285" y="4427820"/>
            <a:ext cx="339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i="1" dirty="0">
                <a:cs typeface="Times New Roman" pitchFamily="18" charset="0"/>
              </a:rPr>
              <a:t>μ</a:t>
            </a:r>
            <a:r>
              <a:rPr lang="en-US" altLang="en-US" dirty="0">
                <a:cs typeface="Times New Roman" pitchFamily="18" charset="0"/>
              </a:rPr>
              <a:t>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907704" y="5003884"/>
            <a:ext cx="42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/>
              <a:t>σ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86718" y="3861048"/>
            <a:ext cx="274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σ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123728" y="3800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928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840</Words>
  <Application>Microsoft Office PowerPoint</Application>
  <PresentationFormat>Apresentação na tela (4:3)</PresentationFormat>
  <Paragraphs>62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Exercicios Estatistica Aplicada</vt:lpstr>
      <vt:lpstr>Exercicios</vt:lpstr>
      <vt:lpstr>Exercícios</vt:lpstr>
      <vt:lpstr>Exercícios</vt:lpstr>
      <vt:lpstr>Exercícios</vt:lpstr>
      <vt:lpstr>Exercícios</vt:lpstr>
      <vt:lpstr>Respostas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178</cp:revision>
  <dcterms:created xsi:type="dcterms:W3CDTF">2012-02-10T13:18:47Z</dcterms:created>
  <dcterms:modified xsi:type="dcterms:W3CDTF">2015-09-24T17:55:31Z</dcterms:modified>
</cp:coreProperties>
</file>