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312" r:id="rId4"/>
    <p:sldId id="314" r:id="rId5"/>
    <p:sldId id="313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CD39-6914-4D4C-AAAB-0FFEF3007130}" type="datetimeFigureOut">
              <a:rPr lang="pt-BR" smtClean="0"/>
              <a:pPr/>
              <a:t>22/09/2015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8F47C-D282-4B80-9D39-A88C97F86B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C738-3F85-437C-B938-87E686F01ED8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A83-A7D5-456F-9A44-889ABF2DEBCB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1311-ED5A-4B63-B55C-2E79CE3EC628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FC5F-480A-4211-865A-8D595C5ECC68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E15-779F-4A1D-B224-9BA1C6267A84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FF3C-5732-41EA-B8BE-4AE5E1C73101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D004-CF6B-4BD4-A9CF-ADBCB33D66EE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4E5D-5E0E-44E2-88A4-A0D01788ABFD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2712-5BA4-4CB9-9BCA-935DC15B0D3A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5AC-46B7-408B-A7F4-D9A117518A8C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DFD-A0CD-4E4F-92A8-1351AFDF5F5E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41B4-B94A-4E5B-9A1D-A6588FB66F42}" type="datetime1">
              <a:rPr lang="pt-BR" smtClean="0"/>
              <a:pPr/>
              <a:t>22/09/2015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EXERCICIOS</a:t>
            </a:r>
            <a:endParaRPr lang="pt-BR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0" y="328498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a.)    M = C ( 1 + i )  ,   sendo  M = 530.000   e   C = 500.000     n = 49 dias</a:t>
            </a:r>
          </a:p>
          <a:p>
            <a:pPr lvl="0">
              <a:spcBef>
                <a:spcPct val="0"/>
              </a:spcBef>
              <a:defRPr/>
            </a:pPr>
            <a:endParaRPr lang="pt-BR" dirty="0" smtClean="0"/>
          </a:p>
          <a:p>
            <a:pPr lvl="0">
              <a:spcBef>
                <a:spcPct val="0"/>
              </a:spcBef>
              <a:defRPr/>
            </a:pPr>
            <a:r>
              <a:rPr lang="pt-BR" dirty="0"/>
              <a:t> </a:t>
            </a:r>
            <a:r>
              <a:rPr lang="pt-BR" dirty="0" smtClean="0"/>
              <a:t>                       530.000 = 500.000 ( 1 + i )             </a:t>
            </a:r>
            <a:r>
              <a:rPr lang="pt-BR" dirty="0" smtClean="0">
                <a:sym typeface="Wingdings" pitchFamily="2" charset="2"/>
              </a:rPr>
              <a:t>    i = 3,63%  a.m.</a:t>
            </a:r>
            <a:endParaRPr lang="pt-BR" dirty="0"/>
          </a:p>
          <a:p>
            <a:pPr lvl="0">
              <a:spcBef>
                <a:spcPct val="0"/>
              </a:spcBef>
              <a:defRPr/>
            </a:pP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707904" y="370048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49/30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07504" y="148478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None/>
              <a:defRPr/>
            </a:pPr>
            <a:r>
              <a:rPr lang="en-US" dirty="0"/>
              <a:t>4. Um </a:t>
            </a:r>
            <a:r>
              <a:rPr lang="en-US" dirty="0" err="1"/>
              <a:t>banco</a:t>
            </a:r>
            <a:r>
              <a:rPr lang="en-US" dirty="0"/>
              <a:t> </a:t>
            </a:r>
            <a:r>
              <a:rPr lang="en-US" dirty="0" err="1"/>
              <a:t>emprestou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um capital de $500.000 a </a:t>
            </a:r>
            <a:r>
              <a:rPr lang="en-US" dirty="0" err="1"/>
              <a:t>juros</a:t>
            </a:r>
            <a:r>
              <a:rPr lang="en-US" dirty="0"/>
              <a:t> </a:t>
            </a:r>
            <a:r>
              <a:rPr lang="en-US" dirty="0" err="1"/>
              <a:t>compostos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49 </a:t>
            </a:r>
            <a:r>
              <a:rPr lang="en-US" dirty="0" err="1"/>
              <a:t>dias</a:t>
            </a:r>
            <a:r>
              <a:rPr lang="en-US" dirty="0"/>
              <a:t>. </a:t>
            </a:r>
            <a:r>
              <a:rPr lang="en-US" dirty="0" err="1"/>
              <a:t>Sabendo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montante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$530.000 </a:t>
            </a:r>
            <a:r>
              <a:rPr lang="en-US" dirty="0" err="1"/>
              <a:t>calcule</a:t>
            </a:r>
            <a:r>
              <a:rPr lang="en-US" dirty="0"/>
              <a:t>:</a:t>
            </a:r>
          </a:p>
          <a:p>
            <a:pPr marL="571500" indent="-571500">
              <a:buAutoNum type="alphaLcPeriod"/>
              <a:defRPr/>
            </a:pPr>
            <a:r>
              <a:rPr lang="en-US" dirty="0"/>
              <a:t>A taxa </a:t>
            </a:r>
            <a:r>
              <a:rPr lang="en-US" dirty="0" err="1"/>
              <a:t>efetiva</a:t>
            </a:r>
            <a:r>
              <a:rPr lang="en-US" dirty="0"/>
              <a:t> mensal ( </a:t>
            </a:r>
            <a:r>
              <a:rPr lang="en-US" dirty="0" err="1"/>
              <a:t>juros</a:t>
            </a:r>
            <a:r>
              <a:rPr lang="en-US" dirty="0"/>
              <a:t> </a:t>
            </a:r>
            <a:r>
              <a:rPr lang="en-US" dirty="0" err="1"/>
              <a:t>compostos</a:t>
            </a:r>
            <a:r>
              <a:rPr lang="en-US" dirty="0"/>
              <a:t> ) da </a:t>
            </a:r>
            <a:r>
              <a:rPr lang="en-US" dirty="0" err="1"/>
              <a:t>operação</a:t>
            </a:r>
            <a:endParaRPr lang="en-US" dirty="0"/>
          </a:p>
          <a:p>
            <a:pPr marL="571500" indent="-571500">
              <a:buAutoNum type="alphaLcPeriod"/>
              <a:defRPr/>
            </a:pPr>
            <a:r>
              <a:rPr lang="en-US" dirty="0"/>
              <a:t>A taxa </a:t>
            </a:r>
            <a:r>
              <a:rPr lang="en-US" dirty="0" err="1"/>
              <a:t>efetiva</a:t>
            </a:r>
            <a:r>
              <a:rPr lang="en-US" dirty="0"/>
              <a:t> mensal ( </a:t>
            </a:r>
            <a:r>
              <a:rPr lang="en-US" dirty="0" err="1"/>
              <a:t>juros</a:t>
            </a:r>
            <a:r>
              <a:rPr lang="en-US" dirty="0"/>
              <a:t> </a:t>
            </a:r>
            <a:r>
              <a:rPr lang="en-US" dirty="0" err="1"/>
              <a:t>compostos</a:t>
            </a:r>
            <a:r>
              <a:rPr lang="en-US" dirty="0"/>
              <a:t> )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liberação</a:t>
            </a:r>
            <a:r>
              <a:rPr lang="en-US" dirty="0"/>
              <a:t> do </a:t>
            </a:r>
            <a:r>
              <a:rPr lang="en-US" dirty="0" err="1"/>
              <a:t>dinheiro</a:t>
            </a:r>
            <a:r>
              <a:rPr lang="en-US" dirty="0"/>
              <a:t> </a:t>
            </a:r>
            <a:r>
              <a:rPr lang="en-US" dirty="0" err="1"/>
              <a:t>atrasou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a </a:t>
            </a:r>
            <a:r>
              <a:rPr lang="en-US" dirty="0" err="1"/>
              <a:t>assinatura</a:t>
            </a:r>
            <a:r>
              <a:rPr lang="en-US" dirty="0"/>
              <a:t> do </a:t>
            </a:r>
            <a:r>
              <a:rPr lang="en-US" dirty="0" err="1"/>
              <a:t>contrato</a:t>
            </a:r>
            <a:r>
              <a:rPr lang="en-US" dirty="0"/>
              <a:t>..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-36512" y="4437112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b.)    M = C ( 1 + i )  ,   sendo  M = 530.000   e   C = 500.000     n = 46 dias  ( atraso  3 d )</a:t>
            </a:r>
          </a:p>
          <a:p>
            <a:pPr lvl="0">
              <a:spcBef>
                <a:spcPct val="0"/>
              </a:spcBef>
              <a:defRPr/>
            </a:pPr>
            <a:r>
              <a:rPr lang="pt-BR" dirty="0" smtClean="0"/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pt-BR" dirty="0"/>
              <a:t> </a:t>
            </a:r>
            <a:r>
              <a:rPr lang="pt-BR" dirty="0" smtClean="0"/>
              <a:t>                       530.000 = 500.000 ( 1 + i )             </a:t>
            </a:r>
            <a:r>
              <a:rPr lang="pt-BR" dirty="0" smtClean="0">
                <a:sym typeface="Wingdings" pitchFamily="2" charset="2"/>
              </a:rPr>
              <a:t>    i = 3,86 %  a.m.</a:t>
            </a:r>
            <a:endParaRPr lang="pt-BR" dirty="0"/>
          </a:p>
          <a:p>
            <a:pPr lvl="0">
              <a:spcBef>
                <a:spcPct val="0"/>
              </a:spcBef>
              <a:defRPr/>
            </a:pP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81786" y="488019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46/30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981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10644" y="764704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-11360" y="3445550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a.)    M</a:t>
            </a:r>
            <a:r>
              <a:rPr lang="pt-BR" sz="1100" dirty="0" smtClean="0"/>
              <a:t>BR</a:t>
            </a:r>
            <a:r>
              <a:rPr lang="pt-BR" dirty="0" smtClean="0"/>
              <a:t> = C ( 1 + i )         * ( 1 + </a:t>
            </a:r>
            <a:r>
              <a:rPr lang="pt-BR" dirty="0" err="1" smtClean="0"/>
              <a:t>i</a:t>
            </a:r>
            <a:r>
              <a:rPr lang="pt-BR" sz="1100" dirty="0" err="1" smtClean="0"/>
              <a:t>CM</a:t>
            </a:r>
            <a:r>
              <a:rPr lang="pt-BR" dirty="0" smtClean="0"/>
              <a:t> )</a:t>
            </a:r>
          </a:p>
          <a:p>
            <a:pPr lvl="0">
              <a:spcBef>
                <a:spcPct val="0"/>
              </a:spcBef>
              <a:defRPr/>
            </a:pPr>
            <a:endParaRPr lang="pt-BR" dirty="0"/>
          </a:p>
          <a:p>
            <a:pPr lvl="0">
              <a:spcBef>
                <a:spcPct val="0"/>
              </a:spcBef>
              <a:defRPr/>
            </a:pPr>
            <a:r>
              <a:rPr lang="pt-BR" dirty="0" smtClean="0"/>
              <a:t>                        M</a:t>
            </a:r>
            <a:r>
              <a:rPr lang="pt-BR" sz="1100" dirty="0" smtClean="0"/>
              <a:t>BR</a:t>
            </a:r>
            <a:r>
              <a:rPr lang="pt-BR" dirty="0" smtClean="0"/>
              <a:t>  =  25.000 ( 1,12)        *  ( 1,035)   =  $ 26.871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70078" y="330705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120/360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107504" y="1134036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None/>
              <a:defRPr/>
            </a:pPr>
            <a:r>
              <a:rPr lang="en-US" dirty="0"/>
              <a:t>5. A </a:t>
            </a:r>
            <a:r>
              <a:rPr lang="en-US" dirty="0" err="1"/>
              <a:t>empresa</a:t>
            </a:r>
            <a:r>
              <a:rPr lang="en-US" dirty="0"/>
              <a:t> NRD </a:t>
            </a:r>
            <a:r>
              <a:rPr lang="en-US" dirty="0" err="1"/>
              <a:t>aplicou</a:t>
            </a:r>
            <a:r>
              <a:rPr lang="en-US" dirty="0"/>
              <a:t> 25.000 </a:t>
            </a:r>
            <a:r>
              <a:rPr lang="en-US" dirty="0" err="1"/>
              <a:t>em</a:t>
            </a:r>
            <a:r>
              <a:rPr lang="en-US" dirty="0"/>
              <a:t> um RDB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fixado</a:t>
            </a:r>
            <a:r>
              <a:rPr lang="en-US" dirty="0"/>
              <a:t> de 120 d. </a:t>
            </a:r>
            <a:r>
              <a:rPr lang="en-US" dirty="0" err="1"/>
              <a:t>Sabendo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remuneração</a:t>
            </a:r>
            <a:r>
              <a:rPr lang="en-US" dirty="0"/>
              <a:t> é dada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correção</a:t>
            </a:r>
            <a:r>
              <a:rPr lang="en-US" dirty="0"/>
              <a:t> </a:t>
            </a:r>
            <a:r>
              <a:rPr lang="en-US" dirty="0" err="1"/>
              <a:t>monetária</a:t>
            </a:r>
            <a:r>
              <a:rPr lang="en-US" dirty="0"/>
              <a:t> + 12% </a:t>
            </a:r>
            <a:r>
              <a:rPr lang="en-US" dirty="0" err="1"/>
              <a:t>a.a</a:t>
            </a:r>
            <a:r>
              <a:rPr lang="en-US" dirty="0"/>
              <a:t>. </a:t>
            </a:r>
            <a:r>
              <a:rPr lang="en-US" dirty="0" err="1"/>
              <a:t>calcule</a:t>
            </a:r>
            <a:r>
              <a:rPr lang="en-US" dirty="0"/>
              <a:t> :</a:t>
            </a:r>
          </a:p>
          <a:p>
            <a:pPr marL="571500" indent="-571500">
              <a:buAutoNum type="alphaLcPeriod"/>
              <a:defRPr/>
            </a:pPr>
            <a:r>
              <a:rPr lang="en-US" dirty="0"/>
              <a:t>O </a:t>
            </a:r>
            <a:r>
              <a:rPr lang="en-US" dirty="0" err="1"/>
              <a:t>montante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 de </a:t>
            </a:r>
            <a:r>
              <a:rPr lang="en-US" dirty="0" err="1"/>
              <a:t>resgate</a:t>
            </a:r>
            <a:r>
              <a:rPr lang="en-US" dirty="0"/>
              <a:t> </a:t>
            </a:r>
            <a:r>
              <a:rPr lang="en-US" dirty="0" err="1"/>
              <a:t>sabendo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correção</a:t>
            </a:r>
            <a:r>
              <a:rPr lang="en-US" dirty="0"/>
              <a:t> </a:t>
            </a:r>
            <a:r>
              <a:rPr lang="en-US" dirty="0" err="1"/>
              <a:t>monetária</a:t>
            </a:r>
            <a:r>
              <a:rPr lang="en-US" dirty="0"/>
              <a:t> do </a:t>
            </a:r>
            <a:r>
              <a:rPr lang="en-US" dirty="0" err="1"/>
              <a:t>período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3,5%</a:t>
            </a:r>
          </a:p>
          <a:p>
            <a:pPr marL="571500" indent="-571500">
              <a:buAutoNum type="alphaLcPeriod"/>
              <a:defRPr/>
            </a:pPr>
            <a:r>
              <a:rPr lang="en-US" dirty="0"/>
              <a:t>O </a:t>
            </a:r>
            <a:r>
              <a:rPr lang="en-US" dirty="0" err="1"/>
              <a:t>imposto</a:t>
            </a:r>
            <a:r>
              <a:rPr lang="en-US" dirty="0"/>
              <a:t> de </a:t>
            </a:r>
            <a:r>
              <a:rPr lang="en-US" dirty="0" err="1"/>
              <a:t>renda</a:t>
            </a:r>
            <a:r>
              <a:rPr lang="en-US" dirty="0"/>
              <a:t> , </a:t>
            </a:r>
            <a:r>
              <a:rPr lang="en-US" dirty="0" err="1"/>
              <a:t>sabendo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igual</a:t>
            </a:r>
            <a:r>
              <a:rPr lang="en-US" dirty="0"/>
              <a:t> a 22,5% do </a:t>
            </a:r>
            <a:r>
              <a:rPr lang="en-US" dirty="0" err="1"/>
              <a:t>Juro</a:t>
            </a:r>
            <a:r>
              <a:rPr lang="en-US" dirty="0"/>
              <a:t> </a:t>
            </a:r>
            <a:r>
              <a:rPr lang="en-US" dirty="0" err="1"/>
              <a:t>auferido</a:t>
            </a:r>
            <a:endParaRPr lang="en-US" dirty="0"/>
          </a:p>
          <a:p>
            <a:pPr marL="571500" indent="-571500">
              <a:buAutoNum type="alphaLcPeriod"/>
              <a:defRPr/>
            </a:pPr>
            <a:r>
              <a:rPr lang="en-US" dirty="0"/>
              <a:t>O </a:t>
            </a:r>
            <a:r>
              <a:rPr lang="en-US" dirty="0" err="1"/>
              <a:t>Montante</a:t>
            </a:r>
            <a:r>
              <a:rPr lang="en-US" dirty="0"/>
              <a:t> </a:t>
            </a:r>
            <a:r>
              <a:rPr lang="en-US" dirty="0" err="1"/>
              <a:t>líquido</a:t>
            </a:r>
            <a:endParaRPr lang="en-US" dirty="0"/>
          </a:p>
          <a:p>
            <a:pPr marL="571500" indent="-571500">
              <a:buAutoNum type="alphaLcPeriod"/>
              <a:defRPr/>
            </a:pPr>
            <a:r>
              <a:rPr lang="en-US" dirty="0"/>
              <a:t>A taxa </a:t>
            </a:r>
            <a:r>
              <a:rPr lang="en-US" dirty="0" err="1"/>
              <a:t>líquida</a:t>
            </a:r>
            <a:r>
              <a:rPr lang="en-US" dirty="0"/>
              <a:t> no </a:t>
            </a:r>
            <a:r>
              <a:rPr lang="en-US" dirty="0" err="1"/>
              <a:t>período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67944" y="33680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323022" y="2976602"/>
            <a:ext cx="1032930" cy="310098"/>
          </a:xfrm>
          <a:prstGeom prst="wedgeRectCallout">
            <a:avLst>
              <a:gd name="adj1" fmla="val -56489"/>
              <a:gd name="adj2" fmla="val 103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no </a:t>
            </a:r>
            <a:r>
              <a:rPr lang="pt-BR" sz="1100" dirty="0" err="1" smtClean="0">
                <a:solidFill>
                  <a:schemeClr val="tx1"/>
                </a:solidFill>
              </a:rPr>
              <a:t>periodo</a:t>
            </a:r>
            <a:r>
              <a:rPr lang="pt-BR" sz="1100" dirty="0" smtClean="0">
                <a:solidFill>
                  <a:schemeClr val="tx1"/>
                </a:solidFill>
              </a:rPr>
              <a:t> =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136660" y="387208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120/360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-36512" y="4449886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b.)       J = M</a:t>
            </a:r>
            <a:r>
              <a:rPr lang="pt-BR" sz="1100" dirty="0" smtClean="0"/>
              <a:t>BR</a:t>
            </a:r>
            <a:r>
              <a:rPr lang="pt-BR" dirty="0" smtClean="0"/>
              <a:t> -  C  </a:t>
            </a:r>
            <a:r>
              <a:rPr lang="pt-BR" dirty="0" smtClean="0">
                <a:sym typeface="Wingdings" pitchFamily="2" charset="2"/>
              </a:rPr>
              <a:t>  = $ 26871 – 25000  = $ 1.871</a:t>
            </a:r>
          </a:p>
          <a:p>
            <a:pPr lvl="0">
              <a:spcBef>
                <a:spcPct val="0"/>
              </a:spcBef>
              <a:defRPr/>
            </a:pPr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                          IR = 0,225 J  =  $ 421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-36512" y="5085184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c.)       M</a:t>
            </a:r>
            <a:r>
              <a:rPr lang="pt-BR" sz="1200" dirty="0" smtClean="0"/>
              <a:t>L</a:t>
            </a:r>
            <a:r>
              <a:rPr lang="pt-BR" dirty="0" smtClean="0"/>
              <a:t>  = M</a:t>
            </a:r>
            <a:r>
              <a:rPr lang="pt-BR" sz="1100" dirty="0" smtClean="0"/>
              <a:t>BR</a:t>
            </a:r>
            <a:r>
              <a:rPr lang="pt-BR" dirty="0" smtClean="0"/>
              <a:t> -  IR  </a:t>
            </a:r>
            <a:r>
              <a:rPr lang="pt-BR" dirty="0" smtClean="0">
                <a:sym typeface="Wingdings" pitchFamily="2" charset="2"/>
              </a:rPr>
              <a:t>   $ 26.450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0" y="5589240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dirty="0"/>
              <a:t>Solução </a:t>
            </a:r>
            <a:r>
              <a:rPr lang="pt-BR" dirty="0" smtClean="0"/>
              <a:t> d.)       i =  ( M</a:t>
            </a:r>
            <a:r>
              <a:rPr lang="pt-BR" sz="1200" dirty="0" smtClean="0"/>
              <a:t>L  </a:t>
            </a:r>
            <a:r>
              <a:rPr lang="pt-BR" dirty="0"/>
              <a:t>/</a:t>
            </a:r>
            <a:r>
              <a:rPr lang="pt-BR" dirty="0" smtClean="0"/>
              <a:t> C ) -  1     </a:t>
            </a:r>
            <a:r>
              <a:rPr lang="pt-BR" dirty="0" smtClean="0">
                <a:sym typeface="Wingdings" pitchFamily="2" charset="2"/>
              </a:rPr>
              <a:t>    i = 5,8 %  a.p.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45928" y="626492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195736" y="473617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</a:t>
            </a:r>
            <a:endParaRPr lang="pt-BR" sz="1200" dirty="0"/>
          </a:p>
        </p:txBody>
      </p:sp>
      <p:sp>
        <p:nvSpPr>
          <p:cNvPr id="16" name="Retângulo 15"/>
          <p:cNvSpPr/>
          <p:nvPr/>
        </p:nvSpPr>
        <p:spPr>
          <a:xfrm>
            <a:off x="-36512" y="2348880"/>
            <a:ext cx="9036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pt-BR" dirty="0"/>
          </a:p>
          <a:p>
            <a:pPr lvl="0">
              <a:spcBef>
                <a:spcPct val="0"/>
              </a:spcBef>
              <a:defRPr/>
            </a:pPr>
            <a:r>
              <a:rPr lang="pt-BR" dirty="0" smtClean="0"/>
              <a:t>Opção 1 – Analise do desconto</a:t>
            </a:r>
          </a:p>
          <a:p>
            <a:pPr lvl="0">
              <a:spcBef>
                <a:spcPct val="0"/>
              </a:spcBef>
              <a:defRPr/>
            </a:pPr>
            <a:endParaRPr lang="pt-BR" dirty="0"/>
          </a:p>
          <a:p>
            <a:pPr lvl="0">
              <a:spcBef>
                <a:spcPct val="0"/>
              </a:spcBef>
              <a:defRPr/>
            </a:pPr>
            <a:r>
              <a:rPr lang="pt-BR" dirty="0" smtClean="0"/>
              <a:t>                  V = N – D      sendo  D = </a:t>
            </a:r>
            <a:r>
              <a:rPr lang="pt-BR" dirty="0" err="1" smtClean="0"/>
              <a:t>Ndn</a:t>
            </a:r>
            <a:r>
              <a:rPr lang="pt-BR" dirty="0" smtClean="0"/>
              <a:t>   </a:t>
            </a:r>
            <a:r>
              <a:rPr lang="pt-BR" dirty="0" smtClean="0">
                <a:sym typeface="Wingdings" pitchFamily="2" charset="2"/>
              </a:rPr>
              <a:t>     D = 50.000*0,035*1  =  $ 1750</a:t>
            </a:r>
          </a:p>
          <a:p>
            <a:pPr lvl="0">
              <a:spcBef>
                <a:spcPct val="0"/>
              </a:spcBef>
              <a:defRPr/>
            </a:pPr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                V = 50.000 – 1750     Valor à vista = $ 48.250</a:t>
            </a:r>
          </a:p>
          <a:p>
            <a:pPr lvl="0">
              <a:spcBef>
                <a:spcPct val="0"/>
              </a:spcBef>
              <a:defRPr/>
            </a:pPr>
            <a:endParaRPr lang="pt-BR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dirty="0" smtClean="0">
                <a:sym typeface="Wingdings" pitchFamily="2" charset="2"/>
              </a:rPr>
              <a:t>Opção 2 – Investir o Capital  a juros de 1,8% a.m. para ter um montante de $ 50.000</a:t>
            </a:r>
          </a:p>
          <a:p>
            <a:pPr lvl="0">
              <a:spcBef>
                <a:spcPct val="0"/>
              </a:spcBef>
              <a:defRPr/>
            </a:pPr>
            <a:endParaRPr lang="pt-BR" dirty="0" smtClean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                 M  = C ( 1 + i )       C  =   50.000  / ( 1 + 0,018 )            =   $ 48.247</a:t>
            </a:r>
          </a:p>
          <a:p>
            <a:pPr lvl="0">
              <a:spcBef>
                <a:spcPct val="0"/>
              </a:spcBef>
              <a:defRPr/>
            </a:pPr>
            <a:endParaRPr lang="pt-BR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dirty="0" smtClean="0">
                <a:sym typeface="Wingdings" pitchFamily="2" charset="2"/>
              </a:rPr>
              <a:t>Portanto  como $ 48.247 &lt; $ 48.250 ,  a melhor opção é investir e pagar a prazo</a:t>
            </a:r>
          </a:p>
          <a:p>
            <a:pPr lvl="0">
              <a:spcBef>
                <a:spcPct val="0"/>
              </a:spcBef>
              <a:defRPr/>
            </a:pPr>
            <a:endParaRPr lang="pt-BR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dirty="0" smtClean="0">
                <a:sym typeface="Wingdings" pitchFamily="2" charset="2"/>
              </a:rPr>
              <a:t>Caso a taxa seja de i = 1,4%   , o C = $ 48.628  por ser maior que o desconto $ 48.250 , com esta taxa a melhor opção é aceitar o desconto.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292080" y="4725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107505" y="119675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None/>
              <a:defRPr/>
            </a:pPr>
            <a:r>
              <a:rPr lang="en-US" dirty="0"/>
              <a:t>6. Um </a:t>
            </a:r>
            <a:r>
              <a:rPr lang="en-US" dirty="0" err="1"/>
              <a:t>equipamento</a:t>
            </a:r>
            <a:r>
              <a:rPr lang="en-US" dirty="0"/>
              <a:t> é </a:t>
            </a:r>
            <a:r>
              <a:rPr lang="en-US" dirty="0" err="1"/>
              <a:t>vendido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$50.000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daqui</a:t>
            </a:r>
            <a:r>
              <a:rPr lang="en-US" dirty="0"/>
              <a:t> a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meses</a:t>
            </a:r>
            <a:r>
              <a:rPr lang="en-US" dirty="0"/>
              <a:t>.</a:t>
            </a:r>
          </a:p>
          <a:p>
            <a:pPr marL="571500" indent="-571500">
              <a:buNone/>
              <a:defRPr/>
            </a:pPr>
            <a:r>
              <a:rPr lang="en-US" dirty="0"/>
              <a:t>À vista </a:t>
            </a:r>
            <a:r>
              <a:rPr lang="en-US" dirty="0" err="1"/>
              <a:t>há</a:t>
            </a:r>
            <a:r>
              <a:rPr lang="en-US" dirty="0"/>
              <a:t> um </a:t>
            </a:r>
            <a:r>
              <a:rPr lang="en-US" dirty="0" err="1"/>
              <a:t>desconto</a:t>
            </a:r>
            <a:r>
              <a:rPr lang="en-US" dirty="0"/>
              <a:t> de 3,5%  no </a:t>
            </a:r>
            <a:r>
              <a:rPr lang="en-US" dirty="0" err="1"/>
              <a:t>período</a:t>
            </a:r>
            <a:r>
              <a:rPr lang="en-US" dirty="0"/>
              <a:t>.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comprador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dinheiro</a:t>
            </a:r>
            <a:r>
              <a:rPr lang="en-US" dirty="0"/>
              <a:t> à taxa </a:t>
            </a:r>
            <a:r>
              <a:rPr lang="en-US" dirty="0" err="1"/>
              <a:t>composta</a:t>
            </a:r>
            <a:r>
              <a:rPr lang="en-US" dirty="0"/>
              <a:t> de 1,8% </a:t>
            </a:r>
            <a:r>
              <a:rPr lang="en-US" dirty="0" err="1"/>
              <a:t>a.m</a:t>
            </a:r>
            <a:r>
              <a:rPr lang="en-US" dirty="0"/>
              <a:t> ?  </a:t>
            </a:r>
            <a:r>
              <a:rPr lang="en-US" dirty="0" err="1"/>
              <a:t>Caso</a:t>
            </a:r>
            <a:r>
              <a:rPr lang="en-US" dirty="0"/>
              <a:t> a taxa </a:t>
            </a:r>
            <a:r>
              <a:rPr lang="en-US" dirty="0" err="1"/>
              <a:t>reduza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1,4% </a:t>
            </a:r>
            <a:r>
              <a:rPr lang="en-US" dirty="0" err="1"/>
              <a:t>a.m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-se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?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6111600" y="2708920"/>
            <a:ext cx="1032930" cy="310098"/>
          </a:xfrm>
          <a:prstGeom prst="wedgeRectCallout">
            <a:avLst>
              <a:gd name="adj1" fmla="val -56489"/>
              <a:gd name="adj2" fmla="val 103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no </a:t>
            </a:r>
            <a:r>
              <a:rPr lang="pt-BR" sz="1100" dirty="0" err="1" smtClean="0">
                <a:solidFill>
                  <a:schemeClr val="tx1"/>
                </a:solidFill>
              </a:rPr>
              <a:t>periodo</a:t>
            </a:r>
            <a:r>
              <a:rPr lang="pt-BR" sz="1100" dirty="0" smtClean="0">
                <a:solidFill>
                  <a:schemeClr val="tx1"/>
                </a:solidFill>
              </a:rPr>
              <a:t> = 1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45928" y="626492"/>
            <a:ext cx="167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EXERCICIOS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179512" y="119675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1.Um </a:t>
            </a:r>
            <a:r>
              <a:rPr lang="pt-BR" dirty="0"/>
              <a:t>titulo de $ 24.000 vence daqui a 10 </a:t>
            </a:r>
            <a:r>
              <a:rPr lang="pt-BR" dirty="0" smtClean="0"/>
              <a:t>meses</a:t>
            </a:r>
            <a:endParaRPr lang="pt-BR" dirty="0"/>
          </a:p>
          <a:p>
            <a:pPr marL="457200" indent="-457200">
              <a:buAutoNum type="alphaLcPeriod"/>
            </a:pPr>
            <a:r>
              <a:rPr lang="pt-BR" dirty="0"/>
              <a:t>Qual o seu valor atual hoje , se  a taxa de juros simples para este titulo hoje for de 2,2% </a:t>
            </a:r>
            <a:r>
              <a:rPr lang="pt-BR" dirty="0" err="1"/>
              <a:t>a.m</a:t>
            </a:r>
            <a:r>
              <a:rPr lang="pt-BR" dirty="0"/>
              <a:t> ?</a:t>
            </a:r>
          </a:p>
          <a:p>
            <a:pPr marL="457200" indent="-457200">
              <a:buAutoNum type="alphaLcPeriod"/>
            </a:pPr>
            <a:r>
              <a:rPr lang="pt-BR" dirty="0"/>
              <a:t>Qual o seu valor atual 3 </a:t>
            </a:r>
            <a:r>
              <a:rPr lang="pt-BR" dirty="0" err="1"/>
              <a:t>mêses</a:t>
            </a:r>
            <a:r>
              <a:rPr lang="pt-BR" dirty="0"/>
              <a:t> antes do vencimento se , neste momento, a taxa de juros simples para este titulo for de 2,6% a.m. </a:t>
            </a:r>
            <a:r>
              <a:rPr lang="pt-BR" dirty="0" smtClean="0"/>
              <a:t>?</a:t>
            </a:r>
            <a:endParaRPr lang="pt-BR" dirty="0"/>
          </a:p>
          <a:p>
            <a:pPr marL="457200" indent="-457200">
              <a:buAutoNum type="alphaLcPeriod"/>
            </a:pPr>
            <a:r>
              <a:rPr lang="pt-BR" dirty="0"/>
              <a:t>Qual o seu valor atual 65 dias antes do vencimento se, nesta data a taxa de juros </a:t>
            </a:r>
            <a:r>
              <a:rPr lang="pt-BR" dirty="0" smtClean="0"/>
              <a:t>compostos </a:t>
            </a:r>
            <a:r>
              <a:rPr lang="pt-BR" dirty="0" smtClean="0"/>
              <a:t>para </a:t>
            </a:r>
            <a:r>
              <a:rPr lang="pt-BR" dirty="0"/>
              <a:t>este titulo for de 2,1% a.m.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284984"/>
            <a:ext cx="9180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2. Uma pessoa aplica hoje $4.000 e aplicará $12.000 daqui a 3 meses em um fundo que rende juros compostos à taxa de 2,6% </a:t>
            </a:r>
            <a:r>
              <a:rPr lang="pt-BR" dirty="0" err="1" smtClean="0"/>
              <a:t>a.m.</a:t>
            </a:r>
            <a:endParaRPr lang="pt-BR" dirty="0" smtClean="0"/>
          </a:p>
          <a:p>
            <a:r>
              <a:rPr lang="pt-BR" dirty="0" smtClean="0"/>
              <a:t>        Qual o seu montante daqui a 6 meses ?? </a:t>
            </a:r>
          </a:p>
          <a:p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45928" y="626492"/>
            <a:ext cx="167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EXERCICIOS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9512" y="1340768"/>
            <a:ext cx="8820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    </a:t>
            </a:r>
            <a:r>
              <a:rPr lang="pt-BR" dirty="0" smtClean="0"/>
              <a:t>A Empresa GHJ  tem uma </a:t>
            </a:r>
            <a:r>
              <a:rPr lang="pt-BR" dirty="0" err="1" smtClean="0"/>
              <a:t>divída</a:t>
            </a:r>
            <a:r>
              <a:rPr lang="pt-BR" dirty="0" smtClean="0"/>
              <a:t> de $60.000 que vence em 2 meses e outra de $80.000 que vence em 3 meses . Quanto devera aplicar hoje à taxa de juros compostos de 2% </a:t>
            </a:r>
            <a:r>
              <a:rPr lang="pt-BR" dirty="0" err="1" smtClean="0"/>
              <a:t>a.m.</a:t>
            </a:r>
            <a:r>
              <a:rPr lang="pt-BR" dirty="0" smtClean="0"/>
              <a:t> para quitar suas </a:t>
            </a:r>
            <a:r>
              <a:rPr lang="pt-BR" dirty="0" err="1" smtClean="0"/>
              <a:t>divídas</a:t>
            </a:r>
            <a:r>
              <a:rPr lang="pt-BR" dirty="0" smtClean="0"/>
              <a:t> restando saldo zero no final ?</a:t>
            </a:r>
          </a:p>
          <a:p>
            <a:pPr marL="457200" indent="-457200">
              <a:buAutoNum type="arabicPeriod"/>
            </a:pPr>
            <a:endParaRPr lang="pt-BR" dirty="0" smtClean="0"/>
          </a:p>
          <a:p>
            <a:r>
              <a:rPr lang="pt-BR" dirty="0"/>
              <a:t>4</a:t>
            </a:r>
            <a:r>
              <a:rPr lang="pt-BR" dirty="0" smtClean="0"/>
              <a:t>.    </a:t>
            </a:r>
            <a:r>
              <a:rPr lang="pt-BR" dirty="0" smtClean="0"/>
              <a:t>Uma empresa deve 3 títulos . O 1° de $250.000 exigível em 3 meses , o 2° de $300.000       exigível em 6 meses e o 3° de $450.000 exigível em 9 meses.</a:t>
            </a:r>
          </a:p>
          <a:p>
            <a:pPr marL="457200" indent="-457200"/>
            <a:r>
              <a:rPr lang="pt-BR" dirty="0" smtClean="0"/>
              <a:t>       Porem é </a:t>
            </a:r>
            <a:r>
              <a:rPr lang="pt-BR" dirty="0" err="1" smtClean="0"/>
              <a:t>possivel</a:t>
            </a:r>
            <a:r>
              <a:rPr lang="pt-BR" dirty="0" smtClean="0"/>
              <a:t> substituir esses 3 </a:t>
            </a:r>
            <a:r>
              <a:rPr lang="pt-BR" dirty="0" err="1" smtClean="0"/>
              <a:t>titulos</a:t>
            </a:r>
            <a:r>
              <a:rPr lang="pt-BR" dirty="0" smtClean="0"/>
              <a:t> por um único de $1.542.683.</a:t>
            </a:r>
          </a:p>
          <a:p>
            <a:pPr marL="457200" indent="-457200"/>
            <a:r>
              <a:rPr lang="pt-BR" dirty="0" smtClean="0"/>
              <a:t>        Admitindo-se regime de juros compostos e uma taxa de  8%</a:t>
            </a:r>
            <a:r>
              <a:rPr lang="pt-BR" dirty="0" err="1" smtClean="0"/>
              <a:t>a.m.</a:t>
            </a:r>
            <a:r>
              <a:rPr lang="pt-BR" dirty="0" smtClean="0"/>
              <a:t> , determine o prazo de vencimento do novo título para que as formas de pagamento sejam equivalentes.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4102040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 smtClean="0"/>
              <a:t>Em uma loja  , a condição oferecida para a venda de determinado produto  que custa $2.100 é parcelar em 3 vezes mensais  , sendo uma na entrada , sem acréscimo.</a:t>
            </a:r>
          </a:p>
          <a:p>
            <a:pPr marL="457200" indent="-457200"/>
            <a:r>
              <a:rPr lang="pt-BR" dirty="0" smtClean="0"/>
              <a:t>     Se a taxa de juros do mercado ( juros compostos ) é 4% </a:t>
            </a:r>
            <a:r>
              <a:rPr lang="pt-BR" dirty="0" err="1" smtClean="0"/>
              <a:t>a.m.</a:t>
            </a:r>
            <a:r>
              <a:rPr lang="pt-BR" dirty="0" smtClean="0"/>
              <a:t> qual porcentagem de desconto a loja deveria ter oferecido ao cliente para pagamento à vista 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3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45928" y="626492"/>
            <a:ext cx="167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EXERCICIOS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9512" y="1268760"/>
            <a:ext cx="8820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dirty="0" smtClean="0"/>
              <a:t>6.    A empresa DTR vende interruptores de alta tensão em duas parcelas: $200 de entrada e $400 após cinco meses. Um determinado cliente quer adiar a segunda parcela por mais três meses. Considerando juros compostos à uma taxa de 5% a.m. , quanto que este cliente devera pagar a mais na entrada para manter </a:t>
            </a:r>
            <a:r>
              <a:rPr lang="pt-BR" dirty="0" err="1" smtClean="0"/>
              <a:t>equivalencia</a:t>
            </a:r>
            <a:r>
              <a:rPr lang="pt-BR" dirty="0" smtClean="0"/>
              <a:t> entre as propostas?</a:t>
            </a:r>
            <a:endParaRPr lang="pt-BR" dirty="0" smtClean="0"/>
          </a:p>
          <a:p>
            <a:pPr marL="457200" indent="-457200">
              <a:buAutoNum type="arabicPeriod"/>
            </a:pPr>
            <a:endParaRPr lang="pt-BR" dirty="0" smtClean="0"/>
          </a:p>
          <a:p>
            <a:pPr marL="571500" indent="-571500" algn="just">
              <a:defRPr/>
            </a:pPr>
            <a:r>
              <a:rPr lang="pt-BR" dirty="0"/>
              <a:t>7</a:t>
            </a:r>
            <a:r>
              <a:rPr lang="pt-BR" dirty="0" smtClean="0"/>
              <a:t>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meses</a:t>
            </a:r>
            <a:r>
              <a:rPr lang="en-US" dirty="0"/>
              <a:t> </a:t>
            </a:r>
            <a:r>
              <a:rPr lang="en-US" dirty="0" err="1"/>
              <a:t>consecutivos</a:t>
            </a:r>
            <a:r>
              <a:rPr lang="en-US" dirty="0"/>
              <a:t> , um </a:t>
            </a:r>
            <a:r>
              <a:rPr lang="en-US" dirty="0" err="1"/>
              <a:t>fundo</a:t>
            </a:r>
            <a:r>
              <a:rPr lang="en-US" dirty="0"/>
              <a:t> de </a:t>
            </a:r>
            <a:r>
              <a:rPr lang="en-US" dirty="0" err="1"/>
              <a:t>renda</a:t>
            </a:r>
            <a:r>
              <a:rPr lang="en-US" dirty="0"/>
              <a:t> </a:t>
            </a:r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rendeu</a:t>
            </a:r>
            <a:r>
              <a:rPr lang="en-US" dirty="0"/>
              <a:t> </a:t>
            </a:r>
            <a:r>
              <a:rPr lang="en-US" dirty="0" err="1"/>
              <a:t>respectivamente</a:t>
            </a:r>
            <a:r>
              <a:rPr lang="en-US" dirty="0"/>
              <a:t> </a:t>
            </a:r>
            <a:r>
              <a:rPr lang="en-US" dirty="0" smtClean="0"/>
              <a:t>1,0% </a:t>
            </a:r>
            <a:r>
              <a:rPr lang="en-US" dirty="0"/>
              <a:t>; </a:t>
            </a:r>
            <a:r>
              <a:rPr lang="en-US" dirty="0" smtClean="0"/>
              <a:t>1,1% </a:t>
            </a:r>
            <a:r>
              <a:rPr lang="en-US" dirty="0"/>
              <a:t>e </a:t>
            </a:r>
            <a:r>
              <a:rPr lang="en-US" dirty="0" smtClean="0"/>
              <a:t>1,2%.</a:t>
            </a:r>
            <a:endParaRPr lang="en-US" dirty="0"/>
          </a:p>
          <a:p>
            <a:pPr marL="571500" indent="-571500" algn="just">
              <a:defRPr/>
            </a:pPr>
            <a:r>
              <a:rPr lang="en-US" dirty="0"/>
              <a:t>                           Se o capital </a:t>
            </a:r>
            <a:r>
              <a:rPr lang="en-US" dirty="0" err="1"/>
              <a:t>aplicado</a:t>
            </a:r>
            <a:r>
              <a:rPr lang="en-US" dirty="0"/>
              <a:t> no </a:t>
            </a:r>
            <a:r>
              <a:rPr lang="en-US" dirty="0" err="1"/>
              <a:t>inicio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mês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$ </a:t>
            </a:r>
            <a:r>
              <a:rPr lang="en-US" dirty="0" smtClean="0"/>
              <a:t>10.000 </a:t>
            </a:r>
            <a:r>
              <a:rPr lang="en-US" dirty="0"/>
              <a:t>, </a:t>
            </a:r>
            <a:r>
              <a:rPr lang="en-US" dirty="0" err="1"/>
              <a:t>calcule</a:t>
            </a:r>
            <a:r>
              <a:rPr lang="en-US" dirty="0"/>
              <a:t> :</a:t>
            </a:r>
          </a:p>
          <a:p>
            <a:pPr marL="571500" indent="-571500" algn="just">
              <a:buAutoNum type="alphaLcPeriod"/>
              <a:defRPr/>
            </a:pPr>
            <a:r>
              <a:rPr lang="en-US" dirty="0"/>
              <a:t>O </a:t>
            </a:r>
            <a:r>
              <a:rPr lang="en-US" dirty="0" err="1"/>
              <a:t>Montante</a:t>
            </a:r>
            <a:r>
              <a:rPr lang="en-US" dirty="0"/>
              <a:t> final do 3° </a:t>
            </a:r>
            <a:r>
              <a:rPr lang="en-US" dirty="0" err="1"/>
              <a:t>mês</a:t>
            </a:r>
            <a:endParaRPr lang="en-US" dirty="0"/>
          </a:p>
          <a:p>
            <a:pPr marL="571500" indent="-571500" algn="just">
              <a:buAutoNum type="alphaLcPeriod"/>
              <a:defRPr/>
            </a:pPr>
            <a:r>
              <a:rPr lang="en-US" dirty="0"/>
              <a:t>A taxa de </a:t>
            </a:r>
            <a:r>
              <a:rPr lang="en-US" dirty="0" err="1"/>
              <a:t>rentabilidade</a:t>
            </a:r>
            <a:r>
              <a:rPr lang="en-US" dirty="0"/>
              <a:t> </a:t>
            </a:r>
            <a:r>
              <a:rPr lang="en-US" dirty="0" err="1"/>
              <a:t>acumulada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fundo</a:t>
            </a:r>
            <a:r>
              <a:rPr lang="en-US" dirty="0"/>
              <a:t> no </a:t>
            </a:r>
            <a:r>
              <a:rPr lang="en-US" dirty="0" err="1"/>
              <a:t>trimestre</a:t>
            </a: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07504" y="479715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</a:t>
            </a:r>
            <a:r>
              <a:rPr lang="pt-BR" sz="2000" dirty="0" smtClean="0"/>
              <a:t>.  </a:t>
            </a:r>
            <a:r>
              <a:rPr lang="pt-BR" sz="2000" dirty="0"/>
              <a:t>Determine as seguintes taxas :</a:t>
            </a:r>
          </a:p>
          <a:p>
            <a:r>
              <a:rPr lang="pt-BR" sz="2000" dirty="0"/>
              <a:t>        a. </a:t>
            </a:r>
            <a:r>
              <a:rPr lang="pt-BR" sz="2000" dirty="0" smtClean="0"/>
              <a:t>trimestral  </a:t>
            </a:r>
            <a:r>
              <a:rPr lang="pt-BR" sz="2000" dirty="0"/>
              <a:t>equivalente a </a:t>
            </a:r>
            <a:r>
              <a:rPr lang="pt-BR" sz="2000" dirty="0" smtClean="0"/>
              <a:t>22 % </a:t>
            </a:r>
            <a:r>
              <a:rPr lang="pt-BR" sz="2000" dirty="0"/>
              <a:t>a.a</a:t>
            </a:r>
            <a:r>
              <a:rPr lang="pt-BR" sz="2000" dirty="0" smtClean="0"/>
              <a:t>.    </a:t>
            </a:r>
          </a:p>
          <a:p>
            <a:r>
              <a:rPr lang="pt-BR" sz="2000" dirty="0" smtClean="0"/>
              <a:t>        </a:t>
            </a:r>
            <a:r>
              <a:rPr lang="pt-BR" sz="2000" dirty="0"/>
              <a:t>b. </a:t>
            </a:r>
            <a:r>
              <a:rPr lang="pt-BR" sz="2000" dirty="0" smtClean="0"/>
              <a:t>diária </a:t>
            </a:r>
            <a:r>
              <a:rPr lang="pt-BR" sz="2000" dirty="0"/>
              <a:t>equivalente a </a:t>
            </a:r>
            <a:r>
              <a:rPr lang="pt-BR" sz="2000" dirty="0" smtClean="0"/>
              <a:t>1,2% </a:t>
            </a:r>
            <a:r>
              <a:rPr lang="pt-BR" sz="2000" dirty="0"/>
              <a:t>a.m</a:t>
            </a:r>
            <a:r>
              <a:rPr lang="pt-BR" sz="2000" dirty="0" smtClean="0"/>
              <a:t>.</a:t>
            </a:r>
            <a:endParaRPr lang="pt-BR" sz="2000" dirty="0"/>
          </a:p>
          <a:p>
            <a:r>
              <a:rPr lang="pt-BR" sz="2000" dirty="0"/>
              <a:t>        c.  b</a:t>
            </a:r>
            <a:r>
              <a:rPr lang="pt-BR" sz="2000" dirty="0" smtClean="0"/>
              <a:t>imestral  </a:t>
            </a:r>
            <a:r>
              <a:rPr lang="pt-BR" sz="2000" dirty="0"/>
              <a:t>equivalente a  </a:t>
            </a:r>
            <a:r>
              <a:rPr lang="pt-BR" sz="2000" dirty="0" smtClean="0"/>
              <a:t>8,5% a.s. </a:t>
            </a:r>
            <a:endParaRPr lang="pt-BR" sz="2000" dirty="0"/>
          </a:p>
          <a:p>
            <a:r>
              <a:rPr lang="pt-BR" sz="2000" dirty="0"/>
              <a:t>        d.  </a:t>
            </a:r>
            <a:r>
              <a:rPr lang="pt-BR" sz="2000" dirty="0" smtClean="0"/>
              <a:t>mensal </a:t>
            </a:r>
            <a:r>
              <a:rPr lang="pt-BR" sz="2000" dirty="0"/>
              <a:t>equivalente a </a:t>
            </a:r>
            <a:r>
              <a:rPr lang="pt-BR" sz="2000" dirty="0" smtClean="0"/>
              <a:t>56% </a:t>
            </a:r>
            <a:r>
              <a:rPr lang="pt-BR" sz="2000" dirty="0"/>
              <a:t>a.s</a:t>
            </a:r>
            <a:r>
              <a:rPr lang="pt-BR" sz="2000" dirty="0" smtClean="0"/>
              <a:t>. </a:t>
            </a:r>
          </a:p>
          <a:p>
            <a:r>
              <a:rPr lang="pt-BR" sz="2000" dirty="0" smtClean="0"/>
              <a:t>        </a:t>
            </a:r>
            <a:r>
              <a:rPr lang="pt-BR" sz="2000" dirty="0"/>
              <a:t>e. </a:t>
            </a:r>
            <a:r>
              <a:rPr lang="pt-BR" sz="2000" dirty="0" smtClean="0"/>
              <a:t>anual equivalente </a:t>
            </a:r>
            <a:r>
              <a:rPr lang="pt-BR" sz="2000" dirty="0"/>
              <a:t>a </a:t>
            </a:r>
            <a:r>
              <a:rPr lang="pt-BR" sz="2000" dirty="0" smtClean="0"/>
              <a:t>2,5</a:t>
            </a:r>
            <a:r>
              <a:rPr lang="pt-BR" sz="2000" dirty="0"/>
              <a:t>% </a:t>
            </a:r>
            <a:r>
              <a:rPr lang="pt-BR" sz="2000" dirty="0" err="1"/>
              <a:t>a.b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72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745928" y="626492"/>
            <a:ext cx="3181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EXERCICIOS - Respostas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107504" y="1484784"/>
            <a:ext cx="91450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t-BR" sz="2000" dirty="0" smtClean="0"/>
              <a:t>a.) V= $19.672,      b.) V= $22.263,       c.) V=$ 22.943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M total = $ 17.626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V =$ 133.055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n = 12 meses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i = 3.9 % a.p.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$ 42,00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i = 3,33 % a.p.</a:t>
            </a:r>
          </a:p>
          <a:p>
            <a:pPr marL="457200" indent="-457200">
              <a:buAutoNum type="arabicPeriod"/>
            </a:pPr>
            <a:r>
              <a:rPr lang="pt-BR" sz="2000" dirty="0" smtClean="0"/>
              <a:t>a.) 5,09% a.t.     b.) 0,0039% </a:t>
            </a:r>
            <a:r>
              <a:rPr lang="pt-BR" sz="2000" dirty="0" err="1" smtClean="0"/>
              <a:t>a.d.</a:t>
            </a:r>
            <a:r>
              <a:rPr lang="pt-BR" sz="2000" dirty="0" smtClean="0"/>
              <a:t>    c.) 2,75% </a:t>
            </a:r>
            <a:r>
              <a:rPr lang="pt-BR" sz="2000" dirty="0" err="1" smtClean="0"/>
              <a:t>a.b</a:t>
            </a:r>
            <a:r>
              <a:rPr lang="pt-BR" sz="2000" dirty="0" smtClean="0"/>
              <a:t>.     d.) 7,69% a.m.   e.) 15,97% a.a.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48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3528" y="1700808"/>
            <a:ext cx="842493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smtClean="0">
                <a:latin typeface="+mj-lt"/>
                <a:ea typeface="+mj-ea"/>
                <a:cs typeface="+mj-cs"/>
              </a:rPr>
              <a:t>EXERCICIOS EM CLASSE AULA 2</a:t>
            </a:r>
            <a:endParaRPr kumimoji="0" lang="pt-BR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000" noProof="0" dirty="0" smtClean="0">
                <a:latin typeface="+mj-lt"/>
                <a:ea typeface="+mj-ea"/>
                <a:cs typeface="+mj-cs"/>
              </a:rPr>
              <a:t>1.    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Paula aplicou uma certa quantia a juros simples à taxa de 1,8% a.m. pelo prazo de 4 meses . Obtenha o juro auferido nesta aplicação , sabendo-se que o montante foi de $5,36 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95536" y="2564904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 =  J = </a:t>
            </a:r>
            <a:r>
              <a:rPr lang="pt-BR" sz="2000" dirty="0" err="1"/>
              <a:t>Cin</a:t>
            </a:r>
            <a:r>
              <a:rPr lang="pt-BR" sz="2000" dirty="0"/>
              <a:t>  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/>
              <a:t>                    M = C ( 1+ in )  </a:t>
            </a:r>
            <a:r>
              <a:rPr lang="pt-BR" sz="2000" dirty="0" smtClean="0"/>
              <a:t> ou    C = M / ( 1 + in)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Portanto   C = 5360 / ( 1 + 0,018*4 )     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C = $ 5.000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 J = </a:t>
            </a:r>
            <a:r>
              <a:rPr lang="pt-BR" sz="2000" dirty="0" err="1" smtClean="0"/>
              <a:t>Cin</a:t>
            </a:r>
            <a:r>
              <a:rPr lang="pt-BR" sz="2000" dirty="0" smtClean="0"/>
              <a:t>   </a:t>
            </a:r>
            <a:r>
              <a:rPr lang="pt-BR" sz="2000" dirty="0" smtClean="0">
                <a:sym typeface="Wingdings" pitchFamily="2" charset="2"/>
              </a:rPr>
              <a:t>     5.000*0,018*4 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                J =  $ 360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3528" y="1340768"/>
            <a:ext cx="842493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smtClean="0">
                <a:latin typeface="+mj-lt"/>
                <a:ea typeface="+mj-ea"/>
                <a:cs typeface="+mj-cs"/>
              </a:rPr>
              <a:t>EXERCICIOS EM CLASSE AULA 2</a:t>
            </a:r>
            <a:endParaRPr kumimoji="0" lang="pt-BR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28" y="1916832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    Durante quanto tempo um capital deve ser aplicado a juros simples e à taxa de 8% a.a. para que duplique 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1520" y="3933056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5536" y="3322727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</a:t>
            </a:r>
            <a:r>
              <a:rPr lang="pt-BR" sz="2000" dirty="0" smtClean="0"/>
              <a:t>     M </a:t>
            </a:r>
            <a:r>
              <a:rPr lang="pt-BR" sz="2000" dirty="0"/>
              <a:t>= C ( 1+ in )   </a:t>
            </a:r>
            <a:r>
              <a:rPr lang="pt-BR" sz="2000" dirty="0" smtClean="0"/>
              <a:t>,   desejo que M = 2C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Portanto   2C = C ( 1 + in)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2 =  1 + in  </a:t>
            </a:r>
            <a:r>
              <a:rPr lang="pt-BR" sz="2000" dirty="0" smtClean="0">
                <a:sym typeface="Wingdings" pitchFamily="2" charset="2"/>
              </a:rPr>
              <a:t>    1 = 0,08 n       n = 12,5 anos</a:t>
            </a:r>
            <a:endParaRPr lang="pt-BR" sz="2000" dirty="0" smtClean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</p:txBody>
      </p:sp>
      <p:cxnSp>
        <p:nvCxnSpPr>
          <p:cNvPr id="3" name="Conector reto 2"/>
          <p:cNvCxnSpPr/>
          <p:nvPr/>
        </p:nvCxnSpPr>
        <p:spPr>
          <a:xfrm flipV="1">
            <a:off x="1619672" y="3933056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1979712" y="3933056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51520" y="980728"/>
            <a:ext cx="84249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    Um determinado capital aplicado a juros simples durante 16 meses rendeu um certo juro . Em que prazo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deveriamos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aplicar 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quadruplo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deste capital para dar o mesmo juro , sabendo que a taxa é a mesma 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95536" y="2406367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Solução  :    J  = </a:t>
            </a:r>
            <a:r>
              <a:rPr lang="pt-BR" sz="2000" dirty="0" err="1" smtClean="0"/>
              <a:t>Cin</a:t>
            </a:r>
            <a:endParaRPr lang="pt-BR" sz="2000" dirty="0" smtClean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   para  4C  qual deve ser o novo n ?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   n  =      J    =   16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             </a:t>
            </a:r>
            <a:r>
              <a:rPr lang="pt-BR" sz="2000" dirty="0" err="1" smtClean="0"/>
              <a:t>Ci</a:t>
            </a:r>
            <a:endParaRPr lang="pt-BR" sz="2000" dirty="0" smtClean="0"/>
          </a:p>
          <a:p>
            <a:pPr lvl="0">
              <a:spcBef>
                <a:spcPct val="0"/>
              </a:spcBef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se C virar 4C  </a:t>
            </a:r>
            <a:r>
              <a:rPr lang="pt-BR" sz="2000" dirty="0" smtClean="0">
                <a:sym typeface="Wingdings" pitchFamily="2" charset="2"/>
              </a:rPr>
              <a:t>     n  =       J           porem      J     =  16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                                     4Ci                              </a:t>
            </a:r>
            <a:r>
              <a:rPr lang="pt-BR" sz="2000" dirty="0" err="1" smtClean="0">
                <a:sym typeface="Wingdings" pitchFamily="2" charset="2"/>
              </a:rPr>
              <a:t>Ci</a:t>
            </a:r>
            <a:endParaRPr lang="pt-BR" sz="2000" dirty="0" smtClean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n   =   16     =   4 </a:t>
            </a:r>
            <a:r>
              <a:rPr lang="pt-BR" sz="2000" dirty="0" err="1" smtClean="0">
                <a:sym typeface="Wingdings" pitchFamily="2" charset="2"/>
              </a:rPr>
              <a:t>mêses</a:t>
            </a:r>
            <a:endParaRPr lang="pt-BR" sz="2000" dirty="0" smtClean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                        4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2267744" y="400506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995936" y="486916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6012160" y="486916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907704" y="580526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1763688" cy="114051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56176" y="404664"/>
            <a:ext cx="24713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 = C ( 1 + in )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404664"/>
            <a:ext cx="110318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J = </a:t>
            </a:r>
            <a:r>
              <a:rPr lang="pt-BR" sz="2800" dirty="0" err="1" smtClean="0"/>
              <a:t>Cin</a:t>
            </a:r>
            <a:endParaRPr lang="pt-BR" sz="28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1520" y="1052736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 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   Um fazendeiro possui um estoque de 1.000 sacas de café e na expectativa de alta do produto recusa a oferta de compra deste estoque à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razâo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$3 por saca.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meses mais tarde , forçado pelas circunstancias vende o estoque por $2,4 a saca. Sabendo-se que a taxa de juros de mercado é de 5%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calcule 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prejuizo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fazendeiro na data de venda . ( use juros simples )</a:t>
            </a:r>
            <a:endParaRPr lang="pt-BR" sz="2000" baseline="0" dirty="0" smtClean="0"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5536" y="3322727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</a:t>
            </a:r>
            <a:r>
              <a:rPr lang="pt-BR" sz="2000" dirty="0" smtClean="0"/>
              <a:t>     Caso houvesse a venda no momento 0 ,    C = 3.000  ,  ( 1000*3)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  após 3 </a:t>
            </a:r>
            <a:r>
              <a:rPr lang="pt-BR" sz="2000" dirty="0" err="1" smtClean="0"/>
              <a:t>mêses</a:t>
            </a:r>
            <a:r>
              <a:rPr lang="pt-BR" sz="2000" dirty="0" smtClean="0"/>
              <a:t> este Capital aplicado a juros 5% </a:t>
            </a:r>
            <a:r>
              <a:rPr lang="pt-BR" sz="2000" dirty="0" err="1" smtClean="0"/>
              <a:t>am</a:t>
            </a:r>
            <a:r>
              <a:rPr lang="pt-BR" sz="2000" dirty="0" smtClean="0"/>
              <a:t>  </a:t>
            </a:r>
            <a:r>
              <a:rPr lang="pt-BR" sz="2000" dirty="0" smtClean="0">
                <a:sym typeface="Wingdings" pitchFamily="2" charset="2"/>
              </a:rPr>
              <a:t>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M  = C  (1 + in)  =  3.000 ( 1 + 0,05*3 )  =  $ 3450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Venda realizada após 3 meses = 1000*2,4 =  $ 2.400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Portanto o </a:t>
            </a:r>
            <a:r>
              <a:rPr lang="pt-BR" sz="2000" dirty="0" err="1" smtClean="0">
                <a:sym typeface="Wingdings" pitchFamily="2" charset="2"/>
              </a:rPr>
              <a:t>prejuizo</a:t>
            </a:r>
            <a:r>
              <a:rPr lang="pt-BR" sz="2000" dirty="0" smtClean="0">
                <a:sym typeface="Wingdings" pitchFamily="2" charset="2"/>
              </a:rPr>
              <a:t> = $ 3450 - $ 2400  =  $ 1050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2</a:t>
            </a:r>
          </a:p>
        </p:txBody>
      </p:sp>
    </p:spTree>
    <p:extLst>
      <p:ext uri="{BB962C8B-B14F-4D97-AF65-F5344CB8AC3E}">
        <p14:creationId xmlns:p14="http://schemas.microsoft.com/office/powerpoint/2010/main" val="10282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1556792"/>
            <a:ext cx="918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1.  Uma duplicata cujo prazo até o vencimento era  de 90 dias , foi descontada em um banco à taxa de desconto comercial de 1,8% </a:t>
            </a:r>
            <a:r>
              <a:rPr lang="pt-BR" sz="2000" dirty="0" err="1" smtClean="0"/>
              <a:t>a.m.</a:t>
            </a:r>
            <a:r>
              <a:rPr lang="pt-BR" sz="2000" dirty="0" smtClean="0"/>
              <a:t> Calcule o valor do titulo , sabendo que a empresa recebeu um valor liquido de $3.500 e que o banco cobrou uma taxa de serviço igual a 1% do valor nominal do título.</a:t>
            </a:r>
          </a:p>
          <a:p>
            <a:endParaRPr lang="pt-BR" sz="2000" dirty="0" smtClean="0"/>
          </a:p>
          <a:p>
            <a:r>
              <a:rPr lang="pt-BR" sz="2000" dirty="0" smtClean="0"/>
              <a:t>    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0" y="2942942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</a:t>
            </a:r>
            <a:r>
              <a:rPr lang="pt-BR" sz="2000" dirty="0" smtClean="0"/>
              <a:t>     V = N – D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Neste caso: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V</a:t>
            </a:r>
            <a:r>
              <a:rPr lang="pt-BR" sz="1400" dirty="0" smtClean="0"/>
              <a:t>L</a:t>
            </a:r>
            <a:r>
              <a:rPr lang="pt-BR" sz="2000" dirty="0" smtClean="0"/>
              <a:t> = V – 0,01V  = 0,99V    sendo V</a:t>
            </a:r>
            <a:r>
              <a:rPr lang="pt-BR" sz="1400" dirty="0" smtClean="0"/>
              <a:t>L</a:t>
            </a:r>
            <a:r>
              <a:rPr lang="pt-BR" sz="2000" dirty="0" smtClean="0"/>
              <a:t> = 3500 ( informado) = 0,99V  </a:t>
            </a:r>
            <a:r>
              <a:rPr lang="pt-BR" sz="2000" dirty="0" smtClean="0">
                <a:sym typeface="Wingdings" pitchFamily="2" charset="2"/>
              </a:rPr>
              <a:t>  V = $ 3535,</a:t>
            </a:r>
            <a:endParaRPr lang="pt-BR" sz="2000" dirty="0" smtClean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Como  V = N – D    e  D = </a:t>
            </a:r>
            <a:r>
              <a:rPr lang="pt-BR" sz="2000" dirty="0" err="1" smtClean="0"/>
              <a:t>Ndn</a:t>
            </a:r>
            <a:r>
              <a:rPr lang="pt-BR" sz="2000" dirty="0" smtClean="0"/>
              <a:t>     </a:t>
            </a:r>
            <a:r>
              <a:rPr lang="pt-BR" sz="2000" dirty="0" smtClean="0">
                <a:sym typeface="Wingdings" pitchFamily="2" charset="2"/>
              </a:rPr>
              <a:t>   n = 90 dias  = 3 </a:t>
            </a:r>
            <a:r>
              <a:rPr lang="pt-BR" sz="2000" dirty="0" err="1" smtClean="0">
                <a:sym typeface="Wingdings" pitchFamily="2" charset="2"/>
              </a:rPr>
              <a:t>mêses</a:t>
            </a:r>
            <a:endParaRPr lang="pt-BR" sz="2000" dirty="0" smtClean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3535 = N – N*0,018*3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3535 = N – 0,054N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3535 =  0,946 N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Portanto  N = $ 3736,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878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0" y="2942942"/>
            <a:ext cx="9036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</a:t>
            </a:r>
            <a:r>
              <a:rPr lang="pt-BR" sz="2000" dirty="0" smtClean="0"/>
              <a:t>     M = C ( 1 + i )     </a:t>
            </a:r>
            <a:r>
              <a:rPr lang="pt-BR" sz="2000" dirty="0" smtClean="0">
                <a:sym typeface="Wingdings" pitchFamily="2" charset="2"/>
              </a:rPr>
              <a:t>    sendo  n = 1,5 anos  ou 18 </a:t>
            </a:r>
            <a:r>
              <a:rPr lang="pt-BR" sz="2000" dirty="0" err="1" smtClean="0">
                <a:sym typeface="Wingdings" pitchFamily="2" charset="2"/>
              </a:rPr>
              <a:t>mêses</a:t>
            </a:r>
            <a:endParaRPr lang="pt-BR" sz="2000" dirty="0" smtClean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Portanto    M = 7000 ( 1+0,025)            =   M = $10.917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Juros   =  J  = M – C   , portanto   J = 10.917 – 7.000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                      </a:t>
            </a:r>
          </a:p>
          <a:p>
            <a:pPr lvl="0">
              <a:spcBef>
                <a:spcPct val="0"/>
              </a:spcBef>
              <a:defRPr/>
            </a:pPr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                                                      J = $ 3.917 </a:t>
            </a:r>
            <a:endParaRPr lang="pt-BR" sz="2000" dirty="0"/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107505" y="1628800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 2. Um capital de $7.000 foi aplicado a juros compostos durante um ano e meio , à taxa de 2,5% a.m.  Calcule os juros auferidos no período ??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83768" y="2780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29402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0" y="294294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/>
              <a:t>Solução </a:t>
            </a:r>
            <a:r>
              <a:rPr lang="pt-BR" sz="2000" dirty="0" smtClean="0"/>
              <a:t>     M = C ( 1 + i )      deseja-se   que   M = 2C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Portanto   2C = C ( 1+ i )</a:t>
            </a:r>
          </a:p>
          <a:p>
            <a:pPr lvl="0">
              <a:spcBef>
                <a:spcPct val="0"/>
              </a:spcBef>
              <a:defRPr/>
            </a:pPr>
            <a:endParaRPr lang="pt-BR" sz="2000" dirty="0"/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/>
              <a:t>                   2  = ( 1 + 0,022)      </a:t>
            </a:r>
            <a:r>
              <a:rPr lang="pt-BR" sz="2000" dirty="0" smtClean="0">
                <a:sym typeface="Wingdings" pitchFamily="2" charset="2"/>
              </a:rPr>
              <a:t>     </a:t>
            </a:r>
            <a:r>
              <a:rPr lang="pt-BR" sz="2000" dirty="0" err="1" smtClean="0">
                <a:sym typeface="Wingdings" pitchFamily="2" charset="2"/>
              </a:rPr>
              <a:t>ln</a:t>
            </a:r>
            <a:r>
              <a:rPr lang="pt-BR" sz="2000" dirty="0" smtClean="0">
                <a:sym typeface="Wingdings" pitchFamily="2" charset="2"/>
              </a:rPr>
              <a:t> 2 =  n </a:t>
            </a:r>
            <a:r>
              <a:rPr lang="pt-BR" sz="2000" dirty="0" err="1" smtClean="0">
                <a:sym typeface="Wingdings" pitchFamily="2" charset="2"/>
              </a:rPr>
              <a:t>ln</a:t>
            </a:r>
            <a:r>
              <a:rPr lang="pt-BR" sz="2000" dirty="0" smtClean="0">
                <a:sym typeface="Wingdings" pitchFamily="2" charset="2"/>
              </a:rPr>
              <a:t>(1,022)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                                     0,69 = n 0,021</a:t>
            </a:r>
          </a:p>
          <a:p>
            <a:pPr lvl="0">
              <a:spcBef>
                <a:spcPct val="0"/>
              </a:spcBef>
              <a:defRPr/>
            </a:pPr>
            <a:endParaRPr lang="pt-BR" sz="2000" dirty="0">
              <a:sym typeface="Wingdings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                                        n = 32 </a:t>
            </a:r>
            <a:r>
              <a:rPr lang="pt-BR" sz="2000" dirty="0" err="1" smtClean="0">
                <a:sym typeface="Wingdings" pitchFamily="2" charset="2"/>
              </a:rPr>
              <a:t>mêses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83768" y="2780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1700808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3. Durante quanto tempo um capital deve ser aplicado a juros compostos , à taxa de 2,2% para que duplique ??</a:t>
            </a:r>
          </a:p>
          <a:p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3356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1619672" y="3501008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1259632" y="3501008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681330" y="39957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26159" y="1052736"/>
            <a:ext cx="314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b="1" dirty="0"/>
              <a:t>EXERCICIOS EM CLASSE AULA </a:t>
            </a:r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35496" y="1412776"/>
            <a:ext cx="88569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4.  </a:t>
            </a:r>
            <a:r>
              <a:rPr lang="pt-BR" sz="2000" dirty="0"/>
              <a:t>Determine as seguintes taxas :</a:t>
            </a:r>
          </a:p>
          <a:p>
            <a:r>
              <a:rPr lang="pt-BR" sz="2000" dirty="0"/>
              <a:t>        a. mensal equivalente a 52% a.a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 </a:t>
            </a:r>
            <a:r>
              <a:rPr lang="pt-BR" sz="2000" dirty="0" err="1" smtClean="0"/>
              <a:t>i</a:t>
            </a:r>
            <a:r>
              <a:rPr lang="pt-BR" sz="1200" dirty="0" err="1" smtClean="0"/>
              <a:t>q</a:t>
            </a:r>
            <a:r>
              <a:rPr lang="pt-BR" sz="2000" dirty="0" smtClean="0"/>
              <a:t> = ( 1 + </a:t>
            </a:r>
            <a:r>
              <a:rPr lang="pt-BR" sz="2000" dirty="0" err="1" smtClean="0"/>
              <a:t>i</a:t>
            </a:r>
            <a:r>
              <a:rPr lang="pt-BR" sz="1200" dirty="0" err="1" smtClean="0"/>
              <a:t>T</a:t>
            </a:r>
            <a:r>
              <a:rPr lang="pt-BR" sz="2000" dirty="0" smtClean="0"/>
              <a:t>)    - 1       =   ( 1+ 0,52)   - 1     = 3,55% a.m.</a:t>
            </a:r>
          </a:p>
          <a:p>
            <a:r>
              <a:rPr lang="pt-BR" sz="2000" dirty="0" smtClean="0"/>
              <a:t>  </a:t>
            </a:r>
          </a:p>
          <a:p>
            <a:r>
              <a:rPr lang="pt-BR" sz="2000" dirty="0" smtClean="0"/>
              <a:t>        </a:t>
            </a:r>
            <a:r>
              <a:rPr lang="pt-BR" sz="2000" dirty="0"/>
              <a:t>b. anual equivalente a 2,5% a.m</a:t>
            </a:r>
            <a:r>
              <a:rPr lang="pt-BR" sz="2000" dirty="0" smtClean="0"/>
              <a:t>. </a:t>
            </a:r>
            <a:r>
              <a:rPr lang="pt-BR" sz="2000" dirty="0" smtClean="0">
                <a:sym typeface="Wingdings" pitchFamily="2" charset="2"/>
              </a:rPr>
              <a:t>    </a:t>
            </a:r>
            <a:r>
              <a:rPr lang="pt-BR" sz="2000" dirty="0" err="1" smtClean="0"/>
              <a:t>i</a:t>
            </a:r>
            <a:r>
              <a:rPr lang="pt-BR" sz="1200" dirty="0" err="1" smtClean="0"/>
              <a:t>q</a:t>
            </a:r>
            <a:r>
              <a:rPr lang="pt-BR" sz="2000" dirty="0" smtClean="0"/>
              <a:t> = ( 1 + 0,025)  - 1   = 34,48% a.a.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       c. semestral equivalente a  4% a.m</a:t>
            </a:r>
            <a:r>
              <a:rPr lang="pt-BR" sz="2000" dirty="0" smtClean="0"/>
              <a:t>.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err="1" smtClean="0">
                <a:sym typeface="Wingdings" pitchFamily="2" charset="2"/>
              </a:rPr>
              <a:t>i</a:t>
            </a:r>
            <a:r>
              <a:rPr lang="pt-BR" sz="1200" dirty="0" err="1" smtClean="0">
                <a:sym typeface="Wingdings" pitchFamily="2" charset="2"/>
              </a:rPr>
              <a:t>q</a:t>
            </a:r>
            <a:r>
              <a:rPr lang="pt-BR" sz="2000" dirty="0" smtClean="0">
                <a:sym typeface="Wingdings" pitchFamily="2" charset="2"/>
              </a:rPr>
              <a:t> = ( 1 + 0,04)   -   1  =  26,53% a.s.</a:t>
            </a:r>
          </a:p>
          <a:p>
            <a:endParaRPr lang="pt-BR" sz="2000" dirty="0"/>
          </a:p>
          <a:p>
            <a:r>
              <a:rPr lang="pt-BR" sz="2000" dirty="0"/>
              <a:t>        d. trimestral equivalente a 82,25% a.s</a:t>
            </a:r>
            <a:r>
              <a:rPr lang="pt-BR" sz="2000" dirty="0" smtClean="0"/>
              <a:t>.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err="1" smtClean="0">
                <a:sym typeface="Wingdings" pitchFamily="2" charset="2"/>
              </a:rPr>
              <a:t>i</a:t>
            </a:r>
            <a:r>
              <a:rPr lang="pt-BR" sz="1200" dirty="0" err="1" smtClean="0">
                <a:sym typeface="Wingdings" pitchFamily="2" charset="2"/>
              </a:rPr>
              <a:t>q</a:t>
            </a:r>
            <a:r>
              <a:rPr lang="pt-BR" sz="2000" dirty="0" smtClean="0">
                <a:sym typeface="Wingdings" pitchFamily="2" charset="2"/>
              </a:rPr>
              <a:t> = ( 1+0,8225)     -   1 = 35,11%  a.t.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</a:t>
            </a:r>
            <a:r>
              <a:rPr lang="pt-BR" sz="2000" dirty="0"/>
              <a:t>e. trimestral equivalente a 25% </a:t>
            </a:r>
            <a:r>
              <a:rPr lang="pt-BR" sz="2000" dirty="0" err="1"/>
              <a:t>a.b</a:t>
            </a:r>
            <a:r>
              <a:rPr lang="pt-BR" sz="2000" dirty="0" smtClean="0"/>
              <a:t>.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err="1" smtClean="0">
                <a:sym typeface="Wingdings" pitchFamily="2" charset="2"/>
              </a:rPr>
              <a:t>i</a:t>
            </a:r>
            <a:r>
              <a:rPr lang="pt-BR" sz="1200" dirty="0" err="1" smtClean="0">
                <a:sym typeface="Wingdings" pitchFamily="2" charset="2"/>
              </a:rPr>
              <a:t>q</a:t>
            </a:r>
            <a:r>
              <a:rPr lang="pt-BR" sz="2000" dirty="0" smtClean="0">
                <a:sym typeface="Wingdings" pitchFamily="2" charset="2"/>
              </a:rPr>
              <a:t> = ( 1 + 0,25)      - 1  =  39,75% </a:t>
            </a:r>
            <a:r>
              <a:rPr lang="pt-BR" sz="2000" dirty="0" err="1" smtClean="0">
                <a:sym typeface="Wingdings" pitchFamily="2" charset="2"/>
              </a:rPr>
              <a:t>a.b</a:t>
            </a:r>
            <a:r>
              <a:rPr lang="pt-BR" sz="2000" dirty="0" smtClean="0">
                <a:sym typeface="Wingdings" pitchFamily="2" charset="2"/>
              </a:rPr>
              <a:t>.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35896" y="214388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30/360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19672" y="221589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q/T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868144" y="278092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360/30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923595" y="345949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180/30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504857" y="400506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90/180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923594" y="458112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90/60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420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2060</Words>
  <Application>Microsoft Office PowerPoint</Application>
  <PresentationFormat>Apresentação na tela (4:3)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EXERCICIOS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ECONÔMICA</dc:title>
  <dc:creator>Mariluci</dc:creator>
  <cp:lastModifiedBy>HP</cp:lastModifiedBy>
  <cp:revision>100</cp:revision>
  <dcterms:created xsi:type="dcterms:W3CDTF">2014-02-20T16:12:31Z</dcterms:created>
  <dcterms:modified xsi:type="dcterms:W3CDTF">2015-09-22T20:05:27Z</dcterms:modified>
</cp:coreProperties>
</file>