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444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9" r:id="rId37"/>
    <p:sldId id="450" r:id="rId38"/>
    <p:sldId id="448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4" autoAdjust="0"/>
    <p:restoredTop sz="49461" autoAdjust="0"/>
  </p:normalViewPr>
  <p:slideViewPr>
    <p:cSldViewPr>
      <p:cViewPr varScale="1">
        <p:scale>
          <a:sx n="74" d="100"/>
          <a:sy n="74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C096A-14C4-4B52-BF41-F73A880791A4}" type="datetimeFigureOut">
              <a:rPr lang="pt-BR" smtClean="0"/>
              <a:pPr/>
              <a:t>09/11/2015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7341D-4F62-42D6-B578-4A8B2DA009C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75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75B90F7-BCB6-4C24-BE5F-6F28D5CD279A}" type="datetime1">
              <a:rPr lang="pt-BR" smtClean="0"/>
              <a:pPr/>
              <a:t>09/11/2015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0B88AD-098A-4F3A-A9CA-39205D479FB5}" type="datetime1">
              <a:rPr lang="pt-BR" smtClean="0"/>
              <a:pPr/>
              <a:t>09/11/2015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31211D-C744-485E-A6FE-68C773A3493E}" type="datetime1">
              <a:rPr lang="pt-BR" smtClean="0"/>
              <a:pPr/>
              <a:t>09/11/2015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B06F6D-104E-4014-A898-708E73904A4C}" type="datetime1">
              <a:rPr lang="pt-BR" smtClean="0"/>
              <a:pPr/>
              <a:t>09/11/2015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3903AD-C367-4974-AB51-15FCE158B44C}" type="datetime1">
              <a:rPr lang="pt-BR" smtClean="0"/>
              <a:pPr/>
              <a:t>09/11/2015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92D889-D00B-4677-B4A6-84952F27C168}" type="datetime1">
              <a:rPr lang="pt-BR" smtClean="0"/>
              <a:pPr/>
              <a:t>09/11/2015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47C5A-0CC6-42A8-97B6-A9E557CCEC95}" type="datetime1">
              <a:rPr lang="pt-BR" smtClean="0"/>
              <a:pPr/>
              <a:t>09/11/2015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708D86-46E9-461E-B203-0767606CB4D6}" type="datetime1">
              <a:rPr lang="pt-BR" smtClean="0"/>
              <a:pPr/>
              <a:t>09/11/2015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9AAD07-74A8-4059-9ABD-E9860DBC2AF9}" type="datetime1">
              <a:rPr lang="pt-BR" smtClean="0"/>
              <a:pPr/>
              <a:t>09/11/2015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34AD35-7007-45CA-9FDB-985923B46B6B}" type="datetime1">
              <a:rPr lang="pt-BR" smtClean="0"/>
              <a:pPr/>
              <a:t>09/11/2015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71DCDB-02BB-4C1F-B992-2361271B2285}" type="datetime1">
              <a:rPr lang="pt-BR" smtClean="0"/>
              <a:pPr/>
              <a:t>09/11/2015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Engenharia</a:t>
            </a:r>
            <a:r>
              <a:rPr lang="en-US" dirty="0" smtClean="0"/>
              <a:t> </a:t>
            </a:r>
            <a:r>
              <a:rPr lang="en-US" dirty="0" err="1" smtClean="0"/>
              <a:t>Econômica</a:t>
            </a:r>
            <a:r>
              <a:rPr lang="en-US" dirty="0" smtClean="0"/>
              <a:t> aula 09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96" y="2564904"/>
            <a:ext cx="8748464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AutoNum type="romanUcPeriod"/>
              <a:defRPr/>
            </a:pP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Amortização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44624"/>
            <a:ext cx="1606972" cy="1039176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39" y="72008"/>
            <a:ext cx="1627941" cy="1052736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907540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(3) =   J</a:t>
            </a:r>
            <a:r>
              <a:rPr lang="pt-BR" sz="1400" dirty="0" smtClean="0"/>
              <a:t>3</a:t>
            </a:r>
            <a:r>
              <a:rPr lang="pt-BR" dirty="0" smtClean="0"/>
              <a:t> = iS</a:t>
            </a:r>
            <a:r>
              <a:rPr lang="pt-BR" sz="1400" dirty="0" smtClean="0"/>
              <a:t>2</a:t>
            </a:r>
            <a:r>
              <a:rPr lang="pt-BR" dirty="0" smtClean="0"/>
              <a:t>  =   0,05*35.000   = 1.750</a:t>
            </a:r>
          </a:p>
          <a:p>
            <a:r>
              <a:rPr lang="pt-BR" dirty="0" smtClean="0"/>
              <a:t>                                     A</a:t>
            </a:r>
            <a:r>
              <a:rPr lang="pt-BR" sz="1400" dirty="0" smtClean="0"/>
              <a:t>3</a:t>
            </a:r>
            <a:r>
              <a:rPr lang="pt-BR" dirty="0" smtClean="0"/>
              <a:t> = 15.000  ( dado )</a:t>
            </a:r>
          </a:p>
          <a:p>
            <a:r>
              <a:rPr lang="pt-BR" dirty="0" smtClean="0"/>
              <a:t>                                     R</a:t>
            </a:r>
            <a:r>
              <a:rPr lang="pt-BR" sz="1400" dirty="0" smtClean="0"/>
              <a:t>3</a:t>
            </a:r>
            <a:r>
              <a:rPr lang="pt-BR" dirty="0" smtClean="0"/>
              <a:t> = A</a:t>
            </a:r>
            <a:r>
              <a:rPr lang="pt-BR" sz="1400" dirty="0" smtClean="0"/>
              <a:t>3</a:t>
            </a:r>
            <a:r>
              <a:rPr lang="pt-BR" dirty="0" smtClean="0"/>
              <a:t> + J</a:t>
            </a:r>
            <a:r>
              <a:rPr lang="pt-BR" sz="1400" dirty="0" smtClean="0"/>
              <a:t>3</a:t>
            </a:r>
            <a:r>
              <a:rPr lang="pt-BR" dirty="0" smtClean="0"/>
              <a:t>  =  16.750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3</a:t>
            </a:r>
            <a:r>
              <a:rPr lang="pt-BR" dirty="0" smtClean="0"/>
              <a:t>  = S</a:t>
            </a:r>
            <a:r>
              <a:rPr lang="pt-BR" sz="1400" dirty="0" smtClean="0"/>
              <a:t>2</a:t>
            </a:r>
            <a:r>
              <a:rPr lang="pt-BR" dirty="0" smtClean="0"/>
              <a:t> – A</a:t>
            </a:r>
            <a:r>
              <a:rPr lang="pt-BR" sz="1400" dirty="0" smtClean="0"/>
              <a:t>3</a:t>
            </a:r>
            <a:r>
              <a:rPr lang="pt-BR" dirty="0" smtClean="0"/>
              <a:t> =  20.000</a:t>
            </a:r>
          </a:p>
          <a:p>
            <a:endParaRPr lang="pt-BR" dirty="0" smtClean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67542" y="3128582"/>
          <a:ext cx="7848873" cy="3252746"/>
        </p:xfrm>
        <a:graphic>
          <a:graphicData uri="http://schemas.openxmlformats.org/drawingml/2006/table">
            <a:tbl>
              <a:tblPr/>
              <a:tblGrid>
                <a:gridCol w="1228306"/>
                <a:gridCol w="1989855"/>
                <a:gridCol w="1817892"/>
                <a:gridCol w="1105476"/>
                <a:gridCol w="1707344"/>
              </a:tblGrid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12.250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16.750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9" y="1"/>
            <a:ext cx="1353270" cy="875115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907540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(4) =   J</a:t>
            </a:r>
            <a:r>
              <a:rPr lang="pt-BR" sz="1400" dirty="0" smtClean="0"/>
              <a:t>4</a:t>
            </a:r>
            <a:r>
              <a:rPr lang="pt-BR" dirty="0" smtClean="0"/>
              <a:t> = iS</a:t>
            </a:r>
            <a:r>
              <a:rPr lang="pt-BR" sz="1400" dirty="0" smtClean="0"/>
              <a:t>3</a:t>
            </a:r>
            <a:r>
              <a:rPr lang="pt-BR" dirty="0" smtClean="0"/>
              <a:t>  =   0,05*20.000   = 1.000</a:t>
            </a:r>
          </a:p>
          <a:p>
            <a:r>
              <a:rPr lang="pt-BR" dirty="0" smtClean="0"/>
              <a:t>                                     A</a:t>
            </a:r>
            <a:r>
              <a:rPr lang="pt-BR" sz="1400" dirty="0" smtClean="0"/>
              <a:t>4</a:t>
            </a:r>
            <a:r>
              <a:rPr lang="pt-BR" dirty="0" smtClean="0"/>
              <a:t> = 20.000  ( dado )</a:t>
            </a:r>
          </a:p>
          <a:p>
            <a:r>
              <a:rPr lang="pt-BR" dirty="0" smtClean="0"/>
              <a:t>                                     R</a:t>
            </a:r>
            <a:r>
              <a:rPr lang="pt-BR" sz="1400" dirty="0" smtClean="0"/>
              <a:t>4</a:t>
            </a:r>
            <a:r>
              <a:rPr lang="pt-BR" dirty="0" smtClean="0"/>
              <a:t> = A</a:t>
            </a:r>
            <a:r>
              <a:rPr lang="pt-BR" sz="1400" dirty="0" smtClean="0"/>
              <a:t>4</a:t>
            </a:r>
            <a:r>
              <a:rPr lang="pt-BR" dirty="0" smtClean="0"/>
              <a:t> + J</a:t>
            </a:r>
            <a:r>
              <a:rPr lang="pt-BR" sz="1400" dirty="0" smtClean="0"/>
              <a:t>4</a:t>
            </a:r>
            <a:r>
              <a:rPr lang="pt-BR" dirty="0" smtClean="0"/>
              <a:t>  =  21.000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4</a:t>
            </a:r>
            <a:r>
              <a:rPr lang="pt-BR" dirty="0" smtClean="0"/>
              <a:t>  = S</a:t>
            </a:r>
            <a:r>
              <a:rPr lang="pt-BR" sz="1400" dirty="0" smtClean="0"/>
              <a:t>3</a:t>
            </a:r>
            <a:r>
              <a:rPr lang="pt-BR" dirty="0" smtClean="0"/>
              <a:t> – A</a:t>
            </a:r>
            <a:r>
              <a:rPr lang="pt-BR" sz="1400" dirty="0" smtClean="0"/>
              <a:t>4</a:t>
            </a:r>
            <a:r>
              <a:rPr lang="pt-BR" dirty="0" smtClean="0"/>
              <a:t> =  0</a:t>
            </a:r>
          </a:p>
          <a:p>
            <a:endParaRPr lang="pt-BR" dirty="0" smtClean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204191" y="3284984"/>
          <a:ext cx="8328249" cy="2808309"/>
        </p:xfrm>
        <a:graphic>
          <a:graphicData uri="http://schemas.openxmlformats.org/drawingml/2006/table">
            <a:tbl>
              <a:tblPr/>
              <a:tblGrid>
                <a:gridCol w="1303326"/>
                <a:gridCol w="2111387"/>
                <a:gridCol w="1928921"/>
                <a:gridCol w="1172993"/>
                <a:gridCol w="1811622"/>
              </a:tblGrid>
              <a:tr h="4011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12.250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16.750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74227"/>
            <a:ext cx="1513159" cy="978510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Valores Totais :</a:t>
            </a:r>
          </a:p>
          <a:p>
            <a:endParaRPr lang="pt-BR" dirty="0" smtClean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95536" y="2060848"/>
          <a:ext cx="8352928" cy="3252746"/>
        </p:xfrm>
        <a:graphic>
          <a:graphicData uri="http://schemas.openxmlformats.org/drawingml/2006/table">
            <a:tbl>
              <a:tblPr/>
              <a:tblGrid>
                <a:gridCol w="1307187"/>
                <a:gridCol w="2117643"/>
                <a:gridCol w="1934637"/>
                <a:gridCol w="1176470"/>
                <a:gridCol w="1816991"/>
              </a:tblGrid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12.250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16.750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6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349560" cy="872716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Tente Você :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Um </a:t>
            </a:r>
            <a:r>
              <a:rPr lang="pt-BR" dirty="0" err="1" smtClean="0"/>
              <a:t>emprestimo</a:t>
            </a:r>
            <a:r>
              <a:rPr lang="pt-BR" dirty="0" smtClean="0"/>
              <a:t> de $50.000 deve ser devolvido em 4 prestações semestrais à taxa de juros de 6% </a:t>
            </a:r>
            <a:r>
              <a:rPr lang="pt-BR" dirty="0" err="1" smtClean="0"/>
              <a:t>a.s.</a:t>
            </a:r>
            <a:r>
              <a:rPr lang="pt-BR" dirty="0" smtClean="0"/>
              <a:t> com juros pagos semestralmente.</a:t>
            </a:r>
          </a:p>
          <a:p>
            <a:r>
              <a:rPr lang="pt-BR" dirty="0" smtClean="0"/>
              <a:t>Construa a planilha de Amortização  ,calcule o valor de cada prestação e o valor total pago , sabendo que o valor das amortizações são iguais.</a:t>
            </a: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DE AMORTIZAÇÃO CONSTANTE ( SAC )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Entre as </a:t>
            </a:r>
            <a:r>
              <a:rPr lang="pt-BR" dirty="0" err="1" smtClean="0">
                <a:sym typeface="Wingdings" pitchFamily="2" charset="2"/>
              </a:rPr>
              <a:t>inumeras</a:t>
            </a:r>
            <a:r>
              <a:rPr lang="pt-BR" dirty="0" smtClean="0">
                <a:sym typeface="Wingdings" pitchFamily="2" charset="2"/>
              </a:rPr>
              <a:t> maneiras que existem  para se amortizar o principal , o SAC é um dos mais utilizados na prática.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 Este sistema consiste em ter todas as parcelas de amortização  de modo que sejam iguais.</a:t>
            </a:r>
            <a:endParaRPr lang="pt-BR" dirty="0" smtClean="0"/>
          </a:p>
        </p:txBody>
      </p:sp>
      <p:sp>
        <p:nvSpPr>
          <p:cNvPr id="7" name="Retângulo 6"/>
          <p:cNvSpPr/>
          <p:nvPr/>
        </p:nvSpPr>
        <p:spPr>
          <a:xfrm>
            <a:off x="395536" y="3657798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Ou seja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sz="1400" dirty="0" smtClean="0"/>
              <a:t>1</a:t>
            </a:r>
            <a:r>
              <a:rPr lang="pt-BR" dirty="0" smtClean="0"/>
              <a:t> = A</a:t>
            </a:r>
            <a:r>
              <a:rPr lang="pt-BR" sz="1400" dirty="0" smtClean="0"/>
              <a:t>2</a:t>
            </a:r>
            <a:r>
              <a:rPr lang="pt-BR" dirty="0" smtClean="0"/>
              <a:t> =A</a:t>
            </a:r>
            <a:r>
              <a:rPr lang="pt-BR" sz="1400" dirty="0" smtClean="0"/>
              <a:t>3</a:t>
            </a:r>
            <a:r>
              <a:rPr lang="pt-BR" dirty="0" smtClean="0"/>
              <a:t>=.......</a:t>
            </a:r>
            <a:r>
              <a:rPr lang="pt-BR" dirty="0" err="1" smtClean="0"/>
              <a:t>A</a:t>
            </a:r>
            <a:r>
              <a:rPr lang="pt-BR" sz="1400" dirty="0" err="1" smtClean="0"/>
              <a:t>n</a:t>
            </a:r>
            <a:r>
              <a:rPr lang="pt-BR" dirty="0" smtClean="0"/>
              <a:t>  =  P / n  =  A</a:t>
            </a: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349560" cy="872716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487072" y="6356350"/>
            <a:ext cx="2133600" cy="365125"/>
          </a:xfrm>
        </p:spPr>
        <p:txBody>
          <a:bodyPr/>
          <a:lstStyle/>
          <a:p>
            <a:fld id="{AF538238-019E-4B70-BCED-F645B823071F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DE AMORTIZAÇÃO CONSTANTE ( SAC )</a:t>
            </a:r>
          </a:p>
          <a:p>
            <a:endParaRPr lang="pt-BR" dirty="0" smtClean="0"/>
          </a:p>
        </p:txBody>
      </p:sp>
      <p:sp>
        <p:nvSpPr>
          <p:cNvPr id="7" name="Retângulo 6"/>
          <p:cNvSpPr/>
          <p:nvPr/>
        </p:nvSpPr>
        <p:spPr>
          <a:xfrm>
            <a:off x="395536" y="1772816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Portanto o valor das prestações será calculado por :</a:t>
            </a:r>
          </a:p>
          <a:p>
            <a:endParaRPr lang="pt-BR" dirty="0" smtClean="0"/>
          </a:p>
          <a:p>
            <a:r>
              <a:rPr lang="pt-BR" dirty="0" smtClean="0"/>
              <a:t>R</a:t>
            </a:r>
            <a:r>
              <a:rPr lang="pt-BR" sz="1400" dirty="0" smtClean="0"/>
              <a:t>1</a:t>
            </a:r>
            <a:r>
              <a:rPr lang="pt-BR" dirty="0" smtClean="0"/>
              <a:t>   =  A + J1  = A + </a:t>
            </a:r>
            <a:r>
              <a:rPr lang="pt-BR" dirty="0" err="1" smtClean="0"/>
              <a:t>Pi</a:t>
            </a:r>
            <a:endParaRPr lang="pt-BR" dirty="0" smtClean="0"/>
          </a:p>
          <a:p>
            <a:r>
              <a:rPr lang="pt-BR" dirty="0" smtClean="0"/>
              <a:t>R2 =   A + J2 = A + ( P – A ) i  =  A + </a:t>
            </a:r>
            <a:r>
              <a:rPr lang="pt-BR" dirty="0" err="1" smtClean="0"/>
              <a:t>Pi</a:t>
            </a:r>
            <a:r>
              <a:rPr lang="pt-BR" dirty="0" smtClean="0"/>
              <a:t> – Ai</a:t>
            </a:r>
          </a:p>
          <a:p>
            <a:r>
              <a:rPr lang="pt-BR" dirty="0" smtClean="0"/>
              <a:t>R3 =   A + J3 = A  + ( P - 2 A ) i  =  A + </a:t>
            </a:r>
            <a:r>
              <a:rPr lang="pt-BR" dirty="0" err="1" smtClean="0"/>
              <a:t>Pi</a:t>
            </a:r>
            <a:r>
              <a:rPr lang="pt-BR" dirty="0" smtClean="0"/>
              <a:t> – 2Ai</a:t>
            </a:r>
          </a:p>
          <a:p>
            <a:r>
              <a:rPr lang="pt-BR" dirty="0" smtClean="0"/>
              <a:t>.......</a:t>
            </a:r>
          </a:p>
          <a:p>
            <a:r>
              <a:rPr lang="pt-BR" dirty="0" err="1" smtClean="0"/>
              <a:t>Rn</a:t>
            </a:r>
            <a:r>
              <a:rPr lang="pt-BR" dirty="0" smtClean="0"/>
              <a:t> = A + </a:t>
            </a:r>
            <a:r>
              <a:rPr lang="pt-BR" dirty="0" err="1" smtClean="0"/>
              <a:t>Pi</a:t>
            </a:r>
            <a:r>
              <a:rPr lang="pt-BR" dirty="0" smtClean="0"/>
              <a:t> – ( n-1)Ai   </a:t>
            </a:r>
            <a:r>
              <a:rPr lang="pt-BR" dirty="0" smtClean="0">
                <a:sym typeface="Wingdings" pitchFamily="2" charset="2"/>
              </a:rPr>
              <a:t>   Representa PA decrescente </a:t>
            </a:r>
            <a:endParaRPr lang="pt-BR" dirty="0" smtClean="0"/>
          </a:p>
        </p:txBody>
      </p:sp>
      <p:grpSp>
        <p:nvGrpSpPr>
          <p:cNvPr id="54" name="Grupo 53"/>
          <p:cNvGrpSpPr/>
          <p:nvPr/>
        </p:nvGrpSpPr>
        <p:grpSpPr>
          <a:xfrm>
            <a:off x="251520" y="4149080"/>
            <a:ext cx="6478800" cy="2396009"/>
            <a:chOff x="251520" y="4149080"/>
            <a:chExt cx="6478800" cy="2396009"/>
          </a:xfrm>
        </p:grpSpPr>
        <p:cxnSp>
          <p:nvCxnSpPr>
            <p:cNvPr id="12" name="Conector de seta reta 11"/>
            <p:cNvCxnSpPr/>
            <p:nvPr/>
          </p:nvCxnSpPr>
          <p:spPr>
            <a:xfrm flipV="1">
              <a:off x="1259632" y="4149080"/>
              <a:ext cx="0" cy="20882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V="1">
              <a:off x="1268016" y="6237312"/>
              <a:ext cx="5320208" cy="8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1259632" y="4509120"/>
              <a:ext cx="3744416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H="1">
              <a:off x="1899320" y="4653136"/>
              <a:ext cx="8384" cy="1584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H="1">
              <a:off x="2547392" y="4797152"/>
              <a:ext cx="8384" cy="1431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3203848" y="4941168"/>
              <a:ext cx="0" cy="1287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4932040" y="5373216"/>
              <a:ext cx="0" cy="855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1259632" y="5589240"/>
              <a:ext cx="3672408" cy="7200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/>
            <p:cNvSpPr txBox="1"/>
            <p:nvPr/>
          </p:nvSpPr>
          <p:spPr>
            <a:xfrm>
              <a:off x="4715186" y="573325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A</a:t>
              </a:r>
              <a:endParaRPr lang="pt-BR" sz="1400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986994" y="573325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A</a:t>
              </a:r>
              <a:endParaRPr lang="pt-BR" sz="1400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339752" y="573325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A</a:t>
              </a:r>
              <a:endParaRPr lang="pt-BR" sz="1400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690850" y="573325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A</a:t>
              </a:r>
              <a:endParaRPr lang="pt-BR" sz="14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617173" y="5065439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pt-BR" sz="1400" dirty="0" smtClean="0"/>
                <a:t>J1</a:t>
              </a:r>
              <a:endParaRPr lang="pt-BR" sz="14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267744" y="5065439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pt-BR" sz="1400" dirty="0" smtClean="0"/>
                <a:t>J2</a:t>
              </a:r>
              <a:endParaRPr lang="pt-BR" sz="14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915816" y="5085184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pt-BR" sz="1400" dirty="0" smtClean="0"/>
                <a:t>J3</a:t>
              </a:r>
              <a:endParaRPr lang="pt-BR" sz="1400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642405" y="5301208"/>
              <a:ext cx="336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pt-BR" sz="1400" dirty="0" err="1" smtClean="0"/>
                <a:t>Jn</a:t>
              </a:r>
              <a:endParaRPr lang="pt-BR" sz="1400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115616" y="62175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0</a:t>
              </a:r>
              <a:endParaRPr lang="pt-BR" sz="1400" dirty="0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763688" y="62373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423754" y="62373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</a:t>
              </a:r>
              <a:endParaRPr lang="pt-BR" sz="1400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999818" y="62373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4800018" y="623731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n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51520" y="4437112"/>
              <a:ext cx="8963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Prestação</a:t>
              </a:r>
              <a:endParaRPr lang="pt-BR" sz="14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6051865" y="5929535"/>
              <a:ext cx="678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Tempo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1569294" cy="1014811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Um </a:t>
            </a:r>
            <a:r>
              <a:rPr lang="pt-BR" dirty="0" err="1" smtClean="0"/>
              <a:t>emprestimo</a:t>
            </a:r>
            <a:r>
              <a:rPr lang="pt-BR" dirty="0" smtClean="0"/>
              <a:t> de $800.000 deve ser devolvido em 5 prestações semestrais  pelo SAC  à taxa de juros de 4% </a:t>
            </a:r>
            <a:r>
              <a:rPr lang="pt-BR" dirty="0" err="1" smtClean="0"/>
              <a:t>a.s.</a:t>
            </a:r>
            <a:r>
              <a:rPr lang="pt-BR" dirty="0" smtClean="0"/>
              <a:t> com juros pagos semestralmente.</a:t>
            </a:r>
          </a:p>
          <a:p>
            <a:r>
              <a:rPr lang="pt-BR" dirty="0" smtClean="0"/>
              <a:t>Construa a planilha de Amortização  ,calcule o valor de cada prestação e o valor total pago .</a:t>
            </a: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Um </a:t>
            </a:r>
            <a:r>
              <a:rPr lang="pt-BR" dirty="0" err="1" smtClean="0"/>
              <a:t>emprestimo</a:t>
            </a:r>
            <a:r>
              <a:rPr lang="pt-BR" dirty="0" smtClean="0"/>
              <a:t> de $800.000 deve ser devolvido em 5 prestações semestrais  pelo SAC  à taxa de juros de 4% </a:t>
            </a:r>
            <a:r>
              <a:rPr lang="pt-BR" dirty="0" err="1" smtClean="0"/>
              <a:t>a.s.</a:t>
            </a:r>
            <a:r>
              <a:rPr lang="pt-BR" dirty="0" smtClean="0"/>
              <a:t> com juros pagos semestralmente.</a:t>
            </a:r>
          </a:p>
          <a:p>
            <a:r>
              <a:rPr lang="pt-BR" dirty="0" smtClean="0"/>
              <a:t>Construa a planilha de Amortização  ,calcule o valor de cada prestação e o valor total pago 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 =  800.000/5  = 160.000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395536" y="3147384"/>
          <a:ext cx="7152458" cy="2369848"/>
        </p:xfrm>
        <a:graphic>
          <a:graphicData uri="http://schemas.openxmlformats.org/drawingml/2006/table">
            <a:tbl>
              <a:tblPr/>
              <a:tblGrid>
                <a:gridCol w="1119321"/>
                <a:gridCol w="1813299"/>
                <a:gridCol w="1656594"/>
                <a:gridCol w="1007389"/>
                <a:gridCol w="1555855"/>
              </a:tblGrid>
              <a:tr h="296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296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96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96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96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(1) =   J</a:t>
            </a:r>
            <a:r>
              <a:rPr lang="pt-BR" sz="1400" dirty="0" smtClean="0"/>
              <a:t>1</a:t>
            </a:r>
            <a:r>
              <a:rPr lang="pt-BR" dirty="0" smtClean="0"/>
              <a:t> = iS</a:t>
            </a:r>
            <a:r>
              <a:rPr lang="pt-BR" sz="1400" dirty="0" smtClean="0"/>
              <a:t>0</a:t>
            </a:r>
            <a:r>
              <a:rPr lang="pt-BR" dirty="0" smtClean="0"/>
              <a:t>  =   0,04*800.000   = 32.000</a:t>
            </a:r>
          </a:p>
          <a:p>
            <a:r>
              <a:rPr lang="pt-BR" dirty="0" smtClean="0"/>
              <a:t>                                     A = 160.000  </a:t>
            </a:r>
          </a:p>
          <a:p>
            <a:r>
              <a:rPr lang="pt-BR" dirty="0" smtClean="0"/>
              <a:t>                                     R</a:t>
            </a:r>
            <a:r>
              <a:rPr lang="pt-BR" sz="1400" dirty="0" smtClean="0"/>
              <a:t>1</a:t>
            </a:r>
            <a:r>
              <a:rPr lang="pt-BR" dirty="0" smtClean="0"/>
              <a:t> = A + J</a:t>
            </a:r>
            <a:r>
              <a:rPr lang="pt-BR" sz="1400" dirty="0" smtClean="0"/>
              <a:t>1</a:t>
            </a:r>
            <a:r>
              <a:rPr lang="pt-BR" dirty="0" smtClean="0"/>
              <a:t>  =  192.000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1</a:t>
            </a:r>
            <a:r>
              <a:rPr lang="pt-BR" dirty="0" smtClean="0"/>
              <a:t>  = S</a:t>
            </a:r>
            <a:r>
              <a:rPr lang="pt-BR" sz="1400" dirty="0" smtClean="0"/>
              <a:t>0</a:t>
            </a:r>
            <a:r>
              <a:rPr lang="pt-BR" dirty="0" smtClean="0"/>
              <a:t> – A =  800.000 – 160.000 = 640.000</a:t>
            </a:r>
          </a:p>
          <a:p>
            <a:endParaRPr lang="pt-BR" dirty="0" smtClean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395536" y="2924944"/>
          <a:ext cx="7224465" cy="2729888"/>
        </p:xfrm>
        <a:graphic>
          <a:graphicData uri="http://schemas.openxmlformats.org/drawingml/2006/table">
            <a:tbl>
              <a:tblPr/>
              <a:tblGrid>
                <a:gridCol w="1130589"/>
                <a:gridCol w="1831554"/>
                <a:gridCol w="1673272"/>
                <a:gridCol w="1017531"/>
                <a:gridCol w="1571519"/>
              </a:tblGrid>
              <a:tr h="3412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412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2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412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2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412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2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412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1516587" cy="98072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(2) =   J</a:t>
            </a:r>
            <a:r>
              <a:rPr lang="pt-BR" sz="1400" dirty="0" smtClean="0"/>
              <a:t>2</a:t>
            </a:r>
            <a:r>
              <a:rPr lang="pt-BR" dirty="0" smtClean="0"/>
              <a:t> = iS</a:t>
            </a:r>
            <a:r>
              <a:rPr lang="pt-BR" sz="1400" dirty="0" smtClean="0"/>
              <a:t>1</a:t>
            </a:r>
            <a:r>
              <a:rPr lang="pt-BR" dirty="0" smtClean="0"/>
              <a:t>  =   0,04*640.000   = 25.600</a:t>
            </a:r>
          </a:p>
          <a:p>
            <a:r>
              <a:rPr lang="pt-BR" dirty="0" smtClean="0"/>
              <a:t>                                     A = 160.000  </a:t>
            </a:r>
          </a:p>
          <a:p>
            <a:r>
              <a:rPr lang="pt-BR" dirty="0" smtClean="0"/>
              <a:t>                                     R</a:t>
            </a:r>
            <a:r>
              <a:rPr lang="pt-BR" sz="1400" dirty="0" smtClean="0"/>
              <a:t>2</a:t>
            </a:r>
            <a:r>
              <a:rPr lang="pt-BR" dirty="0" smtClean="0"/>
              <a:t> = A + J</a:t>
            </a:r>
            <a:r>
              <a:rPr lang="pt-BR" sz="1400" dirty="0" smtClean="0"/>
              <a:t>2</a:t>
            </a:r>
            <a:r>
              <a:rPr lang="pt-BR" dirty="0" smtClean="0"/>
              <a:t>  =  195.600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2</a:t>
            </a:r>
            <a:r>
              <a:rPr lang="pt-BR" dirty="0" smtClean="0"/>
              <a:t>  = S</a:t>
            </a:r>
            <a:r>
              <a:rPr lang="pt-BR" sz="1400" dirty="0" smtClean="0"/>
              <a:t>1</a:t>
            </a:r>
            <a:r>
              <a:rPr lang="pt-BR" dirty="0" smtClean="0"/>
              <a:t> – A =  640.000– 160.000 = 480.000</a:t>
            </a:r>
          </a:p>
          <a:p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395536" y="2931360"/>
          <a:ext cx="7224465" cy="2801896"/>
        </p:xfrm>
        <a:graphic>
          <a:graphicData uri="http://schemas.openxmlformats.org/drawingml/2006/table">
            <a:tbl>
              <a:tblPr/>
              <a:tblGrid>
                <a:gridCol w="1130589"/>
                <a:gridCol w="1831554"/>
                <a:gridCol w="1673272"/>
                <a:gridCol w="1017531"/>
                <a:gridCol w="1571519"/>
              </a:tblGrid>
              <a:tr h="3502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502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2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502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2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502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2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502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23528" y="1268760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Nos empréstimos a longo prazo , as operações são </a:t>
            </a:r>
            <a:r>
              <a:rPr lang="pt-BR" sz="2400" dirty="0" err="1" smtClean="0"/>
              <a:t>analizadas</a:t>
            </a:r>
            <a:r>
              <a:rPr lang="pt-BR" sz="2400" dirty="0" smtClean="0"/>
              <a:t> período a período , no que diz ao pagamento dos juros e à devolução propriamente dita do valor financiado.</a:t>
            </a:r>
          </a:p>
          <a:p>
            <a:endParaRPr lang="pt-BR" sz="2400" dirty="0" smtClean="0"/>
          </a:p>
          <a:p>
            <a:r>
              <a:rPr lang="pt-BR" sz="2400" dirty="0" smtClean="0"/>
              <a:t>Elementos utilizados nos cálculos de amortização</a:t>
            </a:r>
          </a:p>
          <a:p>
            <a:endParaRPr lang="pt-BR" sz="2400" dirty="0" smtClean="0"/>
          </a:p>
          <a:p>
            <a:r>
              <a:rPr lang="pt-BR" sz="2400" dirty="0" smtClean="0"/>
              <a:t>Saldo devedor -  </a:t>
            </a:r>
            <a:r>
              <a:rPr lang="pt-BR" sz="2400" i="1" dirty="0" smtClean="0"/>
              <a:t>S</a:t>
            </a:r>
          </a:p>
          <a:p>
            <a:r>
              <a:rPr lang="pt-BR" sz="2400" dirty="0" smtClean="0"/>
              <a:t>Valor inicial emprestado – </a:t>
            </a:r>
            <a:r>
              <a:rPr lang="pt-BR" sz="2400" i="1" dirty="0" smtClean="0"/>
              <a:t>P</a:t>
            </a:r>
          </a:p>
          <a:p>
            <a:r>
              <a:rPr lang="pt-BR" sz="2400" dirty="0" smtClean="0"/>
              <a:t>Pagamento efetivado -  </a:t>
            </a:r>
            <a:r>
              <a:rPr lang="pt-BR" sz="2400" i="1" dirty="0" smtClean="0"/>
              <a:t>R</a:t>
            </a:r>
          </a:p>
          <a:p>
            <a:r>
              <a:rPr lang="pt-BR" sz="2400" dirty="0" smtClean="0"/>
              <a:t>Juros -  </a:t>
            </a:r>
            <a:r>
              <a:rPr lang="pt-BR" sz="2400" i="1" dirty="0" smtClean="0"/>
              <a:t>J</a:t>
            </a:r>
          </a:p>
          <a:p>
            <a:r>
              <a:rPr lang="pt-BR" sz="2400" dirty="0" smtClean="0"/>
              <a:t>Taxa de juros  - </a:t>
            </a:r>
            <a:r>
              <a:rPr lang="pt-BR" sz="2400" i="1" dirty="0" smtClean="0"/>
              <a:t>i</a:t>
            </a:r>
          </a:p>
          <a:p>
            <a:r>
              <a:rPr lang="pt-BR" sz="2400" dirty="0" smtClean="0"/>
              <a:t>Período </a:t>
            </a:r>
            <a:r>
              <a:rPr lang="pt-BR" sz="2400" i="1" dirty="0" smtClean="0"/>
              <a:t>t</a:t>
            </a:r>
          </a:p>
          <a:p>
            <a:r>
              <a:rPr lang="pt-BR" sz="2400" dirty="0" smtClean="0"/>
              <a:t>Período  </a:t>
            </a:r>
            <a:r>
              <a:rPr lang="pt-BR" sz="2400" i="1" dirty="0" smtClean="0"/>
              <a:t>( t-1 )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1520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1569294" cy="1014811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(3) =   J</a:t>
            </a:r>
            <a:r>
              <a:rPr lang="pt-BR" sz="1400" dirty="0" smtClean="0"/>
              <a:t>3</a:t>
            </a:r>
            <a:r>
              <a:rPr lang="pt-BR" dirty="0" smtClean="0"/>
              <a:t> = iS</a:t>
            </a:r>
            <a:r>
              <a:rPr lang="pt-BR" sz="1400" dirty="0" smtClean="0"/>
              <a:t>2</a:t>
            </a:r>
            <a:r>
              <a:rPr lang="pt-BR" dirty="0" smtClean="0"/>
              <a:t>  =   0,04*480.000   = 19.200</a:t>
            </a:r>
          </a:p>
          <a:p>
            <a:r>
              <a:rPr lang="pt-BR" dirty="0" smtClean="0"/>
              <a:t>                                     A = 160.000  </a:t>
            </a:r>
          </a:p>
          <a:p>
            <a:r>
              <a:rPr lang="pt-BR" dirty="0" smtClean="0"/>
              <a:t>                                     R</a:t>
            </a:r>
            <a:r>
              <a:rPr lang="pt-BR" sz="1400" dirty="0" smtClean="0"/>
              <a:t>3</a:t>
            </a:r>
            <a:r>
              <a:rPr lang="pt-BR" dirty="0" smtClean="0"/>
              <a:t> = A + J</a:t>
            </a:r>
            <a:r>
              <a:rPr lang="pt-BR" sz="1400" dirty="0" smtClean="0"/>
              <a:t>3</a:t>
            </a:r>
            <a:r>
              <a:rPr lang="pt-BR" dirty="0" smtClean="0"/>
              <a:t>  =  179.200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3</a:t>
            </a:r>
            <a:r>
              <a:rPr lang="pt-BR" dirty="0" smtClean="0"/>
              <a:t>  = S</a:t>
            </a:r>
            <a:r>
              <a:rPr lang="pt-BR" sz="1400" dirty="0" smtClean="0"/>
              <a:t>2</a:t>
            </a:r>
            <a:r>
              <a:rPr lang="pt-BR" dirty="0" smtClean="0"/>
              <a:t> – A  = 480.000 – 160.000  = 320.000</a:t>
            </a:r>
          </a:p>
          <a:p>
            <a:endParaRPr lang="pt-BR" dirty="0" smtClean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539552" y="2924944"/>
          <a:ext cx="7080449" cy="3017920"/>
        </p:xfrm>
        <a:graphic>
          <a:graphicData uri="http://schemas.openxmlformats.org/drawingml/2006/table">
            <a:tbl>
              <a:tblPr/>
              <a:tblGrid>
                <a:gridCol w="1108052"/>
                <a:gridCol w="1795043"/>
                <a:gridCol w="1639916"/>
                <a:gridCol w="997247"/>
                <a:gridCol w="1540191"/>
              </a:tblGrid>
              <a:tr h="3772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772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2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772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2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19.200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179.200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772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2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772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7" y="138906"/>
            <a:ext cx="1591715" cy="1029310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(4) =   J</a:t>
            </a:r>
            <a:r>
              <a:rPr lang="pt-BR" sz="1400" dirty="0" smtClean="0"/>
              <a:t>4</a:t>
            </a:r>
            <a:r>
              <a:rPr lang="pt-BR" dirty="0" smtClean="0"/>
              <a:t> = iS</a:t>
            </a:r>
            <a:r>
              <a:rPr lang="pt-BR" sz="1400" dirty="0" smtClean="0"/>
              <a:t>3</a:t>
            </a:r>
            <a:r>
              <a:rPr lang="pt-BR" dirty="0" smtClean="0"/>
              <a:t>  =   0,04*320.000   = 12.800</a:t>
            </a:r>
          </a:p>
          <a:p>
            <a:r>
              <a:rPr lang="pt-BR" dirty="0" smtClean="0"/>
              <a:t>                                     A = 160.000  </a:t>
            </a:r>
          </a:p>
          <a:p>
            <a:r>
              <a:rPr lang="pt-BR" dirty="0" smtClean="0"/>
              <a:t>                                     R</a:t>
            </a:r>
            <a:r>
              <a:rPr lang="pt-BR" sz="1400" dirty="0" smtClean="0"/>
              <a:t>4</a:t>
            </a:r>
            <a:r>
              <a:rPr lang="pt-BR" dirty="0" smtClean="0"/>
              <a:t> = A + J</a:t>
            </a:r>
            <a:r>
              <a:rPr lang="pt-BR" sz="1400" dirty="0" smtClean="0"/>
              <a:t>4</a:t>
            </a:r>
            <a:r>
              <a:rPr lang="pt-BR" dirty="0" smtClean="0"/>
              <a:t>  =  172.800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4</a:t>
            </a:r>
            <a:r>
              <a:rPr lang="pt-BR" dirty="0" smtClean="0"/>
              <a:t>  = S</a:t>
            </a:r>
            <a:r>
              <a:rPr lang="pt-BR" sz="1400" dirty="0" smtClean="0"/>
              <a:t>3</a:t>
            </a:r>
            <a:r>
              <a:rPr lang="pt-BR" dirty="0" smtClean="0"/>
              <a:t> – A  =  320.000 – 160.000  = 160.000</a:t>
            </a:r>
          </a:p>
          <a:p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683568" y="2931360"/>
          <a:ext cx="6936433" cy="3089928"/>
        </p:xfrm>
        <a:graphic>
          <a:graphicData uri="http://schemas.openxmlformats.org/drawingml/2006/table">
            <a:tbl>
              <a:tblPr/>
              <a:tblGrid>
                <a:gridCol w="1085514"/>
                <a:gridCol w="1758532"/>
                <a:gridCol w="1606560"/>
                <a:gridCol w="976963"/>
                <a:gridCol w="1508864"/>
              </a:tblGrid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19.200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179.200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12.800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172.800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(5) =   J</a:t>
            </a:r>
            <a:r>
              <a:rPr lang="pt-BR" sz="1400" dirty="0" smtClean="0"/>
              <a:t>5</a:t>
            </a:r>
            <a:r>
              <a:rPr lang="pt-BR" dirty="0" smtClean="0"/>
              <a:t> = iS</a:t>
            </a:r>
            <a:r>
              <a:rPr lang="pt-BR" sz="1400" dirty="0" smtClean="0"/>
              <a:t>4</a:t>
            </a:r>
            <a:r>
              <a:rPr lang="pt-BR" dirty="0" smtClean="0"/>
              <a:t>  =   0,04*160.000  = 6.400</a:t>
            </a:r>
          </a:p>
          <a:p>
            <a:r>
              <a:rPr lang="pt-BR" dirty="0" smtClean="0"/>
              <a:t>                                     A = 160.000  </a:t>
            </a:r>
          </a:p>
          <a:p>
            <a:r>
              <a:rPr lang="pt-BR" dirty="0" smtClean="0"/>
              <a:t>                                     R</a:t>
            </a:r>
            <a:r>
              <a:rPr lang="pt-BR" sz="1400" dirty="0" smtClean="0"/>
              <a:t>5</a:t>
            </a:r>
            <a:r>
              <a:rPr lang="pt-BR" dirty="0" smtClean="0"/>
              <a:t> = A + J</a:t>
            </a:r>
            <a:r>
              <a:rPr lang="pt-BR" sz="1400" dirty="0" smtClean="0"/>
              <a:t>5</a:t>
            </a:r>
            <a:r>
              <a:rPr lang="pt-BR" dirty="0" smtClean="0"/>
              <a:t>  =  166.400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5</a:t>
            </a:r>
            <a:r>
              <a:rPr lang="pt-BR" dirty="0" smtClean="0"/>
              <a:t>  = S</a:t>
            </a:r>
            <a:r>
              <a:rPr lang="pt-BR" sz="1400" dirty="0" smtClean="0"/>
              <a:t>4</a:t>
            </a:r>
            <a:r>
              <a:rPr lang="pt-BR" dirty="0" smtClean="0"/>
              <a:t> – A  =  160.000 – 160.000  = 0</a:t>
            </a:r>
          </a:p>
          <a:p>
            <a:endParaRPr lang="pt-BR" dirty="0" smtClean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611560" y="2924944"/>
          <a:ext cx="6936433" cy="3233944"/>
        </p:xfrm>
        <a:graphic>
          <a:graphicData uri="http://schemas.openxmlformats.org/drawingml/2006/table">
            <a:tbl>
              <a:tblPr/>
              <a:tblGrid>
                <a:gridCol w="1085514"/>
                <a:gridCol w="1758532"/>
                <a:gridCol w="1606560"/>
                <a:gridCol w="976963"/>
                <a:gridCol w="1508864"/>
              </a:tblGrid>
              <a:tr h="4042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042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42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042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42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19.200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179.200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042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12.800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172.800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42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6.400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166.400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042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251520" y="1556792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Consolidando a planilha ( totais )</a:t>
            </a:r>
          </a:p>
          <a:p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251520" y="2204864"/>
          <a:ext cx="8352928" cy="3089928"/>
        </p:xfrm>
        <a:graphic>
          <a:graphicData uri="http://schemas.openxmlformats.org/drawingml/2006/table">
            <a:tbl>
              <a:tblPr/>
              <a:tblGrid>
                <a:gridCol w="1307187"/>
                <a:gridCol w="2117643"/>
                <a:gridCol w="1934637"/>
                <a:gridCol w="1176470"/>
                <a:gridCol w="1816991"/>
              </a:tblGrid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185.600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19.200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179.200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12.800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172.800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6.400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166.400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86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896.000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18593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251520" y="1918573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Neste sistema as prestações são iguais e periódicas a partir do momento que começam a serem pagas.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 Por ser uma sequencia uniforme constante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r>
              <a:rPr lang="pt-BR" dirty="0" smtClean="0">
                <a:sym typeface="Wingdings" pitchFamily="2" charset="2"/>
              </a:rPr>
              <a:t>R  =         P   </a:t>
            </a:r>
          </a:p>
          <a:p>
            <a:r>
              <a:rPr lang="pt-BR" dirty="0" smtClean="0">
                <a:sym typeface="Wingdings" pitchFamily="2" charset="2"/>
              </a:rPr>
              <a:t>        (( 1+ i )   - 1 )</a:t>
            </a:r>
          </a:p>
          <a:p>
            <a:r>
              <a:rPr lang="pt-BR" dirty="0" smtClean="0">
                <a:sym typeface="Wingdings" pitchFamily="2" charset="2"/>
              </a:rPr>
              <a:t>           ( 1+ i )    i</a:t>
            </a:r>
            <a:endParaRPr lang="pt-BR" dirty="0" smtClean="0"/>
          </a:p>
          <a:p>
            <a:endParaRPr lang="pt-BR" dirty="0" smtClean="0"/>
          </a:p>
        </p:txBody>
      </p:sp>
      <p:cxnSp>
        <p:nvCxnSpPr>
          <p:cNvPr id="13" name="Conector reto 12"/>
          <p:cNvCxnSpPr/>
          <p:nvPr/>
        </p:nvCxnSpPr>
        <p:spPr>
          <a:xfrm>
            <a:off x="1619672" y="3645024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619672" y="364502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 flipV="1">
            <a:off x="2547392" y="291656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 flipV="1">
            <a:off x="3483496" y="291656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473224" y="436510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</a:t>
            </a:r>
            <a:endParaRPr lang="pt-BR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410930" y="3666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347864" y="3666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cxnSp>
        <p:nvCxnSpPr>
          <p:cNvPr id="20" name="Conector de seta reta 19"/>
          <p:cNvCxnSpPr/>
          <p:nvPr/>
        </p:nvCxnSpPr>
        <p:spPr>
          <a:xfrm flipH="1" flipV="1">
            <a:off x="4275584" y="2924944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 flipV="1">
            <a:off x="5796136" y="2924944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139122" y="3666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652120" y="3666510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 n</a:t>
            </a:r>
            <a:endParaRPr lang="pt-BR" sz="16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409328" y="263691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339020" y="263691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endParaRPr lang="pt-BR" sz="1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31108" y="263691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endParaRPr lang="pt-BR" sz="16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652120" y="263691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endParaRPr lang="pt-BR" sz="16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281118" y="539470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 n</a:t>
            </a:r>
            <a:endParaRPr lang="pt-BR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53126" y="5661248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 n</a:t>
            </a:r>
            <a:endParaRPr lang="pt-BR" sz="1600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755576" y="5517232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827584" y="580526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3" name="Retângulo 32"/>
          <p:cNvSpPr/>
          <p:nvPr/>
        </p:nvSpPr>
        <p:spPr>
          <a:xfrm>
            <a:off x="251520" y="1918573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 Neste sistema os Juros J</a:t>
            </a:r>
            <a:r>
              <a:rPr lang="pt-BR" sz="1400" dirty="0" smtClean="0">
                <a:sym typeface="Wingdings" pitchFamily="2" charset="2"/>
              </a:rPr>
              <a:t>1</a:t>
            </a:r>
            <a:r>
              <a:rPr lang="pt-BR" dirty="0" smtClean="0">
                <a:sym typeface="Wingdings" pitchFamily="2" charset="2"/>
              </a:rPr>
              <a:t> , J </a:t>
            </a:r>
            <a:r>
              <a:rPr lang="pt-BR" sz="1400" dirty="0" smtClean="0">
                <a:sym typeface="Wingdings" pitchFamily="2" charset="2"/>
              </a:rPr>
              <a:t>2</a:t>
            </a:r>
            <a:r>
              <a:rPr lang="pt-BR" dirty="0" smtClean="0">
                <a:sym typeface="Wingdings" pitchFamily="2" charset="2"/>
              </a:rPr>
              <a:t> , J</a:t>
            </a:r>
            <a:r>
              <a:rPr lang="pt-BR" sz="1400" dirty="0" smtClean="0">
                <a:sym typeface="Wingdings" pitchFamily="2" charset="2"/>
              </a:rPr>
              <a:t>3</a:t>
            </a:r>
            <a:r>
              <a:rPr lang="pt-BR" dirty="0" smtClean="0">
                <a:sym typeface="Wingdings" pitchFamily="2" charset="2"/>
              </a:rPr>
              <a:t> .... </a:t>
            </a:r>
            <a:r>
              <a:rPr lang="pt-BR" dirty="0" err="1" smtClean="0">
                <a:sym typeface="Wingdings" pitchFamily="2" charset="2"/>
              </a:rPr>
              <a:t>J</a:t>
            </a:r>
            <a:r>
              <a:rPr lang="pt-BR" sz="1400" dirty="0" err="1" smtClean="0">
                <a:sym typeface="Wingdings" pitchFamily="2" charset="2"/>
              </a:rPr>
              <a:t>n</a:t>
            </a:r>
            <a:r>
              <a:rPr lang="pt-BR" dirty="0" smtClean="0">
                <a:sym typeface="Wingdings" pitchFamily="2" charset="2"/>
              </a:rPr>
              <a:t>  formam uma sequencia decrescente  ( pois o saldo devedor vai diminuindo) e as Amortizações A</a:t>
            </a:r>
            <a:r>
              <a:rPr lang="pt-BR" sz="1400" dirty="0" smtClean="0">
                <a:sym typeface="Wingdings" pitchFamily="2" charset="2"/>
              </a:rPr>
              <a:t>1</a:t>
            </a:r>
            <a:r>
              <a:rPr lang="pt-BR" dirty="0" smtClean="0">
                <a:sym typeface="Wingdings" pitchFamily="2" charset="2"/>
              </a:rPr>
              <a:t> , A</a:t>
            </a:r>
            <a:r>
              <a:rPr lang="pt-BR" sz="1400" dirty="0" smtClean="0">
                <a:sym typeface="Wingdings" pitchFamily="2" charset="2"/>
              </a:rPr>
              <a:t>2</a:t>
            </a:r>
            <a:r>
              <a:rPr lang="pt-BR" dirty="0" smtClean="0">
                <a:sym typeface="Wingdings" pitchFamily="2" charset="2"/>
              </a:rPr>
              <a:t> , A</a:t>
            </a:r>
            <a:r>
              <a:rPr lang="pt-BR" sz="1400" dirty="0" smtClean="0">
                <a:sym typeface="Wingdings" pitchFamily="2" charset="2"/>
              </a:rPr>
              <a:t>3</a:t>
            </a:r>
            <a:r>
              <a:rPr lang="pt-BR" dirty="0" smtClean="0">
                <a:sym typeface="Wingdings" pitchFamily="2" charset="2"/>
              </a:rPr>
              <a:t> ..... </a:t>
            </a:r>
            <a:r>
              <a:rPr lang="pt-BR" dirty="0" err="1" smtClean="0">
                <a:sym typeface="Wingdings" pitchFamily="2" charset="2"/>
              </a:rPr>
              <a:t>A</a:t>
            </a:r>
            <a:r>
              <a:rPr lang="pt-BR" sz="1400" dirty="0" err="1" smtClean="0">
                <a:sym typeface="Wingdings" pitchFamily="2" charset="2"/>
              </a:rPr>
              <a:t>n</a:t>
            </a:r>
            <a:r>
              <a:rPr lang="pt-BR" dirty="0" smtClean="0">
                <a:sym typeface="Wingdings" pitchFamily="2" charset="2"/>
              </a:rPr>
              <a:t> , formam uma sequencia crescente 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De modo esquemático :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/>
          </a:p>
        </p:txBody>
      </p:sp>
      <p:grpSp>
        <p:nvGrpSpPr>
          <p:cNvPr id="35" name="Grupo 34"/>
          <p:cNvGrpSpPr/>
          <p:nvPr/>
        </p:nvGrpSpPr>
        <p:grpSpPr>
          <a:xfrm>
            <a:off x="251520" y="3481263"/>
            <a:ext cx="6478800" cy="2396009"/>
            <a:chOff x="251520" y="4149080"/>
            <a:chExt cx="6478800" cy="2396009"/>
          </a:xfrm>
        </p:grpSpPr>
        <p:cxnSp>
          <p:nvCxnSpPr>
            <p:cNvPr id="36" name="Conector de seta reta 35"/>
            <p:cNvCxnSpPr/>
            <p:nvPr/>
          </p:nvCxnSpPr>
          <p:spPr>
            <a:xfrm flipV="1">
              <a:off x="1259632" y="4149080"/>
              <a:ext cx="0" cy="20882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/>
            <p:nvPr/>
          </p:nvCxnSpPr>
          <p:spPr>
            <a:xfrm flipV="1">
              <a:off x="1268016" y="6237312"/>
              <a:ext cx="5320208" cy="8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>
              <a:off x="1259632" y="4509120"/>
              <a:ext cx="3672408" cy="1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1899320" y="4528865"/>
              <a:ext cx="8384" cy="1708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>
              <a:off x="2547392" y="4528865"/>
              <a:ext cx="8384" cy="1700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3203848" y="4528865"/>
              <a:ext cx="0" cy="1700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4932040" y="4528865"/>
              <a:ext cx="0" cy="1700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/>
            <p:cNvSpPr txBox="1"/>
            <p:nvPr/>
          </p:nvSpPr>
          <p:spPr>
            <a:xfrm>
              <a:off x="4572000" y="486916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An</a:t>
              </a:r>
              <a:endParaRPr lang="pt-BR" sz="1400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915816" y="4744889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A3</a:t>
              </a:r>
              <a:endParaRPr lang="pt-BR" sz="1400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2267744" y="4672881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A2</a:t>
              </a:r>
              <a:endParaRPr lang="pt-BR" sz="1400" dirty="0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619672" y="460087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A1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1645966" y="5536977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pt-BR" sz="1400" dirty="0" smtClean="0"/>
                <a:t>J1</a:t>
              </a:r>
              <a:endParaRPr lang="pt-BR" sz="1400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294038" y="5661248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pt-BR" sz="1400" dirty="0" smtClean="0"/>
                <a:t>J2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2915816" y="5805264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pt-BR" sz="1400" dirty="0" smtClean="0"/>
                <a:t>J3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2405" y="5877272"/>
              <a:ext cx="336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pt-BR" sz="1400" dirty="0" err="1" smtClean="0"/>
                <a:t>Jn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1115616" y="62175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0</a:t>
              </a:r>
              <a:endParaRPr lang="pt-BR" sz="14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763688" y="62373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423754" y="62373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</a:t>
              </a:r>
              <a:endParaRPr lang="pt-BR" sz="1400" dirty="0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999818" y="62373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</a:t>
              </a:r>
              <a:endParaRPr lang="pt-BR" sz="1400" dirty="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4800018" y="623731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n</a:t>
              </a:r>
              <a:endParaRPr lang="pt-BR" sz="1400" dirty="0"/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251520" y="4437112"/>
              <a:ext cx="8963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Prestação</a:t>
              </a:r>
              <a:endParaRPr lang="pt-BR" sz="1400" dirty="0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6051865" y="5929535"/>
              <a:ext cx="678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Tempo</a:t>
              </a:r>
              <a:endParaRPr lang="pt-BR" sz="1400" dirty="0"/>
            </a:p>
          </p:txBody>
        </p:sp>
      </p:grpSp>
      <p:sp>
        <p:nvSpPr>
          <p:cNvPr id="66" name="Arco 65"/>
          <p:cNvSpPr/>
          <p:nvPr/>
        </p:nvSpPr>
        <p:spPr>
          <a:xfrm rot="10800000">
            <a:off x="1907704" y="3356990"/>
            <a:ext cx="6048672" cy="1656186"/>
          </a:xfrm>
          <a:prstGeom prst="arc">
            <a:avLst>
              <a:gd name="adj1" fmla="val 16200000"/>
              <a:gd name="adj2" fmla="val 214768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3" name="Retângulo 32"/>
          <p:cNvSpPr/>
          <p:nvPr/>
        </p:nvSpPr>
        <p:spPr>
          <a:xfrm>
            <a:off x="251520" y="1918573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Exemplo   :  Um empréstimo de $800.000 foi concedido por uma Empresa para aquisição de um imóvel . O empréstimo deve ser devolvido pelo sistema </a:t>
            </a:r>
            <a:r>
              <a:rPr lang="pt-BR" dirty="0" err="1" smtClean="0">
                <a:sym typeface="Wingdings" pitchFamily="2" charset="2"/>
              </a:rPr>
              <a:t>Price</a:t>
            </a:r>
            <a:r>
              <a:rPr lang="pt-BR" dirty="0" smtClean="0">
                <a:sym typeface="Wingdings" pitchFamily="2" charset="2"/>
              </a:rPr>
              <a:t> em cinco prestações semestrais à taxa de 4% </a:t>
            </a:r>
            <a:r>
              <a:rPr lang="pt-BR" dirty="0" err="1" smtClean="0">
                <a:sym typeface="Wingdings" pitchFamily="2" charset="2"/>
              </a:rPr>
              <a:t>a.s.</a:t>
            </a:r>
            <a:r>
              <a:rPr lang="pt-BR" dirty="0" smtClean="0">
                <a:sym typeface="Wingdings" pitchFamily="2" charset="2"/>
              </a:rPr>
              <a:t> com atualização monetária posterior das prestações .  Obtenha o valor das prestações  bem como o total pago.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687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3" name="Retângulo 32"/>
          <p:cNvSpPr/>
          <p:nvPr/>
        </p:nvSpPr>
        <p:spPr>
          <a:xfrm>
            <a:off x="251520" y="1918573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Exemplo   :  Um empréstimo de $800.000 foi concedido por uma Empresa para aquisição de um imóvel . O empréstimo deve ser devolvido pelo sistema </a:t>
            </a:r>
            <a:r>
              <a:rPr lang="pt-BR" dirty="0" err="1" smtClean="0">
                <a:sym typeface="Wingdings" pitchFamily="2" charset="2"/>
              </a:rPr>
              <a:t>Price</a:t>
            </a:r>
            <a:r>
              <a:rPr lang="pt-BR" dirty="0" smtClean="0">
                <a:sym typeface="Wingdings" pitchFamily="2" charset="2"/>
              </a:rPr>
              <a:t> em cinco prestações semestrais à taxa de 4% </a:t>
            </a:r>
            <a:r>
              <a:rPr lang="pt-BR" dirty="0" err="1" smtClean="0">
                <a:sym typeface="Wingdings" pitchFamily="2" charset="2"/>
              </a:rPr>
              <a:t>a.s.</a:t>
            </a:r>
            <a:r>
              <a:rPr lang="pt-BR" dirty="0" smtClean="0">
                <a:sym typeface="Wingdings" pitchFamily="2" charset="2"/>
              </a:rPr>
              <a:t> com atualização monetária posterior das prestações .  Obtenha o valor das prestações  bem como o total pago.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Calculo de R  =        800.000            = $ 179.701,70</a:t>
            </a:r>
          </a:p>
          <a:p>
            <a:r>
              <a:rPr lang="pt-BR" dirty="0" smtClean="0">
                <a:sym typeface="Wingdings" pitchFamily="2" charset="2"/>
              </a:rPr>
              <a:t>                                  ( 1,04 )  - 1</a:t>
            </a:r>
          </a:p>
          <a:p>
            <a:r>
              <a:rPr lang="pt-BR" dirty="0" smtClean="0">
                <a:sym typeface="Wingdings" pitchFamily="2" charset="2"/>
              </a:rPr>
              <a:t>                                   (1,04)  0,04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2652602" y="35010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</a:t>
            </a:r>
            <a:endParaRPr lang="pt-BR" sz="1200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2051720" y="3573016"/>
            <a:ext cx="12241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051720" y="3861048"/>
            <a:ext cx="12241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652602" y="38000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14855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(1) =    R = 179.701,70  </a:t>
            </a:r>
          </a:p>
          <a:p>
            <a:r>
              <a:rPr lang="pt-BR" dirty="0" smtClean="0"/>
              <a:t>                                     J</a:t>
            </a:r>
            <a:r>
              <a:rPr lang="pt-BR" sz="1400" dirty="0" smtClean="0"/>
              <a:t>1</a:t>
            </a:r>
            <a:r>
              <a:rPr lang="pt-BR" dirty="0" smtClean="0"/>
              <a:t> = iS</a:t>
            </a:r>
            <a:r>
              <a:rPr lang="pt-BR" sz="1400" dirty="0" smtClean="0"/>
              <a:t>0</a:t>
            </a:r>
            <a:r>
              <a:rPr lang="pt-BR" dirty="0" smtClean="0"/>
              <a:t>  =   0,04*800.000   = 32.000</a:t>
            </a:r>
          </a:p>
          <a:p>
            <a:r>
              <a:rPr lang="pt-BR" dirty="0" smtClean="0"/>
              <a:t>                                     A</a:t>
            </a:r>
            <a:r>
              <a:rPr lang="pt-BR" sz="1400" dirty="0" smtClean="0"/>
              <a:t>1</a:t>
            </a:r>
            <a:r>
              <a:rPr lang="pt-BR" dirty="0" smtClean="0"/>
              <a:t> = R – J</a:t>
            </a:r>
            <a:r>
              <a:rPr lang="pt-BR" sz="1400" dirty="0" smtClean="0"/>
              <a:t>1</a:t>
            </a:r>
            <a:r>
              <a:rPr lang="pt-BR" dirty="0" smtClean="0"/>
              <a:t> =  179.701,70 – 32.000 = 147.701,70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1</a:t>
            </a:r>
            <a:r>
              <a:rPr lang="pt-BR" dirty="0" smtClean="0"/>
              <a:t>  = S</a:t>
            </a:r>
            <a:r>
              <a:rPr lang="pt-BR" sz="1400" dirty="0" smtClean="0"/>
              <a:t>0</a:t>
            </a:r>
            <a:r>
              <a:rPr lang="pt-BR" dirty="0" smtClean="0"/>
              <a:t> – A</a:t>
            </a:r>
            <a:r>
              <a:rPr lang="pt-BR" sz="1400" dirty="0" smtClean="0"/>
              <a:t>1</a:t>
            </a:r>
            <a:r>
              <a:rPr lang="pt-BR" dirty="0" smtClean="0"/>
              <a:t> =  800.000 – 147.701,70 = 652.298,30</a:t>
            </a:r>
          </a:p>
          <a:p>
            <a:endParaRPr lang="pt-BR" dirty="0" smtClean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539552" y="3068960"/>
          <a:ext cx="7704856" cy="2448272"/>
        </p:xfrm>
        <a:graphic>
          <a:graphicData uri="http://schemas.openxmlformats.org/drawingml/2006/table">
            <a:tbl>
              <a:tblPr/>
              <a:tblGrid>
                <a:gridCol w="1176314"/>
                <a:gridCol w="1905629"/>
                <a:gridCol w="1740945"/>
                <a:gridCol w="1246892"/>
                <a:gridCol w="1635076"/>
              </a:tblGrid>
              <a:tr h="3060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652.298,30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32.000,00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265" y="1"/>
            <a:ext cx="1627941" cy="1052736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14855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(2) =    R = 179.701,70  </a:t>
            </a:r>
          </a:p>
          <a:p>
            <a:r>
              <a:rPr lang="pt-BR" dirty="0" smtClean="0"/>
              <a:t>                                     J</a:t>
            </a:r>
            <a:r>
              <a:rPr lang="pt-BR" sz="1400" dirty="0" smtClean="0"/>
              <a:t>2</a:t>
            </a:r>
            <a:r>
              <a:rPr lang="pt-BR" dirty="0" smtClean="0"/>
              <a:t> = iS</a:t>
            </a:r>
            <a:r>
              <a:rPr lang="pt-BR" sz="1400" dirty="0" smtClean="0"/>
              <a:t>1</a:t>
            </a:r>
            <a:r>
              <a:rPr lang="pt-BR" dirty="0" smtClean="0"/>
              <a:t>  =   0,04*652.298,30   = 26.091,93</a:t>
            </a:r>
          </a:p>
          <a:p>
            <a:r>
              <a:rPr lang="pt-BR" dirty="0" smtClean="0"/>
              <a:t>                                     A</a:t>
            </a:r>
            <a:r>
              <a:rPr lang="pt-BR" sz="1400" dirty="0" smtClean="0"/>
              <a:t>2</a:t>
            </a:r>
            <a:r>
              <a:rPr lang="pt-BR" dirty="0" smtClean="0"/>
              <a:t> = R – J</a:t>
            </a:r>
            <a:r>
              <a:rPr lang="pt-BR" sz="1400" dirty="0" smtClean="0"/>
              <a:t>2</a:t>
            </a:r>
            <a:r>
              <a:rPr lang="pt-BR" dirty="0" smtClean="0"/>
              <a:t> =  179.701,70 – 26.091,93 = 153.609,77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2</a:t>
            </a:r>
            <a:r>
              <a:rPr lang="pt-BR" dirty="0" smtClean="0"/>
              <a:t>  = S</a:t>
            </a:r>
            <a:r>
              <a:rPr lang="pt-BR" sz="1400" dirty="0" smtClean="0"/>
              <a:t>1</a:t>
            </a:r>
            <a:r>
              <a:rPr lang="pt-BR" dirty="0" smtClean="0"/>
              <a:t> – A</a:t>
            </a:r>
            <a:r>
              <a:rPr lang="pt-BR" sz="1400" dirty="0" smtClean="0"/>
              <a:t>2</a:t>
            </a:r>
            <a:r>
              <a:rPr lang="pt-BR" dirty="0" smtClean="0"/>
              <a:t> =  652.298,30 – 153.609,77  = 498.688,53</a:t>
            </a:r>
          </a:p>
          <a:p>
            <a:endParaRPr lang="pt-BR" dirty="0" smtClean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755576" y="3130744"/>
          <a:ext cx="7704856" cy="2890544"/>
        </p:xfrm>
        <a:graphic>
          <a:graphicData uri="http://schemas.openxmlformats.org/drawingml/2006/table">
            <a:tbl>
              <a:tblPr/>
              <a:tblGrid>
                <a:gridCol w="1176314"/>
                <a:gridCol w="1905629"/>
                <a:gridCol w="1740945"/>
                <a:gridCol w="1246892"/>
                <a:gridCol w="1635076"/>
              </a:tblGrid>
              <a:tr h="3613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613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13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652.298,30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32.000,00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613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498.688,53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153.609,77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26.091,93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13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613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13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613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99592" y="2100912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err="1" smtClean="0"/>
              <a:t>St</a:t>
            </a:r>
            <a:r>
              <a:rPr lang="pt-BR" i="1" dirty="0" smtClean="0"/>
              <a:t>   =   </a:t>
            </a:r>
            <a:r>
              <a:rPr lang="pt-BR" i="1" dirty="0" err="1" smtClean="0"/>
              <a:t>St</a:t>
            </a:r>
            <a:r>
              <a:rPr lang="pt-BR" i="1" dirty="0" smtClean="0"/>
              <a:t>-1 + </a:t>
            </a:r>
            <a:r>
              <a:rPr lang="pt-BR" i="1" dirty="0" err="1" smtClean="0"/>
              <a:t>Jt</a:t>
            </a:r>
            <a:r>
              <a:rPr lang="pt-BR" i="1" dirty="0" smtClean="0"/>
              <a:t> – </a:t>
            </a:r>
            <a:r>
              <a:rPr lang="pt-BR" i="1" dirty="0" err="1" smtClean="0"/>
              <a:t>Rt</a:t>
            </a:r>
            <a:r>
              <a:rPr lang="pt-BR" i="1" dirty="0" smtClean="0"/>
              <a:t>     sendo que </a:t>
            </a:r>
            <a:r>
              <a:rPr lang="pt-BR" i="1" dirty="0" err="1" smtClean="0"/>
              <a:t>Jt</a:t>
            </a:r>
            <a:r>
              <a:rPr lang="pt-BR" i="1" dirty="0" smtClean="0"/>
              <a:t>   corresponde ao período de (t-1) a t</a:t>
            </a:r>
          </a:p>
          <a:p>
            <a:endParaRPr lang="pt-BR" i="1" dirty="0" smtClean="0"/>
          </a:p>
          <a:p>
            <a:r>
              <a:rPr lang="pt-BR" i="1" dirty="0" smtClean="0"/>
              <a:t>Chamaremos de A  ,  Amortização que representa  o valor pago – juros , ou</a:t>
            </a:r>
          </a:p>
          <a:p>
            <a:endParaRPr lang="pt-BR" i="1" dirty="0" smtClean="0"/>
          </a:p>
          <a:p>
            <a:r>
              <a:rPr lang="pt-BR" i="1" dirty="0" err="1" smtClean="0"/>
              <a:t>A</a:t>
            </a:r>
            <a:r>
              <a:rPr lang="pt-BR" sz="1400" i="1" dirty="0" err="1" smtClean="0"/>
              <a:t>t</a:t>
            </a:r>
            <a:r>
              <a:rPr lang="pt-BR" i="1" dirty="0" smtClean="0"/>
              <a:t> = </a:t>
            </a:r>
            <a:r>
              <a:rPr lang="pt-BR" i="1" dirty="0" err="1" smtClean="0"/>
              <a:t>R</a:t>
            </a:r>
            <a:r>
              <a:rPr lang="pt-BR" sz="1400" i="1" dirty="0" err="1" smtClean="0"/>
              <a:t>t</a:t>
            </a:r>
            <a:r>
              <a:rPr lang="pt-BR" i="1" dirty="0" smtClean="0"/>
              <a:t> – </a:t>
            </a:r>
            <a:r>
              <a:rPr lang="pt-BR" i="1" dirty="0" err="1" smtClean="0"/>
              <a:t>J</a:t>
            </a:r>
            <a:r>
              <a:rPr lang="pt-BR" sz="1400" i="1" dirty="0" err="1" smtClean="0"/>
              <a:t>t</a:t>
            </a:r>
            <a:endParaRPr lang="pt-BR" sz="1400" i="1" dirty="0" smtClean="0"/>
          </a:p>
          <a:p>
            <a:endParaRPr lang="pt-BR" i="1" dirty="0" smtClean="0"/>
          </a:p>
          <a:p>
            <a:r>
              <a:rPr lang="pt-BR" i="1" dirty="0" smtClean="0"/>
              <a:t>Ou  </a:t>
            </a:r>
            <a:r>
              <a:rPr lang="pt-BR" i="1" dirty="0" err="1" smtClean="0"/>
              <a:t>R</a:t>
            </a:r>
            <a:r>
              <a:rPr lang="pt-BR" sz="1400" i="1" dirty="0" err="1" smtClean="0"/>
              <a:t>t</a:t>
            </a:r>
            <a:r>
              <a:rPr lang="pt-BR" i="1" dirty="0" smtClean="0"/>
              <a:t>  = </a:t>
            </a:r>
            <a:r>
              <a:rPr lang="pt-BR" i="1" dirty="0" err="1" smtClean="0"/>
              <a:t>A</a:t>
            </a:r>
            <a:r>
              <a:rPr lang="pt-BR" sz="1400" i="1" dirty="0" err="1" smtClean="0"/>
              <a:t>t</a:t>
            </a:r>
            <a:r>
              <a:rPr lang="pt-BR" sz="1400" i="1" dirty="0" smtClean="0"/>
              <a:t> </a:t>
            </a:r>
            <a:r>
              <a:rPr lang="pt-BR" i="1" dirty="0" smtClean="0"/>
              <a:t>+ </a:t>
            </a:r>
            <a:r>
              <a:rPr lang="pt-BR" i="1" dirty="0" err="1" smtClean="0"/>
              <a:t>J</a:t>
            </a:r>
            <a:r>
              <a:rPr lang="pt-BR" sz="1400" i="1" dirty="0" err="1" smtClean="0"/>
              <a:t>t</a:t>
            </a:r>
            <a:endParaRPr lang="pt-BR" sz="1400" i="1" dirty="0" smtClean="0"/>
          </a:p>
          <a:p>
            <a:endParaRPr lang="pt-BR" i="1" dirty="0" smtClean="0"/>
          </a:p>
          <a:p>
            <a:r>
              <a:rPr lang="pt-BR" i="1" dirty="0" smtClean="0"/>
              <a:t>Juros  </a:t>
            </a:r>
            <a:r>
              <a:rPr lang="pt-BR" i="1" dirty="0" err="1" smtClean="0"/>
              <a:t>J</a:t>
            </a:r>
            <a:r>
              <a:rPr lang="pt-BR" sz="1400" i="1" dirty="0" err="1" smtClean="0"/>
              <a:t>t</a:t>
            </a:r>
            <a:r>
              <a:rPr lang="pt-BR" i="1" dirty="0" smtClean="0"/>
              <a:t> = i </a:t>
            </a:r>
            <a:r>
              <a:rPr lang="pt-BR" i="1" dirty="0" err="1" smtClean="0"/>
              <a:t>S</a:t>
            </a:r>
            <a:r>
              <a:rPr lang="pt-BR" sz="1400" i="1" dirty="0" err="1" smtClean="0"/>
              <a:t>t</a:t>
            </a:r>
            <a:r>
              <a:rPr lang="pt-BR" sz="1400" i="1" dirty="0" smtClean="0"/>
              <a:t>-1</a:t>
            </a:r>
          </a:p>
          <a:p>
            <a:endParaRPr lang="pt-BR" i="1" dirty="0" smtClean="0"/>
          </a:p>
          <a:p>
            <a:r>
              <a:rPr lang="pt-BR" i="1" dirty="0" smtClean="0"/>
              <a:t>Portanto   </a:t>
            </a:r>
            <a:r>
              <a:rPr lang="pt-BR" i="1" dirty="0" err="1" smtClean="0"/>
              <a:t>S</a:t>
            </a:r>
            <a:r>
              <a:rPr lang="pt-BR" sz="1400" i="1" dirty="0" err="1" smtClean="0"/>
              <a:t>t</a:t>
            </a:r>
            <a:r>
              <a:rPr lang="pt-BR" i="1" dirty="0" smtClean="0"/>
              <a:t> = </a:t>
            </a:r>
            <a:r>
              <a:rPr lang="pt-BR" i="1" dirty="0" err="1" smtClean="0"/>
              <a:t>S</a:t>
            </a:r>
            <a:r>
              <a:rPr lang="pt-BR" sz="1400" i="1" dirty="0" err="1" smtClean="0"/>
              <a:t>t</a:t>
            </a:r>
            <a:r>
              <a:rPr lang="pt-BR" sz="1400" i="1" dirty="0" smtClean="0"/>
              <a:t>-1</a:t>
            </a:r>
            <a:r>
              <a:rPr lang="pt-BR" i="1" dirty="0" smtClean="0"/>
              <a:t> + </a:t>
            </a:r>
            <a:r>
              <a:rPr lang="pt-BR" i="1" dirty="0" err="1" smtClean="0"/>
              <a:t>J</a:t>
            </a:r>
            <a:r>
              <a:rPr lang="pt-BR" sz="1400" i="1" dirty="0" err="1" smtClean="0"/>
              <a:t>t</a:t>
            </a:r>
            <a:r>
              <a:rPr lang="pt-BR" i="1" dirty="0" smtClean="0"/>
              <a:t>  - ( </a:t>
            </a:r>
            <a:r>
              <a:rPr lang="pt-BR" i="1" dirty="0" err="1" smtClean="0"/>
              <a:t>A</a:t>
            </a:r>
            <a:r>
              <a:rPr lang="pt-BR" sz="1400" i="1" dirty="0" err="1" smtClean="0"/>
              <a:t>t</a:t>
            </a:r>
            <a:r>
              <a:rPr lang="pt-BR" i="1" dirty="0" smtClean="0"/>
              <a:t> + </a:t>
            </a:r>
            <a:r>
              <a:rPr lang="pt-BR" i="1" dirty="0" err="1" smtClean="0"/>
              <a:t>J</a:t>
            </a:r>
            <a:r>
              <a:rPr lang="pt-BR" sz="1400" i="1" dirty="0" err="1" smtClean="0"/>
              <a:t>t</a:t>
            </a:r>
            <a:r>
              <a:rPr lang="pt-BR" i="1" dirty="0" smtClean="0"/>
              <a:t> )</a:t>
            </a:r>
          </a:p>
          <a:p>
            <a:endParaRPr lang="pt-BR" i="1" dirty="0" smtClean="0"/>
          </a:p>
          <a:p>
            <a:r>
              <a:rPr lang="pt-BR" i="1" dirty="0" smtClean="0"/>
              <a:t>                  </a:t>
            </a:r>
            <a:r>
              <a:rPr lang="pt-BR" i="1" dirty="0" err="1" smtClean="0"/>
              <a:t>S</a:t>
            </a:r>
            <a:r>
              <a:rPr lang="pt-BR" sz="1400" i="1" dirty="0" err="1" smtClean="0"/>
              <a:t>t</a:t>
            </a:r>
            <a:r>
              <a:rPr lang="pt-BR" i="1" dirty="0" smtClean="0"/>
              <a:t>  = </a:t>
            </a:r>
            <a:r>
              <a:rPr lang="pt-BR" i="1" dirty="0" err="1" smtClean="0"/>
              <a:t>S</a:t>
            </a:r>
            <a:r>
              <a:rPr lang="pt-BR" sz="1400" i="1" dirty="0" err="1" smtClean="0"/>
              <a:t>t</a:t>
            </a:r>
            <a:r>
              <a:rPr lang="pt-BR" sz="1400" i="1" dirty="0" smtClean="0"/>
              <a:t>-1</a:t>
            </a:r>
            <a:r>
              <a:rPr lang="pt-BR" i="1" dirty="0" smtClean="0"/>
              <a:t> -  </a:t>
            </a:r>
            <a:r>
              <a:rPr lang="pt-BR" i="1" dirty="0" err="1" smtClean="0"/>
              <a:t>A</a:t>
            </a:r>
            <a:r>
              <a:rPr lang="pt-BR" sz="1400" i="1" dirty="0" err="1" smtClean="0"/>
              <a:t>t</a:t>
            </a:r>
            <a:endParaRPr lang="pt-BR" sz="1400" i="1" dirty="0" smtClean="0"/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  <p:cxnSp>
        <p:nvCxnSpPr>
          <p:cNvPr id="7" name="Conector reto 6"/>
          <p:cNvCxnSpPr/>
          <p:nvPr/>
        </p:nvCxnSpPr>
        <p:spPr>
          <a:xfrm>
            <a:off x="1907704" y="1628800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654108" y="1650286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t - 1</a:t>
            </a:r>
            <a:endParaRPr lang="pt-BR" sz="1600" i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987824" y="1628800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t</a:t>
            </a:r>
            <a:endParaRPr lang="pt-BR" sz="1600" i="1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3203848" y="1493168"/>
            <a:ext cx="0" cy="20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07704" y="1484784"/>
            <a:ext cx="0" cy="20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043608" y="5373216"/>
            <a:ext cx="172819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691680" y="5301208"/>
            <a:ext cx="1728192" cy="6480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direita 13"/>
          <p:cNvSpPr/>
          <p:nvPr/>
        </p:nvSpPr>
        <p:spPr>
          <a:xfrm>
            <a:off x="323528" y="2276872"/>
            <a:ext cx="576064" cy="28803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2771800" y="4797152"/>
            <a:ext cx="36004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3635896" y="4797152"/>
            <a:ext cx="36004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14855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(3) =    R = 179.701,70  </a:t>
            </a:r>
          </a:p>
          <a:p>
            <a:r>
              <a:rPr lang="pt-BR" dirty="0" smtClean="0"/>
              <a:t>                                     J</a:t>
            </a:r>
            <a:r>
              <a:rPr lang="pt-BR" sz="1400" dirty="0" smtClean="0"/>
              <a:t>3</a:t>
            </a:r>
            <a:r>
              <a:rPr lang="pt-BR" dirty="0" smtClean="0"/>
              <a:t> = iS</a:t>
            </a:r>
            <a:r>
              <a:rPr lang="pt-BR" sz="1400" dirty="0" smtClean="0"/>
              <a:t>2</a:t>
            </a:r>
            <a:r>
              <a:rPr lang="pt-BR" dirty="0" smtClean="0"/>
              <a:t>  =   0,04*498.688,53   = 19.947,54</a:t>
            </a:r>
          </a:p>
          <a:p>
            <a:r>
              <a:rPr lang="pt-BR" dirty="0" smtClean="0"/>
              <a:t>                                     A</a:t>
            </a:r>
            <a:r>
              <a:rPr lang="pt-BR" sz="1400" dirty="0" smtClean="0"/>
              <a:t>3</a:t>
            </a:r>
            <a:r>
              <a:rPr lang="pt-BR" dirty="0" smtClean="0"/>
              <a:t> = R – J</a:t>
            </a:r>
            <a:r>
              <a:rPr lang="pt-BR" sz="1400" dirty="0" smtClean="0"/>
              <a:t>3</a:t>
            </a:r>
            <a:r>
              <a:rPr lang="pt-BR" dirty="0" smtClean="0"/>
              <a:t> =  179.701,70 – 19.947,54 = 159.754,16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3</a:t>
            </a:r>
            <a:r>
              <a:rPr lang="pt-BR" dirty="0" smtClean="0"/>
              <a:t>  = S</a:t>
            </a:r>
            <a:r>
              <a:rPr lang="pt-BR" sz="1400" dirty="0" smtClean="0"/>
              <a:t>2</a:t>
            </a:r>
            <a:r>
              <a:rPr lang="pt-BR" dirty="0" smtClean="0"/>
              <a:t> – A</a:t>
            </a:r>
            <a:r>
              <a:rPr lang="pt-BR" sz="1400" dirty="0" smtClean="0"/>
              <a:t>3</a:t>
            </a:r>
            <a:r>
              <a:rPr lang="pt-BR" dirty="0" smtClean="0"/>
              <a:t> =  498.688,53 – 159.754,16  = 338.934,37</a:t>
            </a:r>
          </a:p>
          <a:p>
            <a:endParaRPr lang="pt-BR" dirty="0" smtClean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395535" y="2955832"/>
          <a:ext cx="7560841" cy="3353488"/>
        </p:xfrm>
        <a:graphic>
          <a:graphicData uri="http://schemas.openxmlformats.org/drawingml/2006/table">
            <a:tbl>
              <a:tblPr/>
              <a:tblGrid>
                <a:gridCol w="1154327"/>
                <a:gridCol w="1870009"/>
                <a:gridCol w="1708404"/>
                <a:gridCol w="1223586"/>
                <a:gridCol w="1604515"/>
              </a:tblGrid>
              <a:tr h="4191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191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652.298,30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32.000,00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191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498.688,53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153.609,77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26.091,93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338.934,37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159.754,16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19.947,54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191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191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14855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(4) =    R = 179.701,70  </a:t>
            </a:r>
          </a:p>
          <a:p>
            <a:r>
              <a:rPr lang="pt-BR" dirty="0" smtClean="0"/>
              <a:t>                                     J</a:t>
            </a:r>
            <a:r>
              <a:rPr lang="pt-BR" sz="1400" dirty="0" smtClean="0"/>
              <a:t>4</a:t>
            </a:r>
            <a:r>
              <a:rPr lang="pt-BR" dirty="0" smtClean="0"/>
              <a:t> = iS</a:t>
            </a:r>
            <a:r>
              <a:rPr lang="pt-BR" sz="1400" dirty="0" smtClean="0"/>
              <a:t>3</a:t>
            </a:r>
            <a:r>
              <a:rPr lang="pt-BR" dirty="0" smtClean="0"/>
              <a:t>  =   0,04*338.934,37   = 13.557,37</a:t>
            </a:r>
          </a:p>
          <a:p>
            <a:r>
              <a:rPr lang="pt-BR" dirty="0" smtClean="0"/>
              <a:t>                                     A</a:t>
            </a:r>
            <a:r>
              <a:rPr lang="pt-BR" sz="1400" dirty="0" smtClean="0"/>
              <a:t>4</a:t>
            </a:r>
            <a:r>
              <a:rPr lang="pt-BR" dirty="0" smtClean="0"/>
              <a:t> = R – J</a:t>
            </a:r>
            <a:r>
              <a:rPr lang="pt-BR" sz="1400" dirty="0" smtClean="0"/>
              <a:t>4</a:t>
            </a:r>
            <a:r>
              <a:rPr lang="pt-BR" dirty="0" smtClean="0"/>
              <a:t> =  179.701,70 – 13.557,37= 166.144.33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4</a:t>
            </a:r>
            <a:r>
              <a:rPr lang="pt-BR" dirty="0" smtClean="0"/>
              <a:t>  = S</a:t>
            </a:r>
            <a:r>
              <a:rPr lang="pt-BR" sz="1400" dirty="0" smtClean="0"/>
              <a:t>3</a:t>
            </a:r>
            <a:r>
              <a:rPr lang="pt-BR" dirty="0" smtClean="0"/>
              <a:t> – A</a:t>
            </a:r>
            <a:r>
              <a:rPr lang="pt-BR" sz="1400" dirty="0" smtClean="0"/>
              <a:t>4</a:t>
            </a:r>
            <a:r>
              <a:rPr lang="pt-BR" dirty="0" smtClean="0"/>
              <a:t> =  338.934,37– 166.144,33 = 172.790,05</a:t>
            </a:r>
          </a:p>
          <a:p>
            <a:endParaRPr lang="pt-BR" dirty="0" smtClean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323528" y="2996952"/>
          <a:ext cx="8352927" cy="2808312"/>
        </p:xfrm>
        <a:graphic>
          <a:graphicData uri="http://schemas.openxmlformats.org/drawingml/2006/table">
            <a:tbl>
              <a:tblPr/>
              <a:tblGrid>
                <a:gridCol w="1275256"/>
                <a:gridCol w="2065915"/>
                <a:gridCol w="1887379"/>
                <a:gridCol w="1351771"/>
                <a:gridCol w="1772606"/>
              </a:tblGrid>
              <a:tr h="35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652.298,30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32.000,00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498.688,53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153.609,77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26.091,93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338.934,37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159.754,16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19.947,54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172.790,05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166.144,33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13.557,37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14855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251520" y="155679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(5) =    R = 179.701,70  </a:t>
            </a:r>
          </a:p>
          <a:p>
            <a:r>
              <a:rPr lang="pt-BR" dirty="0" smtClean="0"/>
              <a:t>                                     J</a:t>
            </a:r>
            <a:r>
              <a:rPr lang="pt-BR" sz="1400" dirty="0" smtClean="0"/>
              <a:t>5</a:t>
            </a:r>
            <a:r>
              <a:rPr lang="pt-BR" dirty="0" smtClean="0"/>
              <a:t> = iS</a:t>
            </a:r>
            <a:r>
              <a:rPr lang="pt-BR" sz="1400" dirty="0" smtClean="0"/>
              <a:t>4</a:t>
            </a:r>
            <a:r>
              <a:rPr lang="pt-BR" dirty="0" smtClean="0"/>
              <a:t>  =   0,04*172.790,05  = 6.911,60</a:t>
            </a:r>
          </a:p>
          <a:p>
            <a:r>
              <a:rPr lang="pt-BR" dirty="0" smtClean="0"/>
              <a:t>                                     A</a:t>
            </a:r>
            <a:r>
              <a:rPr lang="pt-BR" sz="1400" dirty="0" smtClean="0"/>
              <a:t>5</a:t>
            </a:r>
            <a:r>
              <a:rPr lang="pt-BR" dirty="0" smtClean="0"/>
              <a:t> = R – J</a:t>
            </a:r>
            <a:r>
              <a:rPr lang="pt-BR" sz="1400" dirty="0" smtClean="0"/>
              <a:t>5</a:t>
            </a:r>
            <a:r>
              <a:rPr lang="pt-BR" dirty="0" smtClean="0"/>
              <a:t> =  179.701,70 – 6.911,60 = 172.790,05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5</a:t>
            </a:r>
            <a:r>
              <a:rPr lang="pt-BR" dirty="0" smtClean="0"/>
              <a:t>  = S</a:t>
            </a:r>
            <a:r>
              <a:rPr lang="pt-BR" sz="1400" dirty="0" smtClean="0"/>
              <a:t>4</a:t>
            </a:r>
            <a:r>
              <a:rPr lang="pt-BR" dirty="0" smtClean="0"/>
              <a:t> – A</a:t>
            </a:r>
            <a:r>
              <a:rPr lang="pt-BR" sz="1400" dirty="0" smtClean="0"/>
              <a:t>3</a:t>
            </a:r>
            <a:r>
              <a:rPr lang="pt-BR" dirty="0" smtClean="0"/>
              <a:t> =  172,790,05– 172.790,05 = 0,00</a:t>
            </a:r>
          </a:p>
          <a:p>
            <a:endParaRPr lang="pt-BR" dirty="0" smtClean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467544" y="2924944"/>
          <a:ext cx="7848873" cy="2880320"/>
        </p:xfrm>
        <a:graphic>
          <a:graphicData uri="http://schemas.openxmlformats.org/drawingml/2006/table">
            <a:tbl>
              <a:tblPr/>
              <a:tblGrid>
                <a:gridCol w="1198301"/>
                <a:gridCol w="1941248"/>
                <a:gridCol w="1773486"/>
                <a:gridCol w="1270199"/>
                <a:gridCol w="1665639"/>
              </a:tblGrid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652.298,30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32.000,00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498.688,53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153.609,77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26.091,93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338.934,37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159.754,16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19.947,54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172.790,05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166.144,33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13.557,37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172.790,05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6.911,60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14855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251520" y="1556792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De modo consolidado ( por totais )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395535" y="2060844"/>
          <a:ext cx="8064897" cy="3312376"/>
        </p:xfrm>
        <a:graphic>
          <a:graphicData uri="http://schemas.openxmlformats.org/drawingml/2006/table">
            <a:tbl>
              <a:tblPr/>
              <a:tblGrid>
                <a:gridCol w="1231282"/>
                <a:gridCol w="1994677"/>
                <a:gridCol w="1822297"/>
                <a:gridCol w="1305159"/>
                <a:gridCol w="1711482"/>
              </a:tblGrid>
              <a:tr h="41404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1404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800.000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04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652.298,30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32.000,00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1404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498.688,53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153.609,77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26.091,93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04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338.934,37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159.754,16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19.947,54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1404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172.790,05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166.144,33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13.557,37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04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172.790,05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6.911,60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179.701,70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1404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800.000,00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98.508,45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898.508,50</a:t>
                      </a:r>
                    </a:p>
                  </a:txBody>
                  <a:tcPr marL="6980" marR="6980" marT="69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14855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251520" y="1691516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Usando HP 12 C</a:t>
            </a:r>
          </a:p>
          <a:p>
            <a:endParaRPr lang="pt-BR" dirty="0" smtClean="0"/>
          </a:p>
          <a:p>
            <a:r>
              <a:rPr lang="pt-BR" dirty="0" smtClean="0"/>
              <a:t>f + CLEAR FIN</a:t>
            </a:r>
          </a:p>
          <a:p>
            <a:endParaRPr lang="pt-BR" dirty="0" smtClean="0"/>
          </a:p>
          <a:p>
            <a:r>
              <a:rPr lang="pt-BR" dirty="0" smtClean="0"/>
              <a:t>n  = 5</a:t>
            </a:r>
          </a:p>
          <a:p>
            <a:r>
              <a:rPr lang="pt-BR" dirty="0" smtClean="0"/>
              <a:t> i  = 4</a:t>
            </a:r>
          </a:p>
          <a:p>
            <a:r>
              <a:rPr lang="pt-BR" dirty="0" smtClean="0"/>
              <a:t>800.000  = PV      </a:t>
            </a:r>
            <a:r>
              <a:rPr lang="pt-BR" dirty="0" smtClean="0">
                <a:sym typeface="Wingdings" pitchFamily="2" charset="2"/>
              </a:rPr>
              <a:t>      PMT  ( R )  = -179.701.70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148551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SISTEMA FRANCÊS ( OU SISTEMA PRICE 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251520" y="1691516"/>
            <a:ext cx="8784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CÁLCULO DO SALDO DEVEDOR</a:t>
            </a:r>
          </a:p>
          <a:p>
            <a:endParaRPr lang="pt-BR" dirty="0" smtClean="0"/>
          </a:p>
          <a:p>
            <a:r>
              <a:rPr lang="pt-BR" dirty="0" smtClean="0"/>
              <a:t>EXEMPLO :  Em um empréstimo de $100.000 a ser pago pelo sistema PRICE em 40 meses e a taxa de juros de 3%</a:t>
            </a:r>
            <a:r>
              <a:rPr lang="pt-BR" dirty="0" err="1" smtClean="0"/>
              <a:t>a.m.</a:t>
            </a:r>
            <a:r>
              <a:rPr lang="pt-BR" dirty="0" smtClean="0"/>
              <a:t> , qual o saldo devedor após o pagamento do 25° parcela ?? </a:t>
            </a:r>
          </a:p>
          <a:p>
            <a:endParaRPr lang="pt-BR" dirty="0" smtClean="0"/>
          </a:p>
          <a:p>
            <a:r>
              <a:rPr lang="pt-BR" dirty="0" smtClean="0"/>
              <a:t>Valor da prestação  =   R =   100.000             =   4.326,24</a:t>
            </a:r>
          </a:p>
          <a:p>
            <a:r>
              <a:rPr lang="pt-BR" dirty="0" smtClean="0"/>
              <a:t>                                                ( 1,03)  - 1</a:t>
            </a:r>
          </a:p>
          <a:p>
            <a:r>
              <a:rPr lang="pt-BR" dirty="0" smtClean="0"/>
              <a:t>                                               ( 1,03 )    0,03</a:t>
            </a:r>
          </a:p>
          <a:p>
            <a:endParaRPr lang="pt-BR" dirty="0" smtClean="0"/>
          </a:p>
          <a:p>
            <a:r>
              <a:rPr lang="pt-BR" dirty="0" smtClean="0"/>
              <a:t>Do total de prestações 40 ,  faltam pagar 15 prestações a serem pagas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Saldo Devedor    =  4.326,24  (( 1,03)   -  1 )      =  $51.646,37</a:t>
            </a:r>
          </a:p>
          <a:p>
            <a:r>
              <a:rPr lang="pt-BR" dirty="0" smtClean="0"/>
              <a:t>                                                    ( 1,03 )   0,03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2699792" y="335699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699792" y="3645024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3347864" y="32960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40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366144" y="358404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40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563888" y="51571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15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582168" y="551723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15</a:t>
            </a:r>
            <a:endParaRPr lang="pt-BR" sz="1200" dirty="0"/>
          </a:p>
        </p:txBody>
      </p:sp>
      <p:cxnSp>
        <p:nvCxnSpPr>
          <p:cNvPr id="21" name="Conector reto 20"/>
          <p:cNvCxnSpPr/>
          <p:nvPr/>
        </p:nvCxnSpPr>
        <p:spPr>
          <a:xfrm>
            <a:off x="2987824" y="5589240"/>
            <a:ext cx="136815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878478" cy="1214750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9552" y="260648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Exercicios</a:t>
            </a:r>
            <a:endParaRPr lang="en-US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14750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Exercício 1 :  Uma  empresa deve decidir entre 2 projetos , A ou B.   Os investimentos e os fluxos de caixa esperados nos próximos 5 anos constam na tabela abaixo .  Calcule o ponto </a:t>
            </a:r>
            <a:r>
              <a:rPr lang="pt-BR" dirty="0" err="1" smtClean="0">
                <a:sym typeface="Wingdings" pitchFamily="2" charset="2"/>
              </a:rPr>
              <a:t>fisher</a:t>
            </a:r>
            <a:r>
              <a:rPr lang="pt-BR" dirty="0" smtClean="0">
                <a:sym typeface="Wingdings" pitchFamily="2" charset="2"/>
              </a:rPr>
              <a:t> ( com uso do Excel ) e interprete os resultados .  ( </a:t>
            </a:r>
            <a:r>
              <a:rPr lang="pt-BR" dirty="0" err="1" smtClean="0">
                <a:sym typeface="Wingdings" pitchFamily="2" charset="2"/>
              </a:rPr>
              <a:t>Obs</a:t>
            </a:r>
            <a:r>
              <a:rPr lang="pt-BR" dirty="0" smtClean="0">
                <a:sym typeface="Wingdings" pitchFamily="2" charset="2"/>
              </a:rPr>
              <a:t> .  Desenhe o gráfico e mostre vantagens e desvantagens dos projetos com base no resultado obtido )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 err="1" smtClean="0">
                <a:sym typeface="Wingdings" pitchFamily="2" charset="2"/>
              </a:rPr>
              <a:t>Exercicio</a:t>
            </a:r>
            <a:r>
              <a:rPr lang="pt-BR" dirty="0" smtClean="0">
                <a:sym typeface="Wingdings" pitchFamily="2" charset="2"/>
              </a:rPr>
              <a:t> 2 :  Um </a:t>
            </a:r>
            <a:r>
              <a:rPr lang="pt-BR" dirty="0" err="1" smtClean="0">
                <a:sym typeface="Wingdings" pitchFamily="2" charset="2"/>
              </a:rPr>
              <a:t>emprestimo</a:t>
            </a:r>
            <a:r>
              <a:rPr lang="pt-BR" dirty="0" smtClean="0">
                <a:sym typeface="Wingdings" pitchFamily="2" charset="2"/>
              </a:rPr>
              <a:t> de $2.000.000 é concedido à taxa de juros compostos de 10%</a:t>
            </a:r>
            <a:r>
              <a:rPr lang="pt-BR" dirty="0" err="1" smtClean="0">
                <a:sym typeface="Wingdings" pitchFamily="2" charset="2"/>
              </a:rPr>
              <a:t>a.a.</a:t>
            </a:r>
            <a:r>
              <a:rPr lang="pt-BR" dirty="0" smtClean="0">
                <a:sym typeface="Wingdings" pitchFamily="2" charset="2"/>
              </a:rPr>
              <a:t> para ser </a:t>
            </a:r>
            <a:r>
              <a:rPr lang="pt-BR" dirty="0" err="1" smtClean="0">
                <a:sym typeface="Wingdings" pitchFamily="2" charset="2"/>
              </a:rPr>
              <a:t>reeembolsado</a:t>
            </a:r>
            <a:r>
              <a:rPr lang="pt-BR" dirty="0" smtClean="0">
                <a:sym typeface="Wingdings" pitchFamily="2" charset="2"/>
              </a:rPr>
              <a:t> em 5 anos, através de prestações anuais , a primeira vencível ao final do primeiro ano, pelo sistema SAC .  Faça a planilha de amortização  . Qual o valor da ultima prestação ?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Exercício 3 :  próximo slide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87623" y="2348880"/>
          <a:ext cx="2232248" cy="1368150"/>
        </p:xfrm>
        <a:graphic>
          <a:graphicData uri="http://schemas.openxmlformats.org/drawingml/2006/table">
            <a:tbl>
              <a:tblPr/>
              <a:tblGrid>
                <a:gridCol w="971684"/>
                <a:gridCol w="630282"/>
                <a:gridCol w="630282"/>
              </a:tblGrid>
              <a:tr h="19545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Proj 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Proj 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Investimento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54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4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4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4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4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9552" y="260648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Exercicios</a:t>
            </a:r>
            <a:endParaRPr lang="en-US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214750"/>
            <a:ext cx="87849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à"/>
            </a:pPr>
            <a:r>
              <a:rPr lang="pt-BR" dirty="0" smtClean="0">
                <a:sym typeface="Wingdings" pitchFamily="2" charset="2"/>
              </a:rPr>
              <a:t>Exercício 3 :  A Instalação de uma loja de pneus foi financiado pelo Banco XYZ em 18 prestações  mensais , pelo sistema PRICE a juros de 3% </a:t>
            </a:r>
            <a:r>
              <a:rPr lang="pt-BR" dirty="0" err="1" smtClean="0">
                <a:sym typeface="Wingdings" pitchFamily="2" charset="2"/>
              </a:rPr>
              <a:t>a.m.</a:t>
            </a:r>
            <a:r>
              <a:rPr lang="pt-BR" dirty="0" smtClean="0">
                <a:sym typeface="Wingdings" pitchFamily="2" charset="2"/>
              </a:rPr>
              <a:t> , sendo $200.000 o seu valor à vista.</a:t>
            </a:r>
          </a:p>
          <a:p>
            <a:r>
              <a:rPr lang="pt-BR" dirty="0" smtClean="0">
                <a:sym typeface="Wingdings" pitchFamily="2" charset="2"/>
              </a:rPr>
              <a:t>a.) Calcule o valor da prestação mensal</a:t>
            </a:r>
          </a:p>
          <a:p>
            <a:r>
              <a:rPr lang="pt-BR" dirty="0" smtClean="0">
                <a:sym typeface="Wingdings" pitchFamily="2" charset="2"/>
              </a:rPr>
              <a:t>b.) Calcule o valor da parcela de juros referente a primeira prestação.</a:t>
            </a:r>
          </a:p>
          <a:p>
            <a:r>
              <a:rPr lang="pt-BR" dirty="0" smtClean="0">
                <a:sym typeface="Wingdings" pitchFamily="2" charset="2"/>
              </a:rPr>
              <a:t>c.) Calcule o valor da parcela de amortização da primeira prestação.</a:t>
            </a:r>
          </a:p>
          <a:p>
            <a:r>
              <a:rPr lang="pt-BR" dirty="0" smtClean="0">
                <a:sym typeface="Wingdings" pitchFamily="2" charset="2"/>
              </a:rPr>
              <a:t>d.) Calcule o valor da parcela de juros e da amortização referente a segunda prestação.</a:t>
            </a:r>
          </a:p>
          <a:p>
            <a:r>
              <a:rPr lang="pt-BR" dirty="0" smtClean="0">
                <a:sym typeface="Wingdings" pitchFamily="2" charset="2"/>
              </a:rPr>
              <a:t>e.) Calcule o saldo devedor existente no final do oitavo mês.</a:t>
            </a:r>
          </a:p>
          <a:p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2492896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FIM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23528" y="270892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349560" cy="872716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51520" y="2100912"/>
            <a:ext cx="87849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caso de t ser o ultimo pagamento  </a:t>
            </a:r>
          </a:p>
          <a:p>
            <a:endParaRPr lang="pt-BR" dirty="0" smtClean="0"/>
          </a:p>
          <a:p>
            <a:r>
              <a:rPr lang="pt-BR" dirty="0" err="1" smtClean="0"/>
              <a:t>S</a:t>
            </a:r>
            <a:r>
              <a:rPr lang="pt-BR" sz="1400" dirty="0" err="1" smtClean="0"/>
              <a:t>t</a:t>
            </a:r>
            <a:r>
              <a:rPr lang="pt-BR" dirty="0" smtClean="0"/>
              <a:t> = 0</a:t>
            </a:r>
          </a:p>
          <a:p>
            <a:endParaRPr lang="pt-BR" dirty="0" smtClean="0"/>
          </a:p>
          <a:p>
            <a:r>
              <a:rPr lang="pt-BR" dirty="0" smtClean="0"/>
              <a:t>E no caso do instante zero ,    S</a:t>
            </a:r>
            <a:r>
              <a:rPr lang="pt-BR" sz="1400" dirty="0" smtClean="0"/>
              <a:t>0</a:t>
            </a:r>
            <a:r>
              <a:rPr lang="pt-BR" dirty="0" smtClean="0"/>
              <a:t>  =  P</a:t>
            </a:r>
          </a:p>
          <a:p>
            <a:endParaRPr lang="pt-BR" dirty="0" smtClean="0"/>
          </a:p>
          <a:p>
            <a:r>
              <a:rPr lang="pt-BR" dirty="0" smtClean="0"/>
              <a:t>Teremos</a:t>
            </a:r>
          </a:p>
          <a:p>
            <a:r>
              <a:rPr lang="pt-BR" dirty="0" smtClean="0"/>
              <a:t>S</a:t>
            </a:r>
            <a:r>
              <a:rPr lang="pt-BR" sz="1400" dirty="0" smtClean="0"/>
              <a:t>1</a:t>
            </a:r>
            <a:r>
              <a:rPr lang="pt-BR" dirty="0" smtClean="0"/>
              <a:t> + S</a:t>
            </a:r>
            <a:r>
              <a:rPr lang="pt-BR" sz="1400" dirty="0" smtClean="0"/>
              <a:t>2</a:t>
            </a:r>
            <a:r>
              <a:rPr lang="pt-BR" dirty="0" smtClean="0"/>
              <a:t> + S</a:t>
            </a:r>
            <a:r>
              <a:rPr lang="pt-BR" sz="1400" dirty="0" smtClean="0"/>
              <a:t>3</a:t>
            </a:r>
            <a:r>
              <a:rPr lang="pt-BR" dirty="0" smtClean="0"/>
              <a:t> +...........+ </a:t>
            </a:r>
            <a:r>
              <a:rPr lang="pt-BR" dirty="0" err="1" smtClean="0"/>
              <a:t>S</a:t>
            </a:r>
            <a:r>
              <a:rPr lang="pt-BR" sz="1400" dirty="0" err="1" smtClean="0"/>
              <a:t>t</a:t>
            </a:r>
            <a:r>
              <a:rPr lang="pt-BR" sz="1400" dirty="0" smtClean="0"/>
              <a:t>-1</a:t>
            </a:r>
            <a:r>
              <a:rPr lang="pt-BR" dirty="0" smtClean="0"/>
              <a:t> + </a:t>
            </a:r>
            <a:r>
              <a:rPr lang="pt-BR" dirty="0" err="1" smtClean="0"/>
              <a:t>S</a:t>
            </a:r>
            <a:r>
              <a:rPr lang="pt-BR" sz="1400" dirty="0" err="1" smtClean="0"/>
              <a:t>t</a:t>
            </a:r>
            <a:r>
              <a:rPr lang="pt-BR" dirty="0" smtClean="0"/>
              <a:t> =  S</a:t>
            </a:r>
            <a:r>
              <a:rPr lang="pt-BR" sz="1400" dirty="0" smtClean="0"/>
              <a:t>0</a:t>
            </a:r>
            <a:r>
              <a:rPr lang="pt-BR" dirty="0" smtClean="0"/>
              <a:t>  + S</a:t>
            </a:r>
            <a:r>
              <a:rPr lang="pt-BR" sz="1400" dirty="0" smtClean="0"/>
              <a:t>1</a:t>
            </a:r>
            <a:r>
              <a:rPr lang="pt-BR" dirty="0" smtClean="0"/>
              <a:t> + S</a:t>
            </a:r>
            <a:r>
              <a:rPr lang="pt-BR" sz="1400" dirty="0" smtClean="0"/>
              <a:t>2</a:t>
            </a:r>
            <a:r>
              <a:rPr lang="pt-BR" dirty="0" smtClean="0"/>
              <a:t> + S</a:t>
            </a:r>
            <a:r>
              <a:rPr lang="pt-BR" sz="1400" dirty="0" smtClean="0"/>
              <a:t>3</a:t>
            </a:r>
            <a:r>
              <a:rPr lang="pt-BR" dirty="0" smtClean="0"/>
              <a:t> + ....... + </a:t>
            </a:r>
            <a:r>
              <a:rPr lang="pt-BR" dirty="0" err="1" smtClean="0"/>
              <a:t>S</a:t>
            </a:r>
            <a:r>
              <a:rPr lang="pt-BR" sz="1400" dirty="0" err="1" smtClean="0"/>
              <a:t>t</a:t>
            </a:r>
            <a:r>
              <a:rPr lang="pt-BR" sz="1400" dirty="0" smtClean="0"/>
              <a:t>-1</a:t>
            </a:r>
            <a:r>
              <a:rPr lang="pt-BR" dirty="0" smtClean="0"/>
              <a:t> -  ( A</a:t>
            </a:r>
            <a:r>
              <a:rPr lang="pt-BR" sz="1400" dirty="0" smtClean="0"/>
              <a:t>1</a:t>
            </a:r>
            <a:r>
              <a:rPr lang="pt-BR" dirty="0" smtClean="0"/>
              <a:t> + A</a:t>
            </a:r>
            <a:r>
              <a:rPr lang="pt-BR" sz="1400" dirty="0" smtClean="0"/>
              <a:t>2</a:t>
            </a:r>
            <a:r>
              <a:rPr lang="pt-BR" dirty="0" smtClean="0"/>
              <a:t> + A</a:t>
            </a:r>
            <a:r>
              <a:rPr lang="pt-BR" sz="1400" dirty="0" smtClean="0"/>
              <a:t>3</a:t>
            </a:r>
            <a:r>
              <a:rPr lang="pt-BR" dirty="0" smtClean="0"/>
              <a:t> + .....</a:t>
            </a:r>
            <a:r>
              <a:rPr lang="pt-BR" dirty="0" err="1" smtClean="0"/>
              <a:t>A</a:t>
            </a:r>
            <a:r>
              <a:rPr lang="pt-BR" sz="1400" dirty="0" err="1" smtClean="0"/>
              <a:t>t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err="1" smtClean="0"/>
              <a:t>S</a:t>
            </a:r>
            <a:r>
              <a:rPr lang="pt-BR" sz="1400" dirty="0" err="1" smtClean="0"/>
              <a:t>t</a:t>
            </a:r>
            <a:r>
              <a:rPr lang="pt-BR" dirty="0" smtClean="0"/>
              <a:t>  =  S</a:t>
            </a:r>
            <a:r>
              <a:rPr lang="pt-BR" sz="1400" dirty="0" smtClean="0"/>
              <a:t>0 </a:t>
            </a:r>
            <a:r>
              <a:rPr lang="pt-BR" dirty="0" smtClean="0"/>
              <a:t>– ( A</a:t>
            </a:r>
            <a:r>
              <a:rPr lang="pt-BR" sz="1400" dirty="0" smtClean="0"/>
              <a:t>1</a:t>
            </a:r>
            <a:r>
              <a:rPr lang="pt-BR" dirty="0" smtClean="0"/>
              <a:t> + A</a:t>
            </a:r>
            <a:r>
              <a:rPr lang="pt-BR" sz="1400" dirty="0" smtClean="0"/>
              <a:t>2</a:t>
            </a:r>
            <a:r>
              <a:rPr lang="pt-BR" dirty="0" smtClean="0"/>
              <a:t> + A</a:t>
            </a:r>
            <a:r>
              <a:rPr lang="pt-BR" sz="1400" dirty="0" smtClean="0"/>
              <a:t>3</a:t>
            </a:r>
            <a:r>
              <a:rPr lang="pt-BR" dirty="0" smtClean="0"/>
              <a:t> + ........+ </a:t>
            </a:r>
            <a:r>
              <a:rPr lang="pt-BR" dirty="0" err="1" smtClean="0"/>
              <a:t>A</a:t>
            </a:r>
            <a:r>
              <a:rPr lang="pt-BR" sz="1400" dirty="0" err="1" smtClean="0"/>
              <a:t>t</a:t>
            </a:r>
            <a:r>
              <a:rPr lang="pt-BR" dirty="0" smtClean="0"/>
              <a:t>  ) = 0</a:t>
            </a:r>
          </a:p>
          <a:p>
            <a:endParaRPr lang="pt-BR" dirty="0" smtClean="0"/>
          </a:p>
          <a:p>
            <a:r>
              <a:rPr lang="pt-BR" dirty="0" smtClean="0"/>
              <a:t>Ou seja           P = A</a:t>
            </a:r>
            <a:r>
              <a:rPr lang="pt-BR" sz="1400" dirty="0" smtClean="0"/>
              <a:t>1</a:t>
            </a:r>
            <a:r>
              <a:rPr lang="pt-BR" dirty="0" smtClean="0"/>
              <a:t> + A</a:t>
            </a:r>
            <a:r>
              <a:rPr lang="pt-BR" sz="1400" dirty="0" smtClean="0"/>
              <a:t>2</a:t>
            </a:r>
            <a:r>
              <a:rPr lang="pt-BR" dirty="0" smtClean="0"/>
              <a:t>+ A</a:t>
            </a:r>
            <a:r>
              <a:rPr lang="pt-BR" sz="1400" dirty="0" smtClean="0"/>
              <a:t>3</a:t>
            </a:r>
            <a:r>
              <a:rPr lang="pt-BR" dirty="0" smtClean="0"/>
              <a:t> + ......</a:t>
            </a:r>
            <a:r>
              <a:rPr lang="pt-BR" dirty="0" err="1" smtClean="0"/>
              <a:t>A</a:t>
            </a:r>
            <a:r>
              <a:rPr lang="pt-BR" sz="1400" dirty="0" err="1" smtClean="0"/>
              <a:t>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Amortização</a:t>
            </a:r>
            <a:endParaRPr lang="en-US" dirty="0" smtClean="0"/>
          </a:p>
        </p:txBody>
      </p:sp>
      <p:cxnSp>
        <p:nvCxnSpPr>
          <p:cNvPr id="7" name="Conector reto 6"/>
          <p:cNvCxnSpPr/>
          <p:nvPr/>
        </p:nvCxnSpPr>
        <p:spPr>
          <a:xfrm>
            <a:off x="1907704" y="1628800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654108" y="1650286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t - 1</a:t>
            </a:r>
            <a:endParaRPr lang="pt-BR" sz="1600" i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987824" y="1628800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t</a:t>
            </a:r>
            <a:endParaRPr lang="pt-BR" sz="1600" i="1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3203848" y="1493168"/>
            <a:ext cx="0" cy="20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07704" y="1484784"/>
            <a:ext cx="0" cy="20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043608" y="5373216"/>
            <a:ext cx="172819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75656" y="5085184"/>
            <a:ext cx="2664296" cy="504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395536" y="4005064"/>
            <a:ext cx="8039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827584" y="4005064"/>
            <a:ext cx="8039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1251248" y="4005064"/>
            <a:ext cx="8039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2555776" y="4077072"/>
            <a:ext cx="8039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4860032" y="4005064"/>
            <a:ext cx="8039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923928" y="4005064"/>
            <a:ext cx="8039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H="1">
            <a:off x="4347592" y="4005064"/>
            <a:ext cx="8039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6012160" y="4005064"/>
            <a:ext cx="8039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51520" y="1907540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Elaboração de uma planilha de Amortização</a:t>
            </a:r>
          </a:p>
          <a:p>
            <a:endParaRPr lang="pt-BR" dirty="0" smtClean="0"/>
          </a:p>
          <a:p>
            <a:r>
              <a:rPr lang="pt-BR" dirty="0" smtClean="0"/>
              <a:t>Exemplo : </a:t>
            </a:r>
          </a:p>
          <a:p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 err="1" smtClean="0"/>
              <a:t>emprestimo</a:t>
            </a:r>
            <a:r>
              <a:rPr lang="pt-BR" dirty="0" smtClean="0"/>
              <a:t> de $50.000 deve ser devolvido em 4 prestações semestrais à taxa de juros de 5% </a:t>
            </a:r>
            <a:r>
              <a:rPr lang="pt-BR" dirty="0" err="1" smtClean="0"/>
              <a:t>a.s.</a:t>
            </a:r>
            <a:r>
              <a:rPr lang="pt-BR" dirty="0" smtClean="0"/>
              <a:t> com juros pagos semestralmente.</a:t>
            </a:r>
          </a:p>
          <a:p>
            <a:r>
              <a:rPr lang="pt-BR" dirty="0" smtClean="0"/>
              <a:t>Construa a planilha de Amortização  ,calcule o valor de cada prestação e o valor total pago. </a:t>
            </a:r>
          </a:p>
          <a:p>
            <a:r>
              <a:rPr lang="pt-BR" dirty="0" smtClean="0"/>
              <a:t>Dados</a:t>
            </a:r>
          </a:p>
          <a:p>
            <a:r>
              <a:rPr lang="pt-BR" dirty="0" smtClean="0"/>
              <a:t>A1 = $5.000</a:t>
            </a:r>
          </a:p>
          <a:p>
            <a:r>
              <a:rPr lang="pt-BR" dirty="0" smtClean="0"/>
              <a:t>A2 =$10.000</a:t>
            </a:r>
          </a:p>
          <a:p>
            <a:r>
              <a:rPr lang="pt-BR" dirty="0" smtClean="0"/>
              <a:t>A3 = $15.000</a:t>
            </a:r>
          </a:p>
          <a:p>
            <a:r>
              <a:rPr lang="pt-BR" dirty="0" smtClean="0"/>
              <a:t>A4 =$20.000</a:t>
            </a:r>
            <a:endParaRPr lang="pt-BR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202333"/>
            <a:ext cx="1512168" cy="977869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95536" y="1628800"/>
          <a:ext cx="7704856" cy="3168354"/>
        </p:xfrm>
        <a:graphic>
          <a:graphicData uri="http://schemas.openxmlformats.org/drawingml/2006/table">
            <a:tbl>
              <a:tblPr/>
              <a:tblGrid>
                <a:gridCol w="1205768"/>
                <a:gridCol w="1953343"/>
                <a:gridCol w="1784536"/>
                <a:gridCol w="1085192"/>
                <a:gridCol w="1676017"/>
              </a:tblGrid>
              <a:tr h="4526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9" y="1"/>
            <a:ext cx="1497286" cy="968246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9075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zero (0) =   S</a:t>
            </a:r>
            <a:r>
              <a:rPr lang="pt-BR" sz="1400" dirty="0" smtClean="0"/>
              <a:t>0</a:t>
            </a:r>
            <a:r>
              <a:rPr lang="pt-BR" dirty="0" smtClean="0"/>
              <a:t> = P = $50.000</a:t>
            </a:r>
          </a:p>
          <a:p>
            <a:endParaRPr lang="pt-BR" dirty="0" smtClean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611560" y="2552519"/>
          <a:ext cx="7008441" cy="3108728"/>
        </p:xfrm>
        <a:graphic>
          <a:graphicData uri="http://schemas.openxmlformats.org/drawingml/2006/table">
            <a:tbl>
              <a:tblPr/>
              <a:tblGrid>
                <a:gridCol w="1096783"/>
                <a:gridCol w="1776788"/>
                <a:gridCol w="1623238"/>
                <a:gridCol w="987105"/>
                <a:gridCol w="1524527"/>
              </a:tblGrid>
              <a:tr h="4441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441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1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441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1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441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1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349560" cy="872716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196752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(1) = </a:t>
            </a:r>
            <a:r>
              <a:rPr lang="pt-BR" dirty="0" smtClean="0"/>
              <a:t> Passo a Passo</a:t>
            </a:r>
          </a:p>
          <a:p>
            <a:r>
              <a:rPr lang="pt-BR" dirty="0" smtClean="0"/>
              <a:t>                 1°  passo :   calculo do juros no </a:t>
            </a:r>
            <a:r>
              <a:rPr lang="pt-BR" dirty="0" err="1" smtClean="0"/>
              <a:t>periodo</a:t>
            </a:r>
            <a:r>
              <a:rPr lang="pt-BR" dirty="0" smtClean="0"/>
              <a:t> 1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   </a:t>
            </a:r>
            <a:r>
              <a:rPr lang="pt-BR" dirty="0" smtClean="0"/>
              <a:t>J</a:t>
            </a:r>
            <a:r>
              <a:rPr lang="pt-BR" sz="1400" dirty="0" smtClean="0"/>
              <a:t>1</a:t>
            </a:r>
            <a:r>
              <a:rPr lang="pt-BR" dirty="0" smtClean="0"/>
              <a:t> = iS</a:t>
            </a:r>
            <a:r>
              <a:rPr lang="pt-BR" sz="1400" dirty="0" smtClean="0"/>
              <a:t>0</a:t>
            </a:r>
            <a:r>
              <a:rPr lang="pt-BR" dirty="0" smtClean="0"/>
              <a:t>  =   0,05*50.000   = 2.500</a:t>
            </a:r>
          </a:p>
          <a:p>
            <a:r>
              <a:rPr lang="pt-BR" dirty="0" smtClean="0"/>
              <a:t>          </a:t>
            </a:r>
            <a:r>
              <a:rPr lang="pt-BR" dirty="0" smtClean="0"/>
              <a:t>       2°  passo :                 </a:t>
            </a:r>
            <a:r>
              <a:rPr lang="pt-BR" dirty="0" smtClean="0"/>
              <a:t>A</a:t>
            </a:r>
            <a:r>
              <a:rPr lang="pt-BR" sz="1400" dirty="0" smtClean="0"/>
              <a:t>1</a:t>
            </a:r>
            <a:r>
              <a:rPr lang="pt-BR" dirty="0" smtClean="0"/>
              <a:t> = 5.000  ( dado )</a:t>
            </a:r>
          </a:p>
          <a:p>
            <a:r>
              <a:rPr lang="pt-BR" dirty="0" smtClean="0"/>
              <a:t>                 </a:t>
            </a:r>
            <a:r>
              <a:rPr lang="pt-BR" dirty="0" smtClean="0"/>
              <a:t>3° passo :   calculo da prestação  1  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               </a:t>
            </a:r>
            <a:r>
              <a:rPr lang="pt-BR" dirty="0" smtClean="0"/>
              <a:t>R</a:t>
            </a:r>
            <a:r>
              <a:rPr lang="pt-BR" sz="1400" dirty="0" smtClean="0"/>
              <a:t>1</a:t>
            </a:r>
            <a:r>
              <a:rPr lang="pt-BR" dirty="0" smtClean="0"/>
              <a:t> = A</a:t>
            </a:r>
            <a:r>
              <a:rPr lang="pt-BR" sz="1400" dirty="0" smtClean="0"/>
              <a:t>1</a:t>
            </a:r>
            <a:r>
              <a:rPr lang="pt-BR" dirty="0" smtClean="0"/>
              <a:t> + J</a:t>
            </a:r>
            <a:r>
              <a:rPr lang="pt-BR" sz="1400" dirty="0" smtClean="0"/>
              <a:t>1</a:t>
            </a:r>
            <a:r>
              <a:rPr lang="pt-BR" dirty="0" smtClean="0"/>
              <a:t>  =  7.500</a:t>
            </a:r>
          </a:p>
          <a:p>
            <a:r>
              <a:rPr lang="pt-BR" dirty="0" smtClean="0"/>
              <a:t>              </a:t>
            </a:r>
            <a:r>
              <a:rPr lang="pt-BR" dirty="0" smtClean="0"/>
              <a:t>   4° passo    calculo saldo devedor 1 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               </a:t>
            </a:r>
            <a:r>
              <a:rPr lang="pt-BR" dirty="0" smtClean="0"/>
              <a:t>S</a:t>
            </a:r>
            <a:r>
              <a:rPr lang="pt-BR" sz="1400" dirty="0" smtClean="0"/>
              <a:t>1</a:t>
            </a:r>
            <a:r>
              <a:rPr lang="pt-BR" dirty="0" smtClean="0"/>
              <a:t>  = S</a:t>
            </a:r>
            <a:r>
              <a:rPr lang="pt-BR" sz="1400" dirty="0" smtClean="0"/>
              <a:t>0</a:t>
            </a:r>
            <a:r>
              <a:rPr lang="pt-BR" dirty="0" smtClean="0"/>
              <a:t> – A</a:t>
            </a:r>
            <a:r>
              <a:rPr lang="pt-BR" sz="1400" dirty="0" smtClean="0"/>
              <a:t>1</a:t>
            </a:r>
            <a:r>
              <a:rPr lang="pt-BR" dirty="0" smtClean="0"/>
              <a:t> =  45.000</a:t>
            </a:r>
          </a:p>
          <a:p>
            <a:endParaRPr lang="pt-BR" dirty="0" smtClean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95536" y="3200588"/>
          <a:ext cx="7776864" cy="2892708"/>
        </p:xfrm>
        <a:graphic>
          <a:graphicData uri="http://schemas.openxmlformats.org/drawingml/2006/table">
            <a:tbl>
              <a:tblPr/>
              <a:tblGrid>
                <a:gridCol w="1217036"/>
                <a:gridCol w="1971599"/>
                <a:gridCol w="1801214"/>
                <a:gridCol w="1095334"/>
                <a:gridCol w="1691681"/>
              </a:tblGrid>
              <a:tr h="4132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132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32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132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32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132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32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7" cy="98072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Amortização</a:t>
            </a:r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1907540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 momento  (2) =   J</a:t>
            </a:r>
            <a:r>
              <a:rPr lang="pt-BR" sz="1400" dirty="0" smtClean="0"/>
              <a:t>2</a:t>
            </a:r>
            <a:r>
              <a:rPr lang="pt-BR" dirty="0" smtClean="0"/>
              <a:t> = iS</a:t>
            </a:r>
            <a:r>
              <a:rPr lang="pt-BR" sz="1400" dirty="0" smtClean="0"/>
              <a:t>1</a:t>
            </a:r>
            <a:r>
              <a:rPr lang="pt-BR" dirty="0" smtClean="0"/>
              <a:t>  =   0,05*45.000   = 2.250</a:t>
            </a:r>
          </a:p>
          <a:p>
            <a:r>
              <a:rPr lang="pt-BR" dirty="0" smtClean="0"/>
              <a:t>                                     A</a:t>
            </a:r>
            <a:r>
              <a:rPr lang="pt-BR" sz="1400" dirty="0" smtClean="0"/>
              <a:t>2</a:t>
            </a:r>
            <a:r>
              <a:rPr lang="pt-BR" dirty="0" smtClean="0"/>
              <a:t> = 10.000  ( dado )</a:t>
            </a:r>
          </a:p>
          <a:p>
            <a:r>
              <a:rPr lang="pt-BR" dirty="0" smtClean="0"/>
              <a:t>                                     R</a:t>
            </a:r>
            <a:r>
              <a:rPr lang="pt-BR" sz="1400" dirty="0" smtClean="0"/>
              <a:t>2</a:t>
            </a:r>
            <a:r>
              <a:rPr lang="pt-BR" dirty="0" smtClean="0"/>
              <a:t> = A</a:t>
            </a:r>
            <a:r>
              <a:rPr lang="pt-BR" sz="1400" dirty="0" smtClean="0"/>
              <a:t>2</a:t>
            </a:r>
            <a:r>
              <a:rPr lang="pt-BR" dirty="0" smtClean="0"/>
              <a:t> + J</a:t>
            </a:r>
            <a:r>
              <a:rPr lang="pt-BR" sz="1400" dirty="0" smtClean="0"/>
              <a:t>2</a:t>
            </a:r>
            <a:r>
              <a:rPr lang="pt-BR" dirty="0" smtClean="0"/>
              <a:t>  =  12.250</a:t>
            </a:r>
          </a:p>
          <a:p>
            <a:r>
              <a:rPr lang="pt-BR" dirty="0" smtClean="0"/>
              <a:t>                                     S</a:t>
            </a:r>
            <a:r>
              <a:rPr lang="pt-BR" sz="1400" dirty="0" smtClean="0"/>
              <a:t>2</a:t>
            </a:r>
            <a:r>
              <a:rPr lang="pt-BR" dirty="0" smtClean="0"/>
              <a:t>  = S</a:t>
            </a:r>
            <a:r>
              <a:rPr lang="pt-BR" sz="1400" dirty="0" smtClean="0"/>
              <a:t>1</a:t>
            </a:r>
            <a:r>
              <a:rPr lang="pt-BR" dirty="0" smtClean="0"/>
              <a:t> – A</a:t>
            </a:r>
            <a:r>
              <a:rPr lang="pt-BR" sz="1400" dirty="0" smtClean="0"/>
              <a:t>2</a:t>
            </a:r>
            <a:r>
              <a:rPr lang="pt-BR" dirty="0" smtClean="0"/>
              <a:t> =  35.000</a:t>
            </a:r>
          </a:p>
          <a:p>
            <a:endParaRPr lang="pt-BR" dirty="0" smtClean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395536" y="3140968"/>
          <a:ext cx="7992888" cy="3096345"/>
        </p:xfrm>
        <a:graphic>
          <a:graphicData uri="http://schemas.openxmlformats.org/drawingml/2006/table">
            <a:tbl>
              <a:tblPr/>
              <a:tblGrid>
                <a:gridCol w="1250843"/>
                <a:gridCol w="2026366"/>
                <a:gridCol w="1851247"/>
                <a:gridCol w="1125760"/>
                <a:gridCol w="1738672"/>
              </a:tblGrid>
              <a:tr h="442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Semestre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 Devedor St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Amortização At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Juros Jt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Prestação Rt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10.000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12.250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155" marR="7155" marT="71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4696</TotalTime>
  <Words>2583</Words>
  <Application>Microsoft Office PowerPoint</Application>
  <PresentationFormat>Apresentação na tela (4:3)</PresentationFormat>
  <Paragraphs>1022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Martino</dc:creator>
  <cp:lastModifiedBy>HP</cp:lastModifiedBy>
  <cp:revision>405</cp:revision>
  <dcterms:created xsi:type="dcterms:W3CDTF">2012-02-10T13:18:47Z</dcterms:created>
  <dcterms:modified xsi:type="dcterms:W3CDTF">2015-11-10T01:21:55Z</dcterms:modified>
</cp:coreProperties>
</file>