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98" r:id="rId3"/>
    <p:sldId id="347" r:id="rId4"/>
    <p:sldId id="259" r:id="rId5"/>
    <p:sldId id="343" r:id="rId6"/>
    <p:sldId id="344" r:id="rId7"/>
    <p:sldId id="345" r:id="rId8"/>
    <p:sldId id="348" r:id="rId9"/>
    <p:sldId id="352" r:id="rId10"/>
    <p:sldId id="353" r:id="rId11"/>
    <p:sldId id="314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49461" autoAdjust="0"/>
  </p:normalViewPr>
  <p:slideViewPr>
    <p:cSldViewPr>
      <p:cViewPr>
        <p:scale>
          <a:sx n="80" d="100"/>
          <a:sy n="80" d="100"/>
        </p:scale>
        <p:origin x="-107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C096A-14C4-4B52-BF41-F73A880791A4}" type="datetimeFigureOut">
              <a:rPr lang="pt-BR" smtClean="0"/>
              <a:pPr/>
              <a:t>13/09/2015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7341D-4F62-42D6-B578-4A8B2DA009C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481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75B90F7-BCB6-4C24-BE5F-6F28D5CD279A}" type="datetime1">
              <a:rPr lang="pt-BR" smtClean="0"/>
              <a:pPr/>
              <a:t>13/09/2015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53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0B88AD-098A-4F3A-A9CA-39205D479FB5}" type="datetime1">
              <a:rPr lang="pt-BR" smtClean="0"/>
              <a:pPr/>
              <a:t>13/09/2015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58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931211D-C744-485E-A6FE-68C773A3493E}" type="datetime1">
              <a:rPr lang="pt-BR" smtClean="0"/>
              <a:pPr/>
              <a:t>13/09/2015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42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B06F6D-104E-4014-A898-708E73904A4C}" type="datetime1">
              <a:rPr lang="pt-BR" smtClean="0"/>
              <a:pPr/>
              <a:t>13/09/2015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816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3903AD-C367-4974-AB51-15FCE158B44C}" type="datetime1">
              <a:rPr lang="pt-BR" smtClean="0"/>
              <a:pPr/>
              <a:t>13/09/2015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77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92D889-D00B-4677-B4A6-84952F27C168}" type="datetime1">
              <a:rPr lang="pt-BR" smtClean="0"/>
              <a:pPr/>
              <a:t>13/09/2015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1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47C5A-0CC6-42A8-97B6-A9E557CCEC95}" type="datetime1">
              <a:rPr lang="pt-BR" smtClean="0"/>
              <a:pPr/>
              <a:t>13/09/2015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50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708D86-46E9-461E-B203-0767606CB4D6}" type="datetime1">
              <a:rPr lang="pt-BR" smtClean="0"/>
              <a:pPr/>
              <a:t>13/09/2015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04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9AAD07-74A8-4059-9ABD-E9860DBC2AF9}" type="datetime1">
              <a:rPr lang="pt-BR" smtClean="0"/>
              <a:pPr/>
              <a:t>13/09/2015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73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34AD35-7007-45CA-9FDB-985923B46B6B}" type="datetime1">
              <a:rPr lang="pt-BR" smtClean="0"/>
              <a:pPr/>
              <a:t>13/09/2015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15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71DCDB-02BB-4C1F-B992-2361271B2285}" type="datetime1">
              <a:rPr lang="pt-BR" smtClean="0"/>
              <a:pPr/>
              <a:t>13/09/2015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80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75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808" y="1196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Engenharia</a:t>
            </a:r>
            <a:r>
              <a:rPr lang="en-US" dirty="0" smtClean="0"/>
              <a:t> </a:t>
            </a:r>
            <a:r>
              <a:rPr lang="en-US" dirty="0" err="1" smtClean="0"/>
              <a:t>Econômica</a:t>
            </a:r>
            <a:r>
              <a:rPr lang="en-US" dirty="0" smtClean="0"/>
              <a:t> aula 4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496" y="2564904"/>
            <a:ext cx="8748464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AutoNum type="romanUcPeriod" startAt="2"/>
              <a:defRPr/>
            </a:pP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Juros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compostos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  -   </a:t>
            </a: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0"/>
            <a:ext cx="1872208" cy="1210695"/>
          </a:xfrm>
          <a:prstGeom prst="rect">
            <a:avLst/>
          </a:prstGeom>
          <a:noFill/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4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352800"/>
          </a:xfrm>
        </p:spPr>
        <p:txBody>
          <a:bodyPr>
            <a:normAutofit/>
          </a:bodyPr>
          <a:lstStyle/>
          <a:p>
            <a:pPr algn="just" eaLnBrk="1" hangingPunct="1">
              <a:buFont typeface="Arial" charset="0"/>
              <a:buNone/>
              <a:defRPr/>
            </a:pPr>
            <a:r>
              <a:rPr lang="en-US" sz="2400" b="1" dirty="0" err="1" smtClean="0">
                <a:latin typeface="+mj-lt"/>
              </a:rPr>
              <a:t>Exemplo</a:t>
            </a:r>
            <a:endParaRPr lang="en-US" sz="2400" b="1" dirty="0" smtClean="0">
              <a:latin typeface="+mj-lt"/>
            </a:endParaRPr>
          </a:p>
          <a:p>
            <a:pPr algn="just" eaLnBrk="1" hangingPunct="1">
              <a:buNone/>
              <a:defRPr/>
            </a:pPr>
            <a:r>
              <a:rPr lang="en-US" sz="2400" dirty="0" smtClean="0">
                <a:latin typeface="+mj-lt"/>
                <a:sym typeface="Wingdings" pitchFamily="2" charset="2"/>
              </a:rPr>
              <a:t></a:t>
            </a:r>
            <a:r>
              <a:rPr lang="en-US" sz="2400" dirty="0" smtClean="0">
                <a:latin typeface="+mj-lt"/>
              </a:rPr>
              <a:t>Um </a:t>
            </a:r>
            <a:r>
              <a:rPr lang="en-US" sz="2400" dirty="0" err="1" smtClean="0">
                <a:latin typeface="+mj-lt"/>
              </a:rPr>
              <a:t>pessoa</a:t>
            </a:r>
            <a:r>
              <a:rPr lang="en-US" sz="2400" dirty="0" smtClean="0">
                <a:latin typeface="+mj-lt"/>
              </a:rPr>
              <a:t> tem </a:t>
            </a:r>
            <a:r>
              <a:rPr lang="en-US" sz="2400" dirty="0" err="1" smtClean="0">
                <a:latin typeface="+mj-lt"/>
              </a:rPr>
              <a:t>uma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divída</a:t>
            </a:r>
            <a:r>
              <a:rPr lang="en-US" sz="2400" dirty="0" smtClean="0">
                <a:latin typeface="+mj-lt"/>
              </a:rPr>
              <a:t> de $ 10.000 à </a:t>
            </a:r>
            <a:r>
              <a:rPr lang="en-US" sz="2400" dirty="0" err="1" smtClean="0">
                <a:latin typeface="+mj-lt"/>
              </a:rPr>
              <a:t>vencer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em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três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meses</a:t>
            </a:r>
            <a:r>
              <a:rPr lang="en-US" sz="2400" dirty="0" smtClean="0">
                <a:latin typeface="+mj-lt"/>
              </a:rPr>
              <a:t>.</a:t>
            </a:r>
          </a:p>
          <a:p>
            <a:pPr algn="just" eaLnBrk="1" hangingPunct="1">
              <a:buNone/>
              <a:defRPr/>
            </a:pPr>
            <a:r>
              <a:rPr lang="en-US" sz="2400" dirty="0" smtClean="0">
                <a:latin typeface="+mj-lt"/>
              </a:rPr>
              <a:t>     </a:t>
            </a:r>
            <a:r>
              <a:rPr lang="en-US" sz="2400" dirty="0" err="1" smtClean="0">
                <a:latin typeface="+mj-lt"/>
              </a:rPr>
              <a:t>Qual</a:t>
            </a:r>
            <a:r>
              <a:rPr lang="en-US" sz="2400" dirty="0" smtClean="0">
                <a:latin typeface="+mj-lt"/>
              </a:rPr>
              <a:t> o valor </a:t>
            </a:r>
            <a:r>
              <a:rPr lang="en-US" sz="2400" dirty="0" err="1" smtClean="0">
                <a:latin typeface="+mj-lt"/>
              </a:rPr>
              <a:t>atual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hoje</a:t>
            </a:r>
            <a:r>
              <a:rPr lang="en-US" sz="2400" dirty="0" smtClean="0">
                <a:latin typeface="+mj-lt"/>
              </a:rPr>
              <a:t> , </a:t>
            </a:r>
            <a:r>
              <a:rPr lang="en-US" sz="2400" dirty="0" err="1" smtClean="0">
                <a:latin typeface="+mj-lt"/>
              </a:rPr>
              <a:t>considerando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uma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taxa</a:t>
            </a:r>
            <a:r>
              <a:rPr lang="en-US" sz="2400" dirty="0" smtClean="0">
                <a:latin typeface="+mj-lt"/>
              </a:rPr>
              <a:t> de </a:t>
            </a:r>
            <a:r>
              <a:rPr lang="en-US" sz="2400" dirty="0" err="1" smtClean="0">
                <a:latin typeface="+mj-lt"/>
              </a:rPr>
              <a:t>juros</a:t>
            </a:r>
            <a:r>
              <a:rPr lang="en-US" sz="2400" dirty="0" smtClean="0">
                <a:latin typeface="+mj-lt"/>
              </a:rPr>
              <a:t> de 1,5% a.m. ?</a:t>
            </a:r>
          </a:p>
        </p:txBody>
      </p:sp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763688" y="476672"/>
            <a:ext cx="8352928" cy="60592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Valor Nominal e Valor Presente ( juros</a:t>
            </a:r>
            <a:r>
              <a:rPr kumimoji="0" lang="pt-B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compostos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14"/>
          <p:cNvSpPr txBox="1">
            <a:spLocks/>
          </p:cNvSpPr>
          <p:nvPr/>
        </p:nvSpPr>
        <p:spPr>
          <a:xfrm>
            <a:off x="323528" y="3384376"/>
            <a:ext cx="8640960" cy="43651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Solução</a:t>
            </a: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: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>
              <a:latin typeface="+mj-lt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>
                <a:latin typeface="+mj-lt"/>
              </a:rPr>
              <a:t>V  =  10.000 /  ( 1 + 0,015 )       =   $ 9.563,17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>
              <a:latin typeface="+mj-lt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>
              <a:latin typeface="+mj-lt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err="1" smtClean="0">
                <a:latin typeface="+mj-lt"/>
              </a:rPr>
              <a:t>Interpretação</a:t>
            </a:r>
            <a:r>
              <a:rPr lang="en-US" dirty="0" smtClean="0">
                <a:latin typeface="+mj-lt"/>
              </a:rPr>
              <a:t> :   </a:t>
            </a:r>
            <a:r>
              <a:rPr lang="en-US" dirty="0" err="1" smtClean="0">
                <a:latin typeface="+mj-lt"/>
              </a:rPr>
              <a:t>Esta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pessoa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deveria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aplicar</a:t>
            </a:r>
            <a:r>
              <a:rPr lang="en-US" dirty="0" smtClean="0">
                <a:latin typeface="+mj-lt"/>
              </a:rPr>
              <a:t> $ 9.563,17 </a:t>
            </a:r>
            <a:r>
              <a:rPr lang="en-US" dirty="0" err="1" smtClean="0">
                <a:latin typeface="+mj-lt"/>
              </a:rPr>
              <a:t>nas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taxas</a:t>
            </a:r>
            <a:r>
              <a:rPr lang="en-US" dirty="0" smtClean="0">
                <a:latin typeface="+mj-lt"/>
              </a:rPr>
              <a:t> de </a:t>
            </a:r>
            <a:r>
              <a:rPr lang="en-US" dirty="0" err="1" smtClean="0">
                <a:latin typeface="+mj-lt"/>
              </a:rPr>
              <a:t>juros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considerada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para</a:t>
            </a:r>
            <a:endParaRPr lang="en-US" dirty="0" smtClean="0">
              <a:latin typeface="+mj-lt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>
                <a:latin typeface="+mj-lt"/>
              </a:rPr>
              <a:t>                              </a:t>
            </a:r>
            <a:r>
              <a:rPr lang="en-US" dirty="0" err="1" smtClean="0">
                <a:latin typeface="+mj-lt"/>
              </a:rPr>
              <a:t>em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três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meses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ter</a:t>
            </a:r>
            <a:r>
              <a:rPr lang="en-US" dirty="0" smtClean="0">
                <a:latin typeface="+mj-lt"/>
              </a:rPr>
              <a:t>  o </a:t>
            </a:r>
            <a:r>
              <a:rPr lang="en-US" dirty="0" err="1" smtClean="0">
                <a:latin typeface="+mj-lt"/>
              </a:rPr>
              <a:t>Montante</a:t>
            </a:r>
            <a:r>
              <a:rPr lang="en-US" dirty="0" smtClean="0">
                <a:latin typeface="+mj-lt"/>
              </a:rPr>
              <a:t>  de $10.000 </a:t>
            </a:r>
            <a:r>
              <a:rPr lang="en-US" dirty="0" err="1" smtClean="0">
                <a:latin typeface="+mj-lt"/>
              </a:rPr>
              <a:t>para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quitar</a:t>
            </a:r>
            <a:r>
              <a:rPr lang="en-US" dirty="0" smtClean="0">
                <a:latin typeface="+mj-lt"/>
              </a:rPr>
              <a:t> a </a:t>
            </a:r>
            <a:r>
              <a:rPr lang="en-US" dirty="0" err="1" smtClean="0">
                <a:latin typeface="+mj-lt"/>
              </a:rPr>
              <a:t>sua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divída</a:t>
            </a:r>
            <a:r>
              <a:rPr lang="en-US" dirty="0" smtClean="0">
                <a:latin typeface="+mj-lt"/>
              </a:rPr>
              <a:t>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699792" y="38610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827584" y="764704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800" dirty="0" err="1" smtClean="0"/>
              <a:t>Capitalização</a:t>
            </a:r>
            <a:r>
              <a:rPr lang="en-US" sz="2800" dirty="0" smtClean="0"/>
              <a:t> </a:t>
            </a:r>
            <a:r>
              <a:rPr lang="en-US" sz="2800" dirty="0" err="1" smtClean="0"/>
              <a:t>Composta</a:t>
            </a:r>
            <a:r>
              <a:rPr lang="en-US" sz="2800" dirty="0" smtClean="0"/>
              <a:t> c/ </a:t>
            </a:r>
            <a:r>
              <a:rPr lang="en-US" sz="2800" dirty="0" err="1" smtClean="0"/>
              <a:t>taxas</a:t>
            </a:r>
            <a:r>
              <a:rPr lang="en-US" sz="2800" dirty="0" smtClean="0"/>
              <a:t> de </a:t>
            </a:r>
            <a:r>
              <a:rPr lang="en-US" sz="2800" dirty="0" err="1" smtClean="0"/>
              <a:t>juros</a:t>
            </a:r>
            <a:r>
              <a:rPr lang="en-US" sz="2800" dirty="0" smtClean="0"/>
              <a:t> </a:t>
            </a:r>
            <a:r>
              <a:rPr lang="en-US" sz="2800" dirty="0" err="1" smtClean="0"/>
              <a:t>variáveis</a:t>
            </a:r>
            <a:endParaRPr lang="en-US" sz="2800" dirty="0" smtClean="0"/>
          </a:p>
          <a:p>
            <a:pPr marL="571500" indent="-571500" algn="ctr">
              <a:buAutoNum type="romanUcPeriod"/>
              <a:defRPr/>
            </a:pPr>
            <a:endParaRPr lang="en-US" sz="2800" dirty="0" smtClean="0"/>
          </a:p>
          <a:p>
            <a:pPr marL="571500" indent="-571500" algn="ctr">
              <a:buAutoNum type="romanUcPeriod"/>
              <a:defRPr/>
            </a:pPr>
            <a:endParaRPr lang="en-US" sz="2800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516589" cy="98072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51520" y="1916832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Wingdings"/>
              <a:buChar char="à"/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Até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agora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vimos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que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taxa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juros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permanecia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constante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longo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do tempo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operação</a:t>
            </a:r>
            <a:endParaRPr lang="en-US" sz="24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     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Porem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, é normal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termos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variação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das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taxas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longo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do tempo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aplicação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3920" y="3933056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endParaRPr lang="en-US" sz="1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51520" y="3879304"/>
            <a:ext cx="8229600" cy="264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Wingdings"/>
              <a:buChar char="à"/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Considerando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um Capital C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aplicado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juros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compostos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e as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seguintes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taxas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:</a:t>
            </a:r>
          </a:p>
          <a:p>
            <a:pPr marL="571500" indent="-571500" algn="just">
              <a:defRPr/>
            </a:pPr>
            <a:r>
              <a:rPr lang="en-US" sz="18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      i</a:t>
            </a:r>
            <a:r>
              <a:rPr lang="en-US" sz="11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no  1°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período</a:t>
            </a:r>
            <a:endParaRPr lang="en-US" sz="18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defRPr/>
            </a:pPr>
            <a:r>
              <a:rPr lang="en-US" sz="18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      i</a:t>
            </a:r>
            <a:r>
              <a:rPr lang="en-US" sz="11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no  2°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período</a:t>
            </a:r>
            <a:endParaRPr lang="en-US" sz="18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defRPr/>
            </a:pPr>
            <a:r>
              <a:rPr lang="en-US" sz="18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      i</a:t>
            </a:r>
            <a:r>
              <a:rPr lang="en-US" sz="11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3</a:t>
            </a:r>
            <a:r>
              <a:rPr lang="en-US" sz="18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no  3°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período</a:t>
            </a:r>
            <a:endParaRPr lang="en-US" sz="18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defRPr/>
            </a:pPr>
            <a:r>
              <a:rPr lang="en-US" sz="18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      …………………….</a:t>
            </a:r>
          </a:p>
          <a:p>
            <a:pPr marL="571500" indent="-571500" algn="just">
              <a:defRPr/>
            </a:pPr>
            <a:r>
              <a:rPr lang="en-US" sz="18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     i</a:t>
            </a:r>
            <a:r>
              <a:rPr lang="en-US" sz="11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no n° 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período</a:t>
            </a:r>
            <a:endParaRPr lang="en-US" sz="18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defRPr/>
            </a:pPr>
            <a:endParaRPr lang="en-US" sz="18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defRPr/>
            </a:pPr>
            <a:endParaRPr lang="en-US" sz="24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971600" y="404664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800" dirty="0" err="1" smtClean="0"/>
              <a:t>Capitalização</a:t>
            </a:r>
            <a:r>
              <a:rPr lang="en-US" sz="2800" dirty="0" smtClean="0"/>
              <a:t> </a:t>
            </a:r>
            <a:r>
              <a:rPr lang="en-US" sz="2800" dirty="0" err="1" smtClean="0"/>
              <a:t>Composta</a:t>
            </a:r>
            <a:r>
              <a:rPr lang="en-US" sz="2800" dirty="0" smtClean="0"/>
              <a:t> c/ </a:t>
            </a:r>
            <a:r>
              <a:rPr lang="en-US" sz="2800" dirty="0" err="1" smtClean="0"/>
              <a:t>taxas</a:t>
            </a:r>
            <a:r>
              <a:rPr lang="en-US" sz="2800" dirty="0" smtClean="0"/>
              <a:t> de </a:t>
            </a:r>
            <a:r>
              <a:rPr lang="en-US" sz="2800" dirty="0" err="1" smtClean="0"/>
              <a:t>juros</a:t>
            </a:r>
            <a:r>
              <a:rPr lang="en-US" sz="2800" dirty="0" smtClean="0"/>
              <a:t> </a:t>
            </a:r>
            <a:r>
              <a:rPr lang="en-US" sz="2800" dirty="0" err="1" smtClean="0"/>
              <a:t>variáveis</a:t>
            </a:r>
            <a:endParaRPr lang="en-US" sz="2800" dirty="0" smtClean="0"/>
          </a:p>
          <a:p>
            <a:pPr marL="571500" indent="-571500" algn="ctr">
              <a:buAutoNum type="romanUcPeriod"/>
              <a:defRPr/>
            </a:pPr>
            <a:endParaRPr lang="en-US" sz="2800" dirty="0" smtClean="0"/>
          </a:p>
          <a:p>
            <a:pPr marL="571500" indent="-571500" algn="ctr">
              <a:buAutoNum type="romanUcPeriod"/>
              <a:defRPr/>
            </a:pPr>
            <a:endParaRPr lang="en-US" sz="2800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516589" cy="980728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7504" y="1556792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Wingdings"/>
              <a:buChar char="à"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Calculo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Montante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será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:</a:t>
            </a: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    M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=  C + Ci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=  C ( 1+ i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)</a:t>
            </a: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    M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= M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+ M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= M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( 1 + i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) 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  C ( 1+ i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)( 1 + i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)</a:t>
            </a: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       ……………………….</a:t>
            </a: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     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M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= C ( 1 + i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)( 1+ i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)( 1 + i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3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)……  ( 1+ i</a:t>
            </a:r>
            <a:r>
              <a:rPr lang="en-US" sz="12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)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3920" y="3933056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endParaRPr lang="en-US" sz="1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03920" y="4239344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Wingdings"/>
              <a:buChar char="à"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taxa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acumulada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no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período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:</a:t>
            </a: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  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ac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=   (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/  C  ) -  1</a:t>
            </a:r>
          </a:p>
          <a:p>
            <a:pPr marL="571500" indent="-571500" algn="just"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ou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I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ac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= ( 1+i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)(1+i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)(1+ i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)…..(1+i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)  - 1         </a:t>
            </a:r>
          </a:p>
          <a:p>
            <a:pPr marL="571500" indent="-571500" algn="just"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971600" y="404664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800" dirty="0" err="1" smtClean="0"/>
              <a:t>Capitalização</a:t>
            </a:r>
            <a:r>
              <a:rPr lang="en-US" sz="2800" dirty="0" smtClean="0"/>
              <a:t> </a:t>
            </a:r>
            <a:r>
              <a:rPr lang="en-US" sz="2800" dirty="0" err="1" smtClean="0"/>
              <a:t>Composta</a:t>
            </a:r>
            <a:r>
              <a:rPr lang="en-US" sz="2800" dirty="0" smtClean="0"/>
              <a:t> c/ </a:t>
            </a:r>
            <a:r>
              <a:rPr lang="en-US" sz="2800" dirty="0" err="1" smtClean="0"/>
              <a:t>taxas</a:t>
            </a:r>
            <a:r>
              <a:rPr lang="en-US" sz="2800" dirty="0" smtClean="0"/>
              <a:t> de </a:t>
            </a:r>
            <a:r>
              <a:rPr lang="en-US" sz="2800" dirty="0" err="1" smtClean="0"/>
              <a:t>juros</a:t>
            </a:r>
            <a:r>
              <a:rPr lang="en-US" sz="2800" dirty="0" smtClean="0"/>
              <a:t> </a:t>
            </a:r>
            <a:r>
              <a:rPr lang="en-US" sz="2800" dirty="0" err="1" smtClean="0"/>
              <a:t>variáveis</a:t>
            </a:r>
            <a:endParaRPr lang="en-US" sz="2800" dirty="0" smtClean="0"/>
          </a:p>
          <a:p>
            <a:pPr marL="571500" indent="-571500" algn="ctr">
              <a:buAutoNum type="romanUcPeriod"/>
              <a:defRPr/>
            </a:pPr>
            <a:endParaRPr lang="en-US" sz="2800" dirty="0" smtClean="0"/>
          </a:p>
          <a:p>
            <a:pPr marL="571500" indent="-571500" algn="ctr">
              <a:buAutoNum type="romanUcPeriod"/>
              <a:defRPr/>
            </a:pPr>
            <a:endParaRPr lang="en-US" sz="2800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516589" cy="980728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03920" y="3933056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endParaRPr lang="en-US" sz="1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1520" y="1412776"/>
            <a:ext cx="8229600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Wingdings"/>
              <a:buChar char="à"/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Exemplo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:</a:t>
            </a: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                   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Em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três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meses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consecutivos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, um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fundo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renda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fixa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rendeu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respectivamente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1,3% ; 1,7% e 2,1%.</a:t>
            </a: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                      Se o capital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aplicado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no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inicio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primeiro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mês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foi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$ 16.000 ,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calcule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:</a:t>
            </a:r>
          </a:p>
          <a:p>
            <a:pPr marL="571500" indent="-571500" algn="just">
              <a:buAutoNum type="alphaLcPeriod"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Montante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final do 3°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mês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buAutoNum type="alphaLcPeriod"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taxa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rentabilidade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acumulada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deste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fundo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no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trimestre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971600" y="404664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800" dirty="0" err="1" smtClean="0"/>
              <a:t>Capitalização</a:t>
            </a:r>
            <a:r>
              <a:rPr lang="en-US" sz="2800" dirty="0" smtClean="0"/>
              <a:t> </a:t>
            </a:r>
            <a:r>
              <a:rPr lang="en-US" sz="2800" dirty="0" err="1" smtClean="0"/>
              <a:t>Composta</a:t>
            </a:r>
            <a:r>
              <a:rPr lang="en-US" sz="2800" dirty="0" smtClean="0"/>
              <a:t> c/ </a:t>
            </a:r>
            <a:r>
              <a:rPr lang="en-US" sz="2800" dirty="0" err="1" smtClean="0"/>
              <a:t>taxas</a:t>
            </a:r>
            <a:r>
              <a:rPr lang="en-US" sz="2800" dirty="0" smtClean="0"/>
              <a:t> de </a:t>
            </a:r>
            <a:r>
              <a:rPr lang="en-US" sz="2800" dirty="0" err="1" smtClean="0"/>
              <a:t>juros</a:t>
            </a:r>
            <a:r>
              <a:rPr lang="en-US" sz="2800" dirty="0" smtClean="0"/>
              <a:t> </a:t>
            </a:r>
            <a:r>
              <a:rPr lang="en-US" sz="2800" dirty="0" err="1" smtClean="0"/>
              <a:t>variáveis</a:t>
            </a:r>
            <a:endParaRPr lang="en-US" sz="2800" dirty="0" smtClean="0"/>
          </a:p>
          <a:p>
            <a:pPr marL="571500" indent="-571500" algn="ctr">
              <a:buAutoNum type="romanUcPeriod"/>
              <a:defRPr/>
            </a:pPr>
            <a:endParaRPr lang="en-US" sz="2800" dirty="0" smtClean="0"/>
          </a:p>
          <a:p>
            <a:pPr marL="571500" indent="-571500" algn="ctr">
              <a:buAutoNum type="romanUcPeriod"/>
              <a:defRPr/>
            </a:pPr>
            <a:endParaRPr lang="en-US" sz="2800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516589" cy="980728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03920" y="3933056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endParaRPr lang="en-US" sz="1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9512" y="980728"/>
            <a:ext cx="8280920" cy="20162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Wingdings"/>
              <a:buChar char="à"/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Exemplo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:</a:t>
            </a: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                   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Em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três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meses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consecutivos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, um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fundo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renda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fixa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rendeu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respectivamente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1,3% ; 1,7% e 2,1%.</a:t>
            </a: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                      Se o capital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aplicado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no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inicio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primeiro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mês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foi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$ 16.000 ,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calcule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:</a:t>
            </a:r>
          </a:p>
          <a:p>
            <a:pPr marL="571500" indent="-571500" algn="just">
              <a:buAutoNum type="alphaLcPeriod"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Montante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final do 3°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mês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buAutoNum type="alphaLcPeriod"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taxa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rentabilidade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acumulada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deste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fundo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no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trimestre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9512" y="3429000"/>
            <a:ext cx="8280920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Wingdings"/>
              <a:buChar char="à"/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Solução</a:t>
            </a:r>
            <a:endParaRPr lang="en-US" sz="24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buAutoNum type="alphaLcPeriod"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M = 16.000( 1+ 0,013)(1+ 0,017)(1 + 0,021)  = 16.829,69</a:t>
            </a:r>
          </a:p>
          <a:p>
            <a:pPr marL="571500" indent="-571500" algn="just">
              <a:buAutoNum type="alphaLcPeriod"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 ac  =  (16.829,69 / 16.000 ) -1   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  5,19%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a.p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.</a:t>
            </a:r>
          </a:p>
          <a:p>
            <a:pPr marL="571500" indent="-571500" algn="just">
              <a:buAutoNum type="alphaLcPeriod"/>
              <a:defRPr/>
            </a:pPr>
            <a:endParaRPr lang="en-US" sz="24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   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ou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poderia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ser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calculada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por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:</a:t>
            </a: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      I ac = (1+0,013)(1+ 0,017)( 1+ 0,021) -1   =   5,19%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a.p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.</a:t>
            </a:r>
          </a:p>
          <a:p>
            <a:pPr marL="571500" indent="-571500" algn="just">
              <a:buAutoNum type="alphaLcPeriod"/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971600" y="404664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800" dirty="0" err="1" smtClean="0"/>
              <a:t>Capitalização</a:t>
            </a:r>
            <a:r>
              <a:rPr lang="en-US" sz="2800" dirty="0" smtClean="0"/>
              <a:t> </a:t>
            </a:r>
            <a:r>
              <a:rPr lang="en-US" sz="2800" dirty="0" err="1" smtClean="0"/>
              <a:t>Composta</a:t>
            </a:r>
            <a:r>
              <a:rPr lang="en-US" sz="2800" dirty="0" smtClean="0"/>
              <a:t> c/ </a:t>
            </a:r>
            <a:r>
              <a:rPr lang="en-US" sz="2800" dirty="0" err="1" smtClean="0"/>
              <a:t>taxas</a:t>
            </a:r>
            <a:r>
              <a:rPr lang="en-US" sz="2800" dirty="0" smtClean="0"/>
              <a:t> de </a:t>
            </a:r>
            <a:r>
              <a:rPr lang="en-US" sz="2800" dirty="0" err="1" smtClean="0"/>
              <a:t>juros</a:t>
            </a:r>
            <a:r>
              <a:rPr lang="en-US" sz="2800" dirty="0" smtClean="0"/>
              <a:t> </a:t>
            </a:r>
            <a:r>
              <a:rPr lang="en-US" sz="2800" dirty="0" err="1" smtClean="0"/>
              <a:t>variáveis</a:t>
            </a:r>
            <a:endParaRPr lang="en-US" sz="2800" dirty="0" smtClean="0"/>
          </a:p>
          <a:p>
            <a:pPr marL="571500" indent="-571500" algn="ctr">
              <a:buAutoNum type="romanUcPeriod"/>
              <a:defRPr/>
            </a:pPr>
            <a:endParaRPr lang="en-US" sz="2800" dirty="0" smtClean="0"/>
          </a:p>
          <a:p>
            <a:pPr marL="571500" indent="-571500" algn="ctr">
              <a:buAutoNum type="romanUcPeriod"/>
              <a:defRPr/>
            </a:pPr>
            <a:endParaRPr lang="en-US" sz="2800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516589" cy="980728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03920" y="3933056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endParaRPr lang="en-US" sz="1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9512" y="1628800"/>
            <a:ext cx="8280920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Wingdings"/>
              <a:buChar char="à"/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Exemplo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:</a:t>
            </a: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                   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Em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três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dias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consecutivos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,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vigoraram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as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seguintes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taxas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em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operação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hot money  3,0% ; 3,5% e 4,0%.</a:t>
            </a: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 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Qual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a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taxa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acumulada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no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período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??</a:t>
            </a:r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971600" y="404664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800" dirty="0" err="1" smtClean="0"/>
              <a:t>Capitalização</a:t>
            </a:r>
            <a:r>
              <a:rPr lang="en-US" sz="2800" dirty="0" smtClean="0"/>
              <a:t> </a:t>
            </a:r>
            <a:r>
              <a:rPr lang="en-US" sz="2800" dirty="0" err="1" smtClean="0"/>
              <a:t>Composta</a:t>
            </a:r>
            <a:r>
              <a:rPr lang="en-US" sz="2800" dirty="0" smtClean="0"/>
              <a:t> c/ </a:t>
            </a:r>
            <a:r>
              <a:rPr lang="en-US" sz="2800" dirty="0" err="1" smtClean="0"/>
              <a:t>taxas</a:t>
            </a:r>
            <a:r>
              <a:rPr lang="en-US" sz="2800" dirty="0" smtClean="0"/>
              <a:t> de </a:t>
            </a:r>
            <a:r>
              <a:rPr lang="en-US" sz="2800" dirty="0" err="1" smtClean="0"/>
              <a:t>juros</a:t>
            </a:r>
            <a:r>
              <a:rPr lang="en-US" sz="2800" dirty="0" smtClean="0"/>
              <a:t> </a:t>
            </a:r>
            <a:r>
              <a:rPr lang="en-US" sz="2800" dirty="0" err="1" smtClean="0"/>
              <a:t>variáveis</a:t>
            </a:r>
            <a:endParaRPr lang="en-US" sz="2800" dirty="0" smtClean="0"/>
          </a:p>
          <a:p>
            <a:pPr marL="571500" indent="-571500" algn="ctr">
              <a:buAutoNum type="romanUcPeriod"/>
              <a:defRPr/>
            </a:pPr>
            <a:endParaRPr lang="en-US" sz="2800" dirty="0" smtClean="0"/>
          </a:p>
          <a:p>
            <a:pPr marL="571500" indent="-571500" algn="ctr">
              <a:buAutoNum type="romanUcPeriod"/>
              <a:defRPr/>
            </a:pPr>
            <a:endParaRPr lang="en-US" sz="2800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516589" cy="980728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03920" y="3933056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endParaRPr lang="en-US" sz="1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5496" y="1268760"/>
            <a:ext cx="8280920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Wingdings"/>
              <a:buChar char="à"/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Exemplo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:</a:t>
            </a: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                   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Em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três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dias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consecutivos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,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vigoraram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as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seguintes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taxas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em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operação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hot money  3,0% ; 3,5% e 4,0%.</a:t>
            </a: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     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Qual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a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taxa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acumulada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no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período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??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896" y="3284984"/>
            <a:ext cx="8280920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Wingdings"/>
              <a:buChar char="à"/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Solução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:</a:t>
            </a:r>
          </a:p>
          <a:p>
            <a:pPr marL="571500" indent="-571500" algn="just">
              <a:buFont typeface="Wingdings"/>
              <a:buChar char="à"/>
              <a:defRPr/>
            </a:pPr>
            <a:endParaRPr lang="en-US" sz="24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    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iac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= ( 1 + 0,03 ) ( 1 + 0,035 ) ( 1 + 0,04 )  - 1</a:t>
            </a: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                          30                 30                 30</a:t>
            </a:r>
          </a:p>
          <a:p>
            <a:pPr marL="571500" indent="-571500" algn="just">
              <a:defRPr/>
            </a:pPr>
            <a:endParaRPr lang="en-US" sz="24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    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iac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= 0,0035   =  0,35%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a.p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.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1979712" y="4653136"/>
            <a:ext cx="64807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3491880" y="4653136"/>
            <a:ext cx="64807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4932040" y="4653136"/>
            <a:ext cx="64807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979712" y="404664"/>
            <a:ext cx="367240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None/>
              <a:defRPr/>
            </a:pPr>
            <a:r>
              <a:rPr lang="en-US" sz="2800" dirty="0" err="1" smtClean="0"/>
              <a:t>Exercícios</a:t>
            </a:r>
            <a:endParaRPr lang="en-US" sz="2800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516589" cy="980728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03920" y="3933056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endParaRPr lang="en-US" sz="1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896" y="3284984"/>
            <a:ext cx="8280920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Wingdings"/>
              <a:buChar char="à"/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6551712" y="7029400"/>
            <a:ext cx="64807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/>
        </p:nvSpPr>
        <p:spPr>
          <a:xfrm>
            <a:off x="179512" y="1196752"/>
            <a:ext cx="8712968" cy="4675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AutoNum type="arabicPeriod"/>
              <a:defRPr/>
            </a:pPr>
            <a:r>
              <a:rPr lang="en-US" sz="2400" dirty="0" smtClean="0"/>
              <a:t>Para </a:t>
            </a:r>
            <a:r>
              <a:rPr lang="en-US" sz="2400" dirty="0" err="1" smtClean="0"/>
              <a:t>pagar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divida</a:t>
            </a:r>
            <a:r>
              <a:rPr lang="en-US" sz="2400" dirty="0" smtClean="0"/>
              <a:t> de $1.055.500 ,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empresa</a:t>
            </a:r>
            <a:r>
              <a:rPr lang="en-US" sz="2400" dirty="0" smtClean="0"/>
              <a:t> </a:t>
            </a:r>
            <a:r>
              <a:rPr lang="en-US" sz="2400" dirty="0" err="1" smtClean="0"/>
              <a:t>juntou</a:t>
            </a:r>
            <a:r>
              <a:rPr lang="en-US" sz="2400" dirty="0" smtClean="0"/>
              <a:t> um </a:t>
            </a:r>
            <a:r>
              <a:rPr lang="en-US" sz="2400" dirty="0" err="1" smtClean="0"/>
              <a:t>cheque</a:t>
            </a:r>
            <a:r>
              <a:rPr lang="en-US" sz="2400" dirty="0" smtClean="0"/>
              <a:t> de $266.500 à </a:t>
            </a:r>
            <a:r>
              <a:rPr lang="en-US" sz="2400" dirty="0" err="1" smtClean="0"/>
              <a:t>importancia</a:t>
            </a:r>
            <a:r>
              <a:rPr lang="en-US" sz="2400" dirty="0" smtClean="0"/>
              <a:t> </a:t>
            </a:r>
            <a:r>
              <a:rPr lang="en-US" sz="2400" dirty="0" err="1" smtClean="0"/>
              <a:t>liquida</a:t>
            </a:r>
            <a:r>
              <a:rPr lang="en-US" sz="2400" dirty="0" smtClean="0"/>
              <a:t> </a:t>
            </a:r>
            <a:r>
              <a:rPr lang="en-US" sz="2400" dirty="0" err="1" smtClean="0"/>
              <a:t>proveniente</a:t>
            </a:r>
            <a:r>
              <a:rPr lang="en-US" sz="2400" dirty="0" smtClean="0"/>
              <a:t> do </a:t>
            </a:r>
            <a:r>
              <a:rPr lang="en-US" sz="2400" dirty="0" err="1" smtClean="0"/>
              <a:t>desconto</a:t>
            </a:r>
            <a:r>
              <a:rPr lang="en-US" sz="2400" dirty="0" smtClean="0"/>
              <a:t> </a:t>
            </a:r>
            <a:r>
              <a:rPr lang="en-US" sz="2400" dirty="0" err="1" smtClean="0"/>
              <a:t>comercial</a:t>
            </a:r>
            <a:r>
              <a:rPr lang="en-US" sz="2400" dirty="0" smtClean="0"/>
              <a:t> de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duplicata</a:t>
            </a:r>
            <a:r>
              <a:rPr lang="en-US" sz="2400" dirty="0" smtClean="0"/>
              <a:t> de $980.000 , </a:t>
            </a:r>
            <a:r>
              <a:rPr lang="en-US" sz="2400" dirty="0" err="1" smtClean="0"/>
              <a:t>três</a:t>
            </a:r>
            <a:r>
              <a:rPr lang="en-US" sz="2400" dirty="0" smtClean="0"/>
              <a:t> </a:t>
            </a:r>
            <a:r>
              <a:rPr lang="en-US" sz="2400" dirty="0" err="1" smtClean="0"/>
              <a:t>meses</a:t>
            </a:r>
            <a:r>
              <a:rPr lang="en-US" sz="2400" dirty="0" smtClean="0"/>
              <a:t> antes do </a:t>
            </a:r>
            <a:r>
              <a:rPr lang="en-US" sz="2400" dirty="0" err="1" smtClean="0"/>
              <a:t>vencimento</a:t>
            </a:r>
            <a:r>
              <a:rPr lang="en-US" sz="2400" dirty="0" smtClean="0"/>
              <a:t> . Determine a </a:t>
            </a:r>
            <a:r>
              <a:rPr lang="en-US" sz="2400" dirty="0" err="1" smtClean="0"/>
              <a:t>taxa</a:t>
            </a:r>
            <a:r>
              <a:rPr lang="en-US" sz="2400" dirty="0" smtClean="0"/>
              <a:t> mensal do </a:t>
            </a:r>
            <a:r>
              <a:rPr lang="en-US" sz="2400" dirty="0" err="1" smtClean="0"/>
              <a:t>desconto</a:t>
            </a:r>
            <a:r>
              <a:rPr lang="en-US" sz="2400" dirty="0" smtClean="0"/>
              <a:t> </a:t>
            </a:r>
            <a:r>
              <a:rPr lang="en-US" sz="2400" dirty="0" err="1" smtClean="0"/>
              <a:t>comercial</a:t>
            </a:r>
            <a:r>
              <a:rPr lang="en-US" sz="2400" dirty="0" smtClean="0"/>
              <a:t> </a:t>
            </a:r>
            <a:r>
              <a:rPr lang="en-US" sz="2400" dirty="0" err="1" smtClean="0"/>
              <a:t>utilizada</a:t>
            </a:r>
            <a:r>
              <a:rPr lang="en-US" sz="2400" dirty="0" smtClean="0"/>
              <a:t>.</a:t>
            </a:r>
          </a:p>
          <a:p>
            <a:pPr marL="571500" indent="-571500">
              <a:buAutoNum type="arabicPeriod"/>
              <a:defRPr/>
            </a:pPr>
            <a:r>
              <a:rPr lang="en-US" sz="2400" dirty="0" smtClean="0"/>
              <a:t>Se um </a:t>
            </a:r>
            <a:r>
              <a:rPr lang="en-US" sz="2400" dirty="0" err="1" smtClean="0"/>
              <a:t>determinado</a:t>
            </a:r>
            <a:r>
              <a:rPr lang="en-US" sz="2400" dirty="0" smtClean="0"/>
              <a:t> </a:t>
            </a:r>
            <a:r>
              <a:rPr lang="en-US" sz="2400" dirty="0" err="1" smtClean="0"/>
              <a:t>banco</a:t>
            </a:r>
            <a:r>
              <a:rPr lang="en-US" sz="2400" dirty="0" smtClean="0"/>
              <a:t> cobra 1% </a:t>
            </a:r>
            <a:r>
              <a:rPr lang="en-US" sz="2400" dirty="0" err="1" smtClean="0"/>
              <a:t>como</a:t>
            </a:r>
            <a:r>
              <a:rPr lang="en-US" sz="2400" dirty="0" smtClean="0"/>
              <a:t> </a:t>
            </a:r>
            <a:r>
              <a:rPr lang="en-US" sz="2400" dirty="0" err="1" smtClean="0"/>
              <a:t>taxa</a:t>
            </a:r>
            <a:r>
              <a:rPr lang="en-US" sz="2400" dirty="0" smtClean="0"/>
              <a:t> de </a:t>
            </a:r>
            <a:r>
              <a:rPr lang="en-US" sz="2400" dirty="0" err="1" smtClean="0"/>
              <a:t>serviço</a:t>
            </a:r>
            <a:r>
              <a:rPr lang="en-US" sz="2400" dirty="0" smtClean="0"/>
              <a:t> e 36% </a:t>
            </a:r>
            <a:r>
              <a:rPr lang="en-US" sz="2400" dirty="0" err="1" smtClean="0"/>
              <a:t>a.a</a:t>
            </a:r>
            <a:r>
              <a:rPr lang="en-US" sz="2400" dirty="0" smtClean="0"/>
              <a:t>. </a:t>
            </a:r>
            <a:r>
              <a:rPr lang="en-US" sz="2400" dirty="0" err="1" smtClean="0"/>
              <a:t>como</a:t>
            </a:r>
            <a:r>
              <a:rPr lang="en-US" sz="2400" dirty="0" smtClean="0"/>
              <a:t> </a:t>
            </a:r>
            <a:r>
              <a:rPr lang="en-US" sz="2400" dirty="0" err="1" smtClean="0"/>
              <a:t>taxa</a:t>
            </a:r>
            <a:r>
              <a:rPr lang="en-US" sz="2400" dirty="0" smtClean="0"/>
              <a:t> de </a:t>
            </a:r>
            <a:r>
              <a:rPr lang="en-US" sz="2400" dirty="0" err="1" smtClean="0"/>
              <a:t>desconto</a:t>
            </a:r>
            <a:r>
              <a:rPr lang="en-US" sz="2400" dirty="0" smtClean="0"/>
              <a:t> </a:t>
            </a:r>
            <a:r>
              <a:rPr lang="en-US" sz="2400" dirty="0" err="1" smtClean="0"/>
              <a:t>comercial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desconto</a:t>
            </a:r>
            <a:r>
              <a:rPr lang="en-US" sz="2400" dirty="0" smtClean="0"/>
              <a:t> de </a:t>
            </a:r>
            <a:r>
              <a:rPr lang="en-US" sz="2400" dirty="0" err="1" smtClean="0"/>
              <a:t>duplicatas</a:t>
            </a:r>
            <a:r>
              <a:rPr lang="en-US" sz="2400" dirty="0" smtClean="0"/>
              <a:t> ,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taxa</a:t>
            </a:r>
            <a:r>
              <a:rPr lang="en-US" sz="2400" dirty="0" smtClean="0"/>
              <a:t> </a:t>
            </a:r>
            <a:r>
              <a:rPr lang="en-US" sz="2400" dirty="0" err="1" smtClean="0"/>
              <a:t>efetiva</a:t>
            </a:r>
            <a:r>
              <a:rPr lang="en-US" sz="2400" dirty="0" smtClean="0"/>
              <a:t> de </a:t>
            </a:r>
            <a:r>
              <a:rPr lang="en-US" sz="2400" dirty="0" err="1" smtClean="0"/>
              <a:t>juros</a:t>
            </a:r>
            <a:r>
              <a:rPr lang="en-US" sz="2400" dirty="0" smtClean="0"/>
              <a:t> simples mensal </a:t>
            </a:r>
            <a:r>
              <a:rPr lang="en-US" sz="2400" dirty="0" err="1" smtClean="0"/>
              <a:t>estará</a:t>
            </a:r>
            <a:r>
              <a:rPr lang="en-US" sz="2400" dirty="0" smtClean="0"/>
              <a:t> </a:t>
            </a:r>
            <a:r>
              <a:rPr lang="en-US" sz="2400" dirty="0" err="1" smtClean="0"/>
              <a:t>ganhando</a:t>
            </a:r>
            <a:r>
              <a:rPr lang="en-US" sz="2400" dirty="0" smtClean="0"/>
              <a:t> se o </a:t>
            </a:r>
            <a:r>
              <a:rPr lang="en-US" sz="2400" dirty="0" err="1" smtClean="0"/>
              <a:t>prazo</a:t>
            </a:r>
            <a:r>
              <a:rPr lang="en-US" sz="2400" dirty="0" smtClean="0"/>
              <a:t> de </a:t>
            </a:r>
            <a:r>
              <a:rPr lang="en-US" sz="2400" dirty="0" err="1" smtClean="0"/>
              <a:t>vencimento</a:t>
            </a:r>
            <a:r>
              <a:rPr lang="en-US" sz="2400" dirty="0" smtClean="0"/>
              <a:t> for de 2 </a:t>
            </a:r>
            <a:r>
              <a:rPr lang="en-US" sz="2400" dirty="0" err="1" smtClean="0"/>
              <a:t>meses</a:t>
            </a:r>
            <a:endParaRPr lang="en-US" sz="2400" dirty="0" smtClean="0"/>
          </a:p>
          <a:p>
            <a:pPr marL="571500" indent="-571500">
              <a:buAutoNum type="arabicPeriod"/>
              <a:defRPr/>
            </a:pP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empresa</a:t>
            </a:r>
            <a:r>
              <a:rPr lang="en-US" sz="2400" dirty="0" smtClean="0"/>
              <a:t> </a:t>
            </a:r>
            <a:r>
              <a:rPr lang="en-US" sz="2400" dirty="0" err="1" smtClean="0"/>
              <a:t>vende</a:t>
            </a:r>
            <a:r>
              <a:rPr lang="en-US" sz="2400" dirty="0" smtClean="0"/>
              <a:t> um </a:t>
            </a:r>
            <a:r>
              <a:rPr lang="en-US" sz="2400" dirty="0" err="1" smtClean="0"/>
              <a:t>componente</a:t>
            </a:r>
            <a:r>
              <a:rPr lang="en-US" sz="2400" dirty="0" smtClean="0"/>
              <a:t> </a:t>
            </a:r>
            <a:r>
              <a:rPr lang="en-US" sz="2400" dirty="0" err="1" smtClean="0"/>
              <a:t>eletronico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$200 a </a:t>
            </a:r>
            <a:r>
              <a:rPr lang="en-US" sz="2400" dirty="0" err="1" smtClean="0"/>
              <a:t>unidade</a:t>
            </a:r>
            <a:r>
              <a:rPr lang="en-US" sz="2400" dirty="0" smtClean="0"/>
              <a:t> , </a:t>
            </a:r>
            <a:r>
              <a:rPr lang="en-US" sz="2400" dirty="0" err="1" smtClean="0"/>
              <a:t>sendo</a:t>
            </a:r>
            <a:r>
              <a:rPr lang="en-US" sz="2400" dirty="0" smtClean="0"/>
              <a:t> </a:t>
            </a:r>
            <a:r>
              <a:rPr lang="en-US" sz="2400" dirty="0" err="1" smtClean="0"/>
              <a:t>pagamento</a:t>
            </a:r>
            <a:r>
              <a:rPr lang="en-US" sz="2400" dirty="0" smtClean="0"/>
              <a:t> </a:t>
            </a:r>
            <a:r>
              <a:rPr lang="en-US" sz="2400" dirty="0" err="1" smtClean="0"/>
              <a:t>feito</a:t>
            </a:r>
            <a:r>
              <a:rPr lang="en-US" sz="2400" dirty="0" smtClean="0"/>
              <a:t> </a:t>
            </a:r>
            <a:r>
              <a:rPr lang="en-US" sz="2400" dirty="0" err="1" smtClean="0"/>
              <a:t>dois</a:t>
            </a:r>
            <a:r>
              <a:rPr lang="en-US" sz="2400" dirty="0" smtClean="0"/>
              <a:t> </a:t>
            </a:r>
            <a:r>
              <a:rPr lang="en-US" sz="2400" dirty="0" err="1" smtClean="0"/>
              <a:t>meses</a:t>
            </a:r>
            <a:r>
              <a:rPr lang="en-US" sz="2400" dirty="0" smtClean="0"/>
              <a:t> </a:t>
            </a:r>
            <a:r>
              <a:rPr lang="en-US" sz="2400" dirty="0" err="1" smtClean="0"/>
              <a:t>após</a:t>
            </a:r>
            <a:r>
              <a:rPr lang="en-US" sz="2400" dirty="0" smtClean="0"/>
              <a:t> a </a:t>
            </a:r>
            <a:r>
              <a:rPr lang="en-US" sz="2400" dirty="0" err="1" smtClean="0"/>
              <a:t>compra</a:t>
            </a:r>
            <a:r>
              <a:rPr lang="en-US" sz="2400" dirty="0" smtClean="0"/>
              <a:t>. Para </a:t>
            </a:r>
            <a:r>
              <a:rPr lang="en-US" sz="2400" dirty="0" err="1" smtClean="0"/>
              <a:t>pagamento</a:t>
            </a:r>
            <a:r>
              <a:rPr lang="en-US" sz="2400" dirty="0" smtClean="0"/>
              <a:t> à vista ,o </a:t>
            </a:r>
            <a:r>
              <a:rPr lang="en-US" sz="2400" dirty="0" err="1" smtClean="0"/>
              <a:t>preço</a:t>
            </a:r>
            <a:r>
              <a:rPr lang="en-US" sz="2400" dirty="0" smtClean="0"/>
              <a:t> é $192. </a:t>
            </a:r>
            <a:r>
              <a:rPr lang="en-US" sz="2400" dirty="0" err="1" smtClean="0"/>
              <a:t>Qual</a:t>
            </a:r>
            <a:r>
              <a:rPr lang="en-US" sz="2400" dirty="0" smtClean="0"/>
              <a:t> a </a:t>
            </a:r>
            <a:r>
              <a:rPr lang="en-US" sz="2400" dirty="0" err="1" smtClean="0"/>
              <a:t>taxa</a:t>
            </a:r>
            <a:r>
              <a:rPr lang="en-US" sz="2400" dirty="0" smtClean="0"/>
              <a:t> mensal de </a:t>
            </a:r>
            <a:r>
              <a:rPr lang="en-US" sz="2400" dirty="0" err="1" smtClean="0"/>
              <a:t>juros</a:t>
            </a:r>
            <a:r>
              <a:rPr lang="en-US" sz="2400" dirty="0" smtClean="0"/>
              <a:t> </a:t>
            </a:r>
            <a:r>
              <a:rPr lang="en-US" sz="2400" dirty="0" err="1" smtClean="0"/>
              <a:t>compostos</a:t>
            </a:r>
            <a:r>
              <a:rPr lang="en-US" sz="2400" dirty="0" smtClean="0"/>
              <a:t> do </a:t>
            </a:r>
            <a:r>
              <a:rPr lang="en-US" sz="2400" dirty="0" err="1" smtClean="0"/>
              <a:t>financiamento</a:t>
            </a:r>
            <a:r>
              <a:rPr lang="en-US" sz="2400" dirty="0" smtClean="0"/>
              <a:t> ?</a:t>
            </a:r>
          </a:p>
          <a:p>
            <a:pPr marL="571500" indent="-571500">
              <a:buAutoNum type="romanUcPeriod"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971600" y="404664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800" dirty="0" err="1" smtClean="0"/>
              <a:t>Exercícios</a:t>
            </a:r>
            <a:endParaRPr lang="en-US" sz="2800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516589" cy="980728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03920" y="3933056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endParaRPr lang="en-US" sz="1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896" y="3284984"/>
            <a:ext cx="8280920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Wingdings"/>
              <a:buChar char="à"/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6551712" y="7029400"/>
            <a:ext cx="64807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/>
        </p:nvSpPr>
        <p:spPr>
          <a:xfrm>
            <a:off x="179512" y="1196752"/>
            <a:ext cx="8712968" cy="4675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None/>
              <a:defRPr/>
            </a:pPr>
            <a:r>
              <a:rPr lang="en-US" sz="2000" dirty="0" smtClean="0"/>
              <a:t>4. Um </a:t>
            </a:r>
            <a:r>
              <a:rPr lang="en-US" sz="2000" dirty="0" err="1" smtClean="0"/>
              <a:t>banco</a:t>
            </a:r>
            <a:r>
              <a:rPr lang="en-US" sz="2000" dirty="0" smtClean="0"/>
              <a:t> </a:t>
            </a:r>
            <a:r>
              <a:rPr lang="en-US" sz="2000" dirty="0" err="1" smtClean="0"/>
              <a:t>emprestou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uma</a:t>
            </a:r>
            <a:r>
              <a:rPr lang="en-US" sz="2000" dirty="0" smtClean="0"/>
              <a:t> </a:t>
            </a:r>
            <a:r>
              <a:rPr lang="en-US" sz="2000" dirty="0" err="1" smtClean="0"/>
              <a:t>empresa</a:t>
            </a:r>
            <a:r>
              <a:rPr lang="en-US" sz="2000" dirty="0" smtClean="0"/>
              <a:t> um capital de $500.000 a </a:t>
            </a:r>
            <a:r>
              <a:rPr lang="en-US" sz="2000" dirty="0" err="1" smtClean="0"/>
              <a:t>juros</a:t>
            </a:r>
            <a:r>
              <a:rPr lang="en-US" sz="2000" dirty="0" smtClean="0"/>
              <a:t> </a:t>
            </a:r>
            <a:r>
              <a:rPr lang="en-US" sz="2000" dirty="0" err="1" smtClean="0"/>
              <a:t>compostos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49 </a:t>
            </a:r>
            <a:r>
              <a:rPr lang="en-US" sz="2000" dirty="0" err="1" smtClean="0"/>
              <a:t>dias</a:t>
            </a:r>
            <a:r>
              <a:rPr lang="en-US" sz="2000" dirty="0" smtClean="0"/>
              <a:t>. </a:t>
            </a:r>
            <a:r>
              <a:rPr lang="en-US" sz="2000" dirty="0" err="1" smtClean="0"/>
              <a:t>Sabendo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o </a:t>
            </a:r>
            <a:r>
              <a:rPr lang="en-US" sz="2000" dirty="0" err="1" smtClean="0"/>
              <a:t>montante</a:t>
            </a:r>
            <a:r>
              <a:rPr lang="en-US" sz="2000" dirty="0" smtClean="0"/>
              <a:t> </a:t>
            </a:r>
            <a:r>
              <a:rPr lang="en-US" sz="2000" dirty="0" err="1" smtClean="0"/>
              <a:t>foi</a:t>
            </a:r>
            <a:r>
              <a:rPr lang="en-US" sz="2000" dirty="0" smtClean="0"/>
              <a:t> de $530.000 </a:t>
            </a:r>
            <a:r>
              <a:rPr lang="en-US" sz="2000" dirty="0" err="1" smtClean="0"/>
              <a:t>calcule</a:t>
            </a:r>
            <a:r>
              <a:rPr lang="en-US" sz="2000" dirty="0" smtClean="0"/>
              <a:t>:</a:t>
            </a:r>
          </a:p>
          <a:p>
            <a:pPr marL="571500" indent="-571500">
              <a:buAutoNum type="alphaLcPeriod"/>
              <a:defRPr/>
            </a:pPr>
            <a:r>
              <a:rPr lang="en-US" sz="2000" dirty="0" smtClean="0"/>
              <a:t>A </a:t>
            </a:r>
            <a:r>
              <a:rPr lang="en-US" sz="2000" dirty="0" err="1" smtClean="0"/>
              <a:t>taxa</a:t>
            </a:r>
            <a:r>
              <a:rPr lang="en-US" sz="2000" dirty="0" smtClean="0"/>
              <a:t> </a:t>
            </a:r>
            <a:r>
              <a:rPr lang="en-US" sz="2000" dirty="0" err="1" smtClean="0"/>
              <a:t>efetiva</a:t>
            </a:r>
            <a:r>
              <a:rPr lang="en-US" sz="2000" dirty="0" smtClean="0"/>
              <a:t> mensal ( </a:t>
            </a:r>
            <a:r>
              <a:rPr lang="en-US" sz="2000" dirty="0" err="1" smtClean="0"/>
              <a:t>juros</a:t>
            </a:r>
            <a:r>
              <a:rPr lang="en-US" sz="2000" dirty="0" smtClean="0"/>
              <a:t> </a:t>
            </a:r>
            <a:r>
              <a:rPr lang="en-US" sz="2000" dirty="0" err="1" smtClean="0"/>
              <a:t>compostos</a:t>
            </a:r>
            <a:r>
              <a:rPr lang="en-US" sz="2000" dirty="0" smtClean="0"/>
              <a:t> ) </a:t>
            </a:r>
            <a:r>
              <a:rPr lang="en-US" sz="2000" dirty="0" err="1" smtClean="0"/>
              <a:t>da</a:t>
            </a:r>
            <a:r>
              <a:rPr lang="en-US" sz="2000" dirty="0" smtClean="0"/>
              <a:t> </a:t>
            </a:r>
            <a:r>
              <a:rPr lang="en-US" sz="2000" dirty="0" err="1" smtClean="0"/>
              <a:t>operação</a:t>
            </a:r>
            <a:endParaRPr lang="en-US" sz="2000" dirty="0" smtClean="0"/>
          </a:p>
          <a:p>
            <a:pPr marL="571500" indent="-571500">
              <a:buAutoNum type="alphaLcPeriod"/>
              <a:defRPr/>
            </a:pPr>
            <a:r>
              <a:rPr lang="en-US" sz="2000" dirty="0" smtClean="0"/>
              <a:t>A </a:t>
            </a:r>
            <a:r>
              <a:rPr lang="en-US" sz="2000" dirty="0" err="1" smtClean="0"/>
              <a:t>taxa</a:t>
            </a:r>
            <a:r>
              <a:rPr lang="en-US" sz="2000" dirty="0" smtClean="0"/>
              <a:t> </a:t>
            </a:r>
            <a:r>
              <a:rPr lang="en-US" sz="2000" dirty="0" err="1" smtClean="0"/>
              <a:t>efetiva</a:t>
            </a:r>
            <a:r>
              <a:rPr lang="en-US" sz="2000" dirty="0" smtClean="0"/>
              <a:t> mensal ( </a:t>
            </a:r>
            <a:r>
              <a:rPr lang="en-US" sz="2000" dirty="0" err="1" smtClean="0"/>
              <a:t>juros</a:t>
            </a:r>
            <a:r>
              <a:rPr lang="en-US" sz="2000" dirty="0" smtClean="0"/>
              <a:t> </a:t>
            </a:r>
            <a:r>
              <a:rPr lang="en-US" sz="2000" dirty="0" err="1" smtClean="0"/>
              <a:t>compostos</a:t>
            </a:r>
            <a:r>
              <a:rPr lang="en-US" sz="2000" dirty="0" smtClean="0"/>
              <a:t> ) </a:t>
            </a:r>
            <a:r>
              <a:rPr lang="en-US" sz="2000" dirty="0" err="1" smtClean="0"/>
              <a:t>considerando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a </a:t>
            </a:r>
            <a:r>
              <a:rPr lang="en-US" sz="2000" dirty="0" err="1" smtClean="0"/>
              <a:t>liberação</a:t>
            </a:r>
            <a:r>
              <a:rPr lang="en-US" sz="2000" dirty="0" smtClean="0"/>
              <a:t> do </a:t>
            </a:r>
            <a:r>
              <a:rPr lang="en-US" sz="2000" dirty="0" err="1" smtClean="0"/>
              <a:t>dinheiro</a:t>
            </a:r>
            <a:r>
              <a:rPr lang="en-US" sz="2000" dirty="0" smtClean="0"/>
              <a:t> </a:t>
            </a:r>
            <a:r>
              <a:rPr lang="en-US" sz="2000" dirty="0" err="1" smtClean="0"/>
              <a:t>atrasou</a:t>
            </a:r>
            <a:r>
              <a:rPr lang="en-US" sz="2000" dirty="0" smtClean="0"/>
              <a:t> </a:t>
            </a:r>
            <a:r>
              <a:rPr lang="en-US" sz="2000" dirty="0" err="1" smtClean="0"/>
              <a:t>em</a:t>
            </a:r>
            <a:r>
              <a:rPr lang="en-US" sz="2000" dirty="0" smtClean="0"/>
              <a:t> 3 </a:t>
            </a:r>
            <a:r>
              <a:rPr lang="en-US" sz="2000" dirty="0" err="1" smtClean="0"/>
              <a:t>dias</a:t>
            </a:r>
            <a:r>
              <a:rPr lang="en-US" sz="2000" dirty="0" smtClean="0"/>
              <a:t> </a:t>
            </a:r>
            <a:r>
              <a:rPr lang="en-US" sz="2000" dirty="0" err="1" smtClean="0"/>
              <a:t>apos</a:t>
            </a:r>
            <a:r>
              <a:rPr lang="en-US" sz="2000" dirty="0" smtClean="0"/>
              <a:t> a </a:t>
            </a:r>
            <a:r>
              <a:rPr lang="en-US" sz="2000" dirty="0" err="1" smtClean="0"/>
              <a:t>assinatura</a:t>
            </a:r>
            <a:r>
              <a:rPr lang="en-US" sz="2000" dirty="0" smtClean="0"/>
              <a:t> do </a:t>
            </a:r>
            <a:r>
              <a:rPr lang="en-US" sz="2000" dirty="0" err="1" smtClean="0"/>
              <a:t>contrato</a:t>
            </a:r>
            <a:r>
              <a:rPr lang="en-US" sz="2000" dirty="0" smtClean="0"/>
              <a:t>..</a:t>
            </a:r>
          </a:p>
          <a:p>
            <a:pPr marL="571500" indent="-571500">
              <a:buNone/>
              <a:defRPr/>
            </a:pPr>
            <a:r>
              <a:rPr lang="en-US" sz="2000" dirty="0" smtClean="0"/>
              <a:t>5. A </a:t>
            </a:r>
            <a:r>
              <a:rPr lang="en-US" sz="2000" dirty="0" err="1" smtClean="0"/>
              <a:t>empresa</a:t>
            </a:r>
            <a:r>
              <a:rPr lang="en-US" sz="2000" dirty="0" smtClean="0"/>
              <a:t> NRD </a:t>
            </a:r>
            <a:r>
              <a:rPr lang="en-US" sz="2000" dirty="0" err="1" smtClean="0"/>
              <a:t>aplicou</a:t>
            </a:r>
            <a:r>
              <a:rPr lang="en-US" sz="2000" dirty="0" smtClean="0"/>
              <a:t> 25.000 </a:t>
            </a:r>
            <a:r>
              <a:rPr lang="en-US" sz="2000" dirty="0" err="1" smtClean="0"/>
              <a:t>em</a:t>
            </a:r>
            <a:r>
              <a:rPr lang="en-US" sz="2000" dirty="0" smtClean="0"/>
              <a:t> um RDB </a:t>
            </a:r>
            <a:r>
              <a:rPr lang="en-US" sz="2000" dirty="0" err="1" smtClean="0"/>
              <a:t>pós</a:t>
            </a:r>
            <a:r>
              <a:rPr lang="en-US" sz="2000" dirty="0" smtClean="0"/>
              <a:t> </a:t>
            </a:r>
            <a:r>
              <a:rPr lang="en-US" sz="2000" dirty="0" err="1" smtClean="0"/>
              <a:t>fixado</a:t>
            </a:r>
            <a:r>
              <a:rPr lang="en-US" sz="2000" dirty="0" smtClean="0"/>
              <a:t> de 120 d. </a:t>
            </a:r>
            <a:r>
              <a:rPr lang="en-US" sz="2000" dirty="0" err="1" smtClean="0"/>
              <a:t>Sabendo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a </a:t>
            </a:r>
            <a:r>
              <a:rPr lang="en-US" sz="2000" dirty="0" err="1" smtClean="0"/>
              <a:t>remuneração</a:t>
            </a:r>
            <a:r>
              <a:rPr lang="en-US" sz="2000" dirty="0" smtClean="0"/>
              <a:t> é dada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correção</a:t>
            </a:r>
            <a:r>
              <a:rPr lang="en-US" sz="2000" dirty="0" smtClean="0"/>
              <a:t> </a:t>
            </a:r>
            <a:r>
              <a:rPr lang="en-US" sz="2000" dirty="0" err="1" smtClean="0"/>
              <a:t>monetária</a:t>
            </a:r>
            <a:r>
              <a:rPr lang="en-US" sz="2000" dirty="0" smtClean="0"/>
              <a:t> + 12% </a:t>
            </a:r>
            <a:r>
              <a:rPr lang="en-US" sz="2000" dirty="0" err="1" smtClean="0"/>
              <a:t>a.a</a:t>
            </a:r>
            <a:r>
              <a:rPr lang="en-US" sz="2000" dirty="0" smtClean="0"/>
              <a:t>. </a:t>
            </a:r>
            <a:r>
              <a:rPr lang="en-US" sz="2000" dirty="0" err="1" smtClean="0"/>
              <a:t>calcule</a:t>
            </a:r>
            <a:r>
              <a:rPr lang="en-US" sz="2000" dirty="0" smtClean="0"/>
              <a:t> :</a:t>
            </a:r>
          </a:p>
          <a:p>
            <a:pPr marL="571500" indent="-571500">
              <a:buAutoNum type="alphaLcPeriod"/>
              <a:defRPr/>
            </a:pPr>
            <a:r>
              <a:rPr lang="en-US" sz="2000" dirty="0" smtClean="0"/>
              <a:t>O </a:t>
            </a:r>
            <a:r>
              <a:rPr lang="en-US" sz="2000" dirty="0" err="1" smtClean="0"/>
              <a:t>montante</a:t>
            </a:r>
            <a:r>
              <a:rPr lang="en-US" sz="2000" dirty="0" smtClean="0"/>
              <a:t> </a:t>
            </a:r>
            <a:r>
              <a:rPr lang="en-US" sz="2000" dirty="0" err="1" smtClean="0"/>
              <a:t>bruto</a:t>
            </a:r>
            <a:r>
              <a:rPr lang="en-US" sz="2000" dirty="0" smtClean="0"/>
              <a:t> de </a:t>
            </a:r>
            <a:r>
              <a:rPr lang="en-US" sz="2000" dirty="0" err="1" smtClean="0"/>
              <a:t>resgate</a:t>
            </a:r>
            <a:r>
              <a:rPr lang="en-US" sz="2000" dirty="0" smtClean="0"/>
              <a:t> </a:t>
            </a:r>
            <a:r>
              <a:rPr lang="en-US" sz="2000" dirty="0" err="1" smtClean="0"/>
              <a:t>sabendo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a </a:t>
            </a:r>
            <a:r>
              <a:rPr lang="en-US" sz="2000" dirty="0" err="1" smtClean="0"/>
              <a:t>correção</a:t>
            </a:r>
            <a:r>
              <a:rPr lang="en-US" sz="2000" dirty="0" smtClean="0"/>
              <a:t> </a:t>
            </a:r>
            <a:r>
              <a:rPr lang="en-US" sz="2000" dirty="0" err="1" smtClean="0"/>
              <a:t>monetária</a:t>
            </a:r>
            <a:r>
              <a:rPr lang="en-US" sz="2000" dirty="0" smtClean="0"/>
              <a:t> do </a:t>
            </a:r>
            <a:r>
              <a:rPr lang="en-US" sz="2000" dirty="0" err="1" smtClean="0"/>
              <a:t>período</a:t>
            </a:r>
            <a:r>
              <a:rPr lang="en-US" sz="2000" dirty="0" smtClean="0"/>
              <a:t> </a:t>
            </a:r>
            <a:r>
              <a:rPr lang="en-US" sz="2000" dirty="0" err="1" smtClean="0"/>
              <a:t>foi</a:t>
            </a:r>
            <a:r>
              <a:rPr lang="en-US" sz="2000" dirty="0" smtClean="0"/>
              <a:t> de 3,5%</a:t>
            </a:r>
          </a:p>
          <a:p>
            <a:pPr marL="571500" indent="-571500">
              <a:buAutoNum type="alphaLcPeriod"/>
              <a:defRPr/>
            </a:pPr>
            <a:r>
              <a:rPr lang="en-US" sz="2000" dirty="0" smtClean="0"/>
              <a:t>O </a:t>
            </a:r>
            <a:r>
              <a:rPr lang="en-US" sz="2000" dirty="0" err="1" smtClean="0"/>
              <a:t>imposto</a:t>
            </a:r>
            <a:r>
              <a:rPr lang="en-US" sz="2000" dirty="0" smtClean="0"/>
              <a:t> de </a:t>
            </a:r>
            <a:r>
              <a:rPr lang="en-US" sz="2000" dirty="0" err="1" smtClean="0"/>
              <a:t>renda</a:t>
            </a:r>
            <a:r>
              <a:rPr lang="en-US" sz="2000" dirty="0" smtClean="0"/>
              <a:t> , </a:t>
            </a:r>
            <a:r>
              <a:rPr lang="en-US" sz="2000" dirty="0" err="1" smtClean="0"/>
              <a:t>sabendo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é </a:t>
            </a:r>
            <a:r>
              <a:rPr lang="en-US" sz="2000" dirty="0" err="1" smtClean="0"/>
              <a:t>igual</a:t>
            </a:r>
            <a:r>
              <a:rPr lang="en-US" sz="2000" dirty="0" smtClean="0"/>
              <a:t> a 22,5% do </a:t>
            </a:r>
            <a:r>
              <a:rPr lang="en-US" sz="2000" dirty="0" err="1" smtClean="0"/>
              <a:t>Juro</a:t>
            </a:r>
            <a:r>
              <a:rPr lang="en-US" sz="2000" dirty="0" smtClean="0"/>
              <a:t> </a:t>
            </a:r>
            <a:r>
              <a:rPr lang="en-US" sz="2000" dirty="0" err="1" smtClean="0"/>
              <a:t>auferido</a:t>
            </a:r>
            <a:endParaRPr lang="en-US" sz="2000" dirty="0" smtClean="0"/>
          </a:p>
          <a:p>
            <a:pPr marL="571500" indent="-571500">
              <a:buAutoNum type="alphaLcPeriod"/>
              <a:defRPr/>
            </a:pPr>
            <a:r>
              <a:rPr lang="en-US" sz="2000" dirty="0" smtClean="0"/>
              <a:t>O </a:t>
            </a:r>
            <a:r>
              <a:rPr lang="en-US" sz="2000" dirty="0" err="1" smtClean="0"/>
              <a:t>Montante</a:t>
            </a:r>
            <a:r>
              <a:rPr lang="en-US" sz="2000" dirty="0" smtClean="0"/>
              <a:t> </a:t>
            </a:r>
            <a:r>
              <a:rPr lang="en-US" sz="2000" dirty="0" err="1" smtClean="0"/>
              <a:t>líquido</a:t>
            </a:r>
            <a:endParaRPr lang="en-US" sz="2000" dirty="0" smtClean="0"/>
          </a:p>
          <a:p>
            <a:pPr marL="571500" indent="-571500">
              <a:buAutoNum type="alphaLcPeriod"/>
              <a:defRPr/>
            </a:pPr>
            <a:r>
              <a:rPr lang="en-US" sz="2000" dirty="0" smtClean="0"/>
              <a:t>A </a:t>
            </a:r>
            <a:r>
              <a:rPr lang="en-US" sz="2000" dirty="0" err="1" smtClean="0"/>
              <a:t>taxa</a:t>
            </a:r>
            <a:r>
              <a:rPr lang="en-US" sz="2000" dirty="0" smtClean="0"/>
              <a:t> </a:t>
            </a:r>
            <a:r>
              <a:rPr lang="en-US" sz="2000" dirty="0" err="1" smtClean="0"/>
              <a:t>líquida</a:t>
            </a:r>
            <a:r>
              <a:rPr lang="en-US" sz="2000" dirty="0" smtClean="0"/>
              <a:t> no </a:t>
            </a:r>
            <a:r>
              <a:rPr lang="en-US" sz="2000" dirty="0" err="1" smtClean="0"/>
              <a:t>período</a:t>
            </a:r>
            <a:r>
              <a:rPr lang="en-US" sz="2000" dirty="0" smtClean="0"/>
              <a:t>.</a:t>
            </a:r>
          </a:p>
          <a:p>
            <a:pPr marL="571500" indent="-571500">
              <a:buAutoNum type="alphaLcPeriod"/>
              <a:defRPr/>
            </a:pPr>
            <a:endParaRPr lang="en-US" sz="2000" dirty="0" smtClean="0"/>
          </a:p>
          <a:p>
            <a:pPr marL="571500" indent="-571500">
              <a:buAutoNum type="alphaLcPeriod"/>
              <a:defRPr/>
            </a:pPr>
            <a:endParaRPr lang="en-US" sz="2000" dirty="0" smtClean="0"/>
          </a:p>
          <a:p>
            <a:pPr marL="571500" indent="-571500">
              <a:buAutoNum type="romanUcPeriod"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971600" y="404664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sz="2800" dirty="0" err="1" smtClean="0"/>
              <a:t>Exercícios</a:t>
            </a:r>
            <a:endParaRPr lang="en-US" sz="2800" dirty="0" smtClean="0"/>
          </a:p>
          <a:p>
            <a:pPr marL="571500" indent="-571500" algn="ctr">
              <a:buAutoNum type="romanUcPeriod"/>
              <a:defRPr/>
            </a:pPr>
            <a:endParaRPr lang="en-US" sz="2800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1"/>
            <a:ext cx="1516589" cy="980728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03920" y="3933056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endParaRPr lang="en-US" sz="1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896" y="3284984"/>
            <a:ext cx="8280920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Wingdings"/>
              <a:buChar char="à"/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6551712" y="7029400"/>
            <a:ext cx="64807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/>
        </p:nvSpPr>
        <p:spPr>
          <a:xfrm>
            <a:off x="179512" y="1196752"/>
            <a:ext cx="8712968" cy="4675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None/>
              <a:defRPr/>
            </a:pPr>
            <a:r>
              <a:rPr lang="en-US" sz="2000" dirty="0" smtClean="0"/>
              <a:t>6. Um </a:t>
            </a:r>
            <a:r>
              <a:rPr lang="en-US" sz="2000" dirty="0" err="1" smtClean="0"/>
              <a:t>equipamento</a:t>
            </a:r>
            <a:r>
              <a:rPr lang="en-US" sz="2000" dirty="0" smtClean="0"/>
              <a:t> é </a:t>
            </a:r>
            <a:r>
              <a:rPr lang="en-US" sz="2000" dirty="0" err="1" smtClean="0"/>
              <a:t>vendido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$50.000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pagamento</a:t>
            </a:r>
            <a:r>
              <a:rPr lang="en-US" sz="2000" dirty="0" smtClean="0"/>
              <a:t> </a:t>
            </a:r>
            <a:r>
              <a:rPr lang="en-US" sz="2000" dirty="0" err="1" smtClean="0"/>
              <a:t>daqui</a:t>
            </a:r>
            <a:r>
              <a:rPr lang="en-US" sz="2000" dirty="0" smtClean="0"/>
              <a:t> a </a:t>
            </a:r>
            <a:r>
              <a:rPr lang="en-US" sz="2000" dirty="0" err="1" smtClean="0"/>
              <a:t>dois</a:t>
            </a:r>
            <a:r>
              <a:rPr lang="en-US" sz="2000" dirty="0" smtClean="0"/>
              <a:t> </a:t>
            </a:r>
            <a:r>
              <a:rPr lang="en-US" sz="2000" dirty="0" err="1" smtClean="0"/>
              <a:t>meses</a:t>
            </a:r>
            <a:r>
              <a:rPr lang="en-US" sz="2000" dirty="0" smtClean="0"/>
              <a:t>.</a:t>
            </a:r>
          </a:p>
          <a:p>
            <a:pPr marL="571500" indent="-571500">
              <a:buNone/>
              <a:defRPr/>
            </a:pPr>
            <a:r>
              <a:rPr lang="en-US" sz="2000" dirty="0" smtClean="0"/>
              <a:t>À vista </a:t>
            </a:r>
            <a:r>
              <a:rPr lang="en-US" sz="2000" dirty="0" err="1" smtClean="0"/>
              <a:t>há</a:t>
            </a:r>
            <a:r>
              <a:rPr lang="en-US" sz="2000" dirty="0" smtClean="0"/>
              <a:t> um </a:t>
            </a:r>
            <a:r>
              <a:rPr lang="en-US" sz="2000" dirty="0" err="1" smtClean="0"/>
              <a:t>desconto</a:t>
            </a:r>
            <a:r>
              <a:rPr lang="en-US" sz="2000" dirty="0" smtClean="0"/>
              <a:t> de 3,5% . </a:t>
            </a:r>
            <a:r>
              <a:rPr lang="en-US" sz="2000" dirty="0" err="1" smtClean="0"/>
              <a:t>Qual</a:t>
            </a:r>
            <a:r>
              <a:rPr lang="en-US" sz="2000" dirty="0" smtClean="0"/>
              <a:t> a </a:t>
            </a:r>
            <a:r>
              <a:rPr lang="en-US" sz="2000" dirty="0" err="1" smtClean="0"/>
              <a:t>melhor</a:t>
            </a:r>
            <a:r>
              <a:rPr lang="en-US" sz="2000" dirty="0" smtClean="0"/>
              <a:t> </a:t>
            </a:r>
            <a:r>
              <a:rPr lang="en-US" sz="2000" dirty="0" err="1" smtClean="0"/>
              <a:t>opção</a:t>
            </a:r>
            <a:r>
              <a:rPr lang="en-US" sz="2000" dirty="0" smtClean="0"/>
              <a:t> de </a:t>
            </a:r>
            <a:r>
              <a:rPr lang="en-US" sz="2000" dirty="0" err="1" smtClean="0"/>
              <a:t>pagamento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um comprador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consegue</a:t>
            </a:r>
            <a:r>
              <a:rPr lang="en-US" sz="2000" dirty="0" smtClean="0"/>
              <a:t> </a:t>
            </a:r>
            <a:r>
              <a:rPr lang="en-US" sz="2000" dirty="0" err="1" smtClean="0"/>
              <a:t>aplicar</a:t>
            </a:r>
            <a:r>
              <a:rPr lang="en-US" sz="2000" dirty="0" smtClean="0"/>
              <a:t> </a:t>
            </a:r>
            <a:r>
              <a:rPr lang="en-US" sz="2000" dirty="0" err="1" smtClean="0"/>
              <a:t>seu</a:t>
            </a:r>
            <a:r>
              <a:rPr lang="en-US" sz="2000" dirty="0" smtClean="0"/>
              <a:t> </a:t>
            </a:r>
            <a:r>
              <a:rPr lang="en-US" sz="2000" dirty="0" err="1" smtClean="0"/>
              <a:t>dinheiro</a:t>
            </a:r>
            <a:r>
              <a:rPr lang="en-US" sz="2000" dirty="0" smtClean="0"/>
              <a:t> à </a:t>
            </a:r>
            <a:r>
              <a:rPr lang="en-US" sz="2000" dirty="0" err="1" smtClean="0"/>
              <a:t>taxa</a:t>
            </a:r>
            <a:r>
              <a:rPr lang="en-US" sz="2000" dirty="0" smtClean="0"/>
              <a:t> de 1,8% </a:t>
            </a:r>
            <a:r>
              <a:rPr lang="en-US" sz="2000" dirty="0" err="1" smtClean="0"/>
              <a:t>a.m</a:t>
            </a:r>
            <a:r>
              <a:rPr lang="en-US" sz="2000" dirty="0" smtClean="0"/>
              <a:t> ?</a:t>
            </a:r>
          </a:p>
          <a:p>
            <a:pPr marL="571500" indent="-571500">
              <a:buNone/>
              <a:defRPr/>
            </a:pPr>
            <a:endParaRPr lang="en-US" sz="2000" dirty="0" smtClean="0"/>
          </a:p>
          <a:p>
            <a:pPr marL="571500" indent="-571500">
              <a:buNone/>
              <a:defRPr/>
            </a:pPr>
            <a:r>
              <a:rPr lang="en-US" sz="2000" dirty="0" smtClean="0"/>
              <a:t>7. </a:t>
            </a:r>
            <a:r>
              <a:rPr lang="en-US" sz="2000" dirty="0" err="1" smtClean="0"/>
              <a:t>Em</a:t>
            </a:r>
            <a:r>
              <a:rPr lang="en-US" sz="2000" dirty="0" smtClean="0"/>
              <a:t>  </a:t>
            </a:r>
            <a:r>
              <a:rPr lang="en-US" sz="2000" dirty="0" err="1" smtClean="0"/>
              <a:t>cinco</a:t>
            </a:r>
            <a:r>
              <a:rPr lang="en-US" sz="2000" dirty="0" smtClean="0"/>
              <a:t> </a:t>
            </a:r>
            <a:r>
              <a:rPr lang="en-US" sz="2000" dirty="0" err="1" smtClean="0"/>
              <a:t>dias</a:t>
            </a:r>
            <a:r>
              <a:rPr lang="en-US" sz="2000" dirty="0" smtClean="0"/>
              <a:t> </a:t>
            </a:r>
            <a:r>
              <a:rPr lang="en-US" sz="2000" dirty="0" err="1" smtClean="0"/>
              <a:t>úteis</a:t>
            </a:r>
            <a:r>
              <a:rPr lang="en-US" sz="2000" dirty="0" smtClean="0"/>
              <a:t> </a:t>
            </a:r>
            <a:r>
              <a:rPr lang="en-US" sz="2000" dirty="0" err="1" smtClean="0"/>
              <a:t>consecutivos</a:t>
            </a:r>
            <a:r>
              <a:rPr lang="en-US" sz="2000" dirty="0" smtClean="0"/>
              <a:t> </a:t>
            </a:r>
            <a:r>
              <a:rPr lang="en-US" sz="2000" dirty="0" err="1" smtClean="0"/>
              <a:t>vigoraram</a:t>
            </a:r>
            <a:r>
              <a:rPr lang="en-US" sz="2000" dirty="0" smtClean="0"/>
              <a:t> </a:t>
            </a:r>
            <a:r>
              <a:rPr lang="en-US" sz="2000" dirty="0" err="1" smtClean="0"/>
              <a:t>taxas</a:t>
            </a:r>
            <a:r>
              <a:rPr lang="en-US" sz="2000" dirty="0" smtClean="0"/>
              <a:t> de hot money </a:t>
            </a:r>
            <a:r>
              <a:rPr lang="en-US" sz="2000" dirty="0" err="1" smtClean="0"/>
              <a:t>em</a:t>
            </a:r>
            <a:r>
              <a:rPr lang="en-US" sz="2000" dirty="0" smtClean="0"/>
              <a:t> </a:t>
            </a:r>
            <a:r>
              <a:rPr lang="en-US" sz="2000" dirty="0" err="1" smtClean="0"/>
              <a:t>uma</a:t>
            </a:r>
            <a:r>
              <a:rPr lang="en-US" sz="2000" dirty="0" smtClean="0"/>
              <a:t> </a:t>
            </a:r>
            <a:r>
              <a:rPr lang="en-US" sz="2000" dirty="0" err="1" smtClean="0"/>
              <a:t>banco</a:t>
            </a:r>
            <a:r>
              <a:rPr lang="en-US" sz="2000" dirty="0" smtClean="0"/>
              <a:t>:  2,7%a.m. ; 2,9%a.m. ; 2,9%a.m. ; 2,8% a.m. ; 3,0% a.m.</a:t>
            </a:r>
          </a:p>
          <a:p>
            <a:pPr marL="571500" indent="-571500">
              <a:buNone/>
              <a:defRPr/>
            </a:pPr>
            <a:r>
              <a:rPr lang="en-US" sz="2000" dirty="0" smtClean="0"/>
              <a:t>        </a:t>
            </a:r>
            <a:r>
              <a:rPr lang="en-US" sz="2000" dirty="0" err="1" smtClean="0"/>
              <a:t>Qual</a:t>
            </a:r>
            <a:r>
              <a:rPr lang="en-US" sz="2000" dirty="0" smtClean="0"/>
              <a:t> a </a:t>
            </a:r>
            <a:r>
              <a:rPr lang="en-US" sz="2000" dirty="0" err="1" smtClean="0"/>
              <a:t>taxa</a:t>
            </a:r>
            <a:r>
              <a:rPr lang="en-US" sz="2000" dirty="0" smtClean="0"/>
              <a:t> </a:t>
            </a:r>
            <a:r>
              <a:rPr lang="en-US" sz="2000" dirty="0" err="1" smtClean="0"/>
              <a:t>acumulada</a:t>
            </a:r>
            <a:r>
              <a:rPr lang="en-US" sz="2000" dirty="0" smtClean="0"/>
              <a:t> no </a:t>
            </a:r>
            <a:r>
              <a:rPr lang="en-US" sz="2000" dirty="0" err="1" smtClean="0"/>
              <a:t>período</a:t>
            </a:r>
            <a:r>
              <a:rPr lang="en-US" sz="2000" dirty="0" smtClean="0"/>
              <a:t> ?</a:t>
            </a:r>
          </a:p>
          <a:p>
            <a:pPr marL="571500" indent="-571500">
              <a:buAutoNum type="alphaLcPeriod"/>
              <a:defRPr/>
            </a:pPr>
            <a:endParaRPr lang="en-US" sz="2000" dirty="0" smtClean="0"/>
          </a:p>
          <a:p>
            <a:pPr marL="571500" indent="-571500">
              <a:buAutoNum type="alphaLcPeriod"/>
              <a:defRPr/>
            </a:pPr>
            <a:endParaRPr lang="en-US" sz="2000" dirty="0" smtClean="0"/>
          </a:p>
          <a:p>
            <a:pPr marL="571500" indent="-571500">
              <a:buAutoNum type="romanUcPeriod"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07504" y="476672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AutoNum type="romanUcPeriod"/>
              <a:defRPr/>
            </a:pPr>
            <a:r>
              <a:rPr lang="en-US" dirty="0" err="1" smtClean="0"/>
              <a:t>Conhecendo</a:t>
            </a:r>
            <a:r>
              <a:rPr lang="en-US" dirty="0" smtClean="0"/>
              <a:t> </a:t>
            </a:r>
            <a:r>
              <a:rPr lang="en-US" dirty="0" err="1" smtClean="0"/>
              <a:t>Títulos</a:t>
            </a: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51520" y="1340768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Wingdings"/>
              <a:buChar char="à"/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CDB –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Certificados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Depósito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Bancario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- 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Títulos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emitidos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nominativos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endossáveis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(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podem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ser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transferidos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por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endosso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)</a:t>
            </a:r>
          </a:p>
          <a:p>
            <a:pPr marL="571500" indent="-571500" algn="just">
              <a:buFont typeface="Wingdings"/>
              <a:buChar char="à"/>
              <a:defRPr/>
            </a:pP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buFont typeface="Wingdings"/>
              <a:buChar char="à"/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RDB  -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Recibos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Depósito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Bancario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–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identicos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aos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CDB´s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porem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são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intransferiveis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.</a:t>
            </a:r>
          </a:p>
          <a:p>
            <a:pPr marL="571500" indent="-571500" algn="just">
              <a:buFont typeface="Wingdings"/>
              <a:buChar char="à"/>
              <a:defRPr/>
            </a:pP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buFont typeface="Wingdings"/>
              <a:buChar char="à"/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remuneração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em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ambos 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pode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ser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prefixada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ou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pós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fixada</a:t>
            </a: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buFont typeface="Wingdings"/>
              <a:buChar char="à"/>
              <a:defRPr/>
            </a:pP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buFont typeface="Wingdings"/>
              <a:buChar char="à"/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No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caso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da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pós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fixada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, 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correção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é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feita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por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um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indexador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.</a:t>
            </a:r>
          </a:p>
          <a:p>
            <a:pPr marL="571500" indent="-571500" algn="just">
              <a:buFont typeface="Wingdings"/>
              <a:buChar char="à"/>
              <a:defRPr/>
            </a:pP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buFont typeface="Wingdings"/>
              <a:buChar char="à"/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Em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todos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este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casos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existe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tributação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sobre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o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ganhos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auferidos</a:t>
            </a: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        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Conceito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da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taxa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bruta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 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incluindo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tributação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do IR a ser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pago</a:t>
            </a: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                               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taxa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líquida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-  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receber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após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o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pagamento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do IR</a:t>
            </a:r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07504" y="476672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AutoNum type="romanUcPeriod"/>
              <a:defRPr/>
            </a:pPr>
            <a:r>
              <a:rPr lang="en-US" dirty="0" err="1" smtClean="0"/>
              <a:t>Conhecendo</a:t>
            </a:r>
            <a:r>
              <a:rPr lang="en-US" dirty="0" smtClean="0"/>
              <a:t> </a:t>
            </a:r>
            <a:r>
              <a:rPr lang="en-US" dirty="0" err="1" smtClean="0"/>
              <a:t>Títulos</a:t>
            </a: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51520" y="1575048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Wingdings"/>
              <a:buChar char="à"/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Conceitos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adicionais</a:t>
            </a: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buFont typeface="Wingdings"/>
              <a:buChar char="à"/>
              <a:defRPr/>
            </a:pP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buFont typeface="Wingdings"/>
              <a:buChar char="à"/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Taxa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bruta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 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incluindo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tributação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a ser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paga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do  IR </a:t>
            </a:r>
          </a:p>
          <a:p>
            <a:pPr marL="571500" indent="-571500" algn="just">
              <a:buFont typeface="Wingdings"/>
              <a:buChar char="à"/>
              <a:defRPr/>
            </a:pPr>
            <a:endParaRPr lang="en-US" sz="20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buFont typeface="Wingdings"/>
              <a:buChar char="à"/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Taxa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Líquida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– 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descontado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o IR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que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foi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pago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.</a:t>
            </a:r>
          </a:p>
          <a:p>
            <a:pPr marL="571500" indent="-571500" algn="just"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                                 </a:t>
            </a:r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352800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Arial" charset="0"/>
              <a:buNone/>
              <a:defRPr/>
            </a:pPr>
            <a:r>
              <a:rPr lang="en-US" sz="2400" b="1" dirty="0" err="1" smtClean="0">
                <a:latin typeface="+mj-lt"/>
              </a:rPr>
              <a:t>Exemplo</a:t>
            </a:r>
            <a:endParaRPr lang="en-US" sz="2400" b="1" dirty="0" smtClean="0">
              <a:latin typeface="+mj-lt"/>
            </a:endParaRPr>
          </a:p>
          <a:p>
            <a:pPr algn="just" eaLnBrk="1" hangingPunct="1">
              <a:buNone/>
              <a:defRPr/>
            </a:pPr>
            <a:r>
              <a:rPr lang="en-US" sz="2400" dirty="0" smtClean="0">
                <a:latin typeface="+mj-lt"/>
                <a:sym typeface="Wingdings" pitchFamily="2" charset="2"/>
              </a:rPr>
              <a:t></a:t>
            </a:r>
            <a:r>
              <a:rPr lang="en-US" sz="2400" dirty="0" smtClean="0">
                <a:latin typeface="+mj-lt"/>
              </a:rPr>
              <a:t>Um </a:t>
            </a:r>
            <a:r>
              <a:rPr lang="en-US" sz="2400" dirty="0" err="1" smtClean="0">
                <a:latin typeface="+mj-lt"/>
              </a:rPr>
              <a:t>investidor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aplicou</a:t>
            </a:r>
            <a:r>
              <a:rPr lang="en-US" sz="2400" dirty="0" smtClean="0">
                <a:latin typeface="+mj-lt"/>
              </a:rPr>
              <a:t> $15.000 </a:t>
            </a:r>
            <a:r>
              <a:rPr lang="en-US" sz="2400" dirty="0" err="1" smtClean="0">
                <a:latin typeface="+mj-lt"/>
              </a:rPr>
              <a:t>em</a:t>
            </a:r>
            <a:r>
              <a:rPr lang="en-US" sz="2400" dirty="0" smtClean="0">
                <a:latin typeface="+mj-lt"/>
              </a:rPr>
              <a:t> um CDB </a:t>
            </a:r>
            <a:r>
              <a:rPr lang="en-US" sz="2400" dirty="0" err="1" smtClean="0">
                <a:latin typeface="+mj-lt"/>
              </a:rPr>
              <a:t>prefixado</a:t>
            </a:r>
            <a:r>
              <a:rPr lang="en-US" sz="2400" dirty="0" smtClean="0">
                <a:latin typeface="+mj-lt"/>
              </a:rPr>
              <a:t> de 30 </a:t>
            </a:r>
            <a:r>
              <a:rPr lang="en-US" sz="2400" dirty="0" err="1" smtClean="0">
                <a:latin typeface="+mj-lt"/>
              </a:rPr>
              <a:t>dias</a:t>
            </a:r>
            <a:r>
              <a:rPr lang="en-US" sz="2400" dirty="0" smtClean="0">
                <a:latin typeface="+mj-lt"/>
              </a:rPr>
              <a:t> . A </a:t>
            </a:r>
            <a:r>
              <a:rPr lang="en-US" sz="2400" dirty="0" err="1" smtClean="0">
                <a:latin typeface="+mj-lt"/>
              </a:rPr>
              <a:t>taxa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bruta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foi</a:t>
            </a:r>
            <a:r>
              <a:rPr lang="en-US" sz="2400" dirty="0" smtClean="0">
                <a:latin typeface="+mj-lt"/>
              </a:rPr>
              <a:t> de 18% </a:t>
            </a:r>
            <a:r>
              <a:rPr lang="en-US" sz="2400" dirty="0" err="1" smtClean="0">
                <a:latin typeface="+mj-lt"/>
              </a:rPr>
              <a:t>a.a</a:t>
            </a:r>
            <a:r>
              <a:rPr lang="en-US" sz="2400" dirty="0" smtClean="0">
                <a:latin typeface="+mj-lt"/>
              </a:rPr>
              <a:t>.</a:t>
            </a:r>
          </a:p>
          <a:p>
            <a:pPr algn="just" eaLnBrk="1" hangingPunct="1">
              <a:buNone/>
              <a:defRPr/>
            </a:pPr>
            <a:r>
              <a:rPr lang="en-US" sz="2400" dirty="0" smtClean="0">
                <a:latin typeface="+mj-lt"/>
              </a:rPr>
              <a:t>     </a:t>
            </a:r>
            <a:r>
              <a:rPr lang="en-US" sz="2400" dirty="0" err="1" smtClean="0">
                <a:latin typeface="+mj-lt"/>
              </a:rPr>
              <a:t>Calcule</a:t>
            </a:r>
            <a:r>
              <a:rPr lang="en-US" sz="2400" dirty="0" smtClean="0">
                <a:latin typeface="+mj-lt"/>
              </a:rPr>
              <a:t> :</a:t>
            </a:r>
          </a:p>
          <a:p>
            <a:pPr marL="457200" indent="-457200" algn="just" eaLnBrk="1" hangingPunct="1">
              <a:buAutoNum type="alphaLcPeriod"/>
              <a:defRPr/>
            </a:pPr>
            <a:r>
              <a:rPr lang="en-US" sz="2400" dirty="0" smtClean="0">
                <a:latin typeface="+mj-lt"/>
              </a:rPr>
              <a:t>O </a:t>
            </a:r>
            <a:r>
              <a:rPr lang="en-US" sz="2400" dirty="0" err="1" smtClean="0">
                <a:latin typeface="+mj-lt"/>
              </a:rPr>
              <a:t>Montante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Bruto</a:t>
            </a:r>
            <a:endParaRPr lang="en-US" sz="2400" dirty="0" smtClean="0">
              <a:latin typeface="+mj-lt"/>
            </a:endParaRPr>
          </a:p>
          <a:p>
            <a:pPr marL="457200" indent="-457200" algn="just" eaLnBrk="1" hangingPunct="1">
              <a:buAutoNum type="alphaLcPeriod"/>
              <a:defRPr/>
            </a:pPr>
            <a:r>
              <a:rPr lang="en-US" sz="2400" dirty="0" smtClean="0">
                <a:latin typeface="+mj-lt"/>
              </a:rPr>
              <a:t>O IR , </a:t>
            </a:r>
            <a:r>
              <a:rPr lang="en-US" sz="2400" dirty="0" err="1" smtClean="0">
                <a:latin typeface="+mj-lt"/>
              </a:rPr>
              <a:t>sabendo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que</a:t>
            </a:r>
            <a:r>
              <a:rPr lang="en-US" sz="2400" dirty="0" smtClean="0">
                <a:latin typeface="+mj-lt"/>
              </a:rPr>
              <a:t> é </a:t>
            </a:r>
            <a:r>
              <a:rPr lang="en-US" sz="2400" dirty="0" err="1" smtClean="0">
                <a:latin typeface="+mj-lt"/>
              </a:rPr>
              <a:t>igual</a:t>
            </a:r>
            <a:r>
              <a:rPr lang="en-US" sz="2400" dirty="0" smtClean="0">
                <a:latin typeface="+mj-lt"/>
              </a:rPr>
              <a:t> a 22,5% do </a:t>
            </a:r>
            <a:r>
              <a:rPr lang="en-US" sz="2400" dirty="0" err="1" smtClean="0">
                <a:latin typeface="+mj-lt"/>
              </a:rPr>
              <a:t>juro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auferido</a:t>
            </a:r>
            <a:endParaRPr lang="en-US" sz="2400" dirty="0" smtClean="0">
              <a:latin typeface="+mj-lt"/>
            </a:endParaRPr>
          </a:p>
          <a:p>
            <a:pPr marL="457200" indent="-457200" algn="just" eaLnBrk="1" hangingPunct="1">
              <a:buAutoNum type="alphaLcPeriod"/>
              <a:defRPr/>
            </a:pPr>
            <a:r>
              <a:rPr lang="en-US" sz="2400" dirty="0" smtClean="0">
                <a:latin typeface="+mj-lt"/>
              </a:rPr>
              <a:t>O </a:t>
            </a:r>
            <a:r>
              <a:rPr lang="en-US" sz="2400" dirty="0" err="1" smtClean="0">
                <a:latin typeface="+mj-lt"/>
              </a:rPr>
              <a:t>Montante</a:t>
            </a:r>
            <a:r>
              <a:rPr lang="en-US" sz="2400" dirty="0" smtClean="0">
                <a:latin typeface="+mj-lt"/>
              </a:rPr>
              <a:t>  </a:t>
            </a:r>
            <a:r>
              <a:rPr lang="en-US" sz="2400" dirty="0" err="1" smtClean="0">
                <a:latin typeface="+mj-lt"/>
              </a:rPr>
              <a:t>líquido</a:t>
            </a:r>
            <a:endParaRPr lang="en-US" sz="2400" dirty="0" smtClean="0">
              <a:latin typeface="+mj-lt"/>
            </a:endParaRPr>
          </a:p>
          <a:p>
            <a:pPr marL="457200" indent="-457200" algn="just" eaLnBrk="1" hangingPunct="1">
              <a:buAutoNum type="alphaLcPeriod"/>
              <a:defRPr/>
            </a:pPr>
            <a:r>
              <a:rPr lang="en-US" sz="2400" dirty="0" smtClean="0">
                <a:latin typeface="+mj-lt"/>
              </a:rPr>
              <a:t>A </a:t>
            </a:r>
            <a:r>
              <a:rPr lang="en-US" sz="2400" dirty="0" err="1" smtClean="0">
                <a:latin typeface="+mj-lt"/>
              </a:rPr>
              <a:t>taxa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líquida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operação</a:t>
            </a:r>
            <a:r>
              <a:rPr lang="en-US" sz="2400" dirty="0" smtClean="0">
                <a:latin typeface="+mj-lt"/>
              </a:rPr>
              <a:t> no </a:t>
            </a:r>
            <a:r>
              <a:rPr lang="en-US" sz="2400" dirty="0" err="1" smtClean="0">
                <a:latin typeface="+mj-lt"/>
              </a:rPr>
              <a:t>período</a:t>
            </a:r>
            <a:endParaRPr lang="en-US" sz="2400" dirty="0" smtClean="0">
              <a:latin typeface="+mj-lt"/>
            </a:endParaRPr>
          </a:p>
        </p:txBody>
      </p:sp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4"/>
          <p:cNvSpPr>
            <a:spLocks noGrp="1"/>
          </p:cNvSpPr>
          <p:nvPr>
            <p:ph idx="1"/>
          </p:nvPr>
        </p:nvSpPr>
        <p:spPr>
          <a:xfrm>
            <a:off x="590872" y="868288"/>
            <a:ext cx="8229600" cy="3352800"/>
          </a:xfrm>
        </p:spPr>
        <p:txBody>
          <a:bodyPr>
            <a:normAutofit/>
          </a:bodyPr>
          <a:lstStyle/>
          <a:p>
            <a:pPr algn="just" eaLnBrk="1" hangingPunct="1">
              <a:buFont typeface="Arial" charset="0"/>
              <a:buNone/>
              <a:defRPr/>
            </a:pPr>
            <a:r>
              <a:rPr lang="en-US" sz="2000" b="1" dirty="0" err="1" smtClean="0">
                <a:latin typeface="+mj-lt"/>
              </a:rPr>
              <a:t>Exemplo</a:t>
            </a:r>
            <a:endParaRPr lang="en-US" sz="2000" b="1" dirty="0" smtClean="0">
              <a:latin typeface="+mj-lt"/>
            </a:endParaRPr>
          </a:p>
          <a:p>
            <a:pPr algn="just" eaLnBrk="1" hangingPunct="1">
              <a:buNone/>
              <a:defRPr/>
            </a:pPr>
            <a:r>
              <a:rPr lang="en-US" sz="2000" dirty="0" smtClean="0">
                <a:latin typeface="+mj-lt"/>
                <a:sym typeface="Wingdings" pitchFamily="2" charset="2"/>
              </a:rPr>
              <a:t></a:t>
            </a:r>
            <a:r>
              <a:rPr lang="en-US" sz="2000" dirty="0" smtClean="0">
                <a:latin typeface="+mj-lt"/>
              </a:rPr>
              <a:t>Um </a:t>
            </a:r>
            <a:r>
              <a:rPr lang="en-US" sz="2000" dirty="0" err="1" smtClean="0">
                <a:latin typeface="+mj-lt"/>
              </a:rPr>
              <a:t>investidor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aplicou</a:t>
            </a:r>
            <a:r>
              <a:rPr lang="en-US" sz="2000" dirty="0" smtClean="0">
                <a:latin typeface="+mj-lt"/>
              </a:rPr>
              <a:t> $15.000 </a:t>
            </a:r>
            <a:r>
              <a:rPr lang="en-US" sz="2000" dirty="0" err="1" smtClean="0">
                <a:latin typeface="+mj-lt"/>
              </a:rPr>
              <a:t>em</a:t>
            </a:r>
            <a:r>
              <a:rPr lang="en-US" sz="2000" dirty="0" smtClean="0">
                <a:latin typeface="+mj-lt"/>
              </a:rPr>
              <a:t> um CDB </a:t>
            </a:r>
            <a:r>
              <a:rPr lang="en-US" sz="2000" dirty="0" err="1" smtClean="0">
                <a:latin typeface="+mj-lt"/>
              </a:rPr>
              <a:t>prefixado</a:t>
            </a:r>
            <a:r>
              <a:rPr lang="en-US" sz="2000" dirty="0" smtClean="0">
                <a:latin typeface="+mj-lt"/>
              </a:rPr>
              <a:t> de 30 </a:t>
            </a:r>
            <a:r>
              <a:rPr lang="en-US" sz="2000" dirty="0" err="1" smtClean="0">
                <a:latin typeface="+mj-lt"/>
              </a:rPr>
              <a:t>dias</a:t>
            </a:r>
            <a:r>
              <a:rPr lang="en-US" sz="2000" dirty="0" smtClean="0">
                <a:latin typeface="+mj-lt"/>
              </a:rPr>
              <a:t> . A </a:t>
            </a:r>
            <a:r>
              <a:rPr lang="en-US" sz="2000" dirty="0" err="1" smtClean="0">
                <a:latin typeface="+mj-lt"/>
              </a:rPr>
              <a:t>taxa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bruta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foi</a:t>
            </a:r>
            <a:r>
              <a:rPr lang="en-US" sz="2000" dirty="0" smtClean="0">
                <a:latin typeface="+mj-lt"/>
              </a:rPr>
              <a:t> de 18% </a:t>
            </a:r>
            <a:r>
              <a:rPr lang="en-US" sz="2000" dirty="0" err="1" smtClean="0">
                <a:latin typeface="+mj-lt"/>
              </a:rPr>
              <a:t>a.a</a:t>
            </a:r>
            <a:r>
              <a:rPr lang="en-US" sz="2000" dirty="0" smtClean="0">
                <a:latin typeface="+mj-lt"/>
              </a:rPr>
              <a:t>.</a:t>
            </a:r>
          </a:p>
          <a:p>
            <a:pPr algn="just" eaLnBrk="1" hangingPunct="1">
              <a:buNone/>
              <a:defRPr/>
            </a:pPr>
            <a:r>
              <a:rPr lang="en-US" sz="2000" dirty="0" smtClean="0">
                <a:latin typeface="+mj-lt"/>
              </a:rPr>
              <a:t>     </a:t>
            </a:r>
            <a:r>
              <a:rPr lang="en-US" sz="2000" dirty="0" err="1" smtClean="0">
                <a:latin typeface="+mj-lt"/>
              </a:rPr>
              <a:t>Calcule</a:t>
            </a:r>
            <a:r>
              <a:rPr lang="en-US" sz="2000" dirty="0" smtClean="0">
                <a:latin typeface="+mj-lt"/>
              </a:rPr>
              <a:t> :</a:t>
            </a:r>
          </a:p>
          <a:p>
            <a:pPr marL="457200" indent="-457200" algn="just" eaLnBrk="1" hangingPunct="1">
              <a:buAutoNum type="alphaLcPeriod"/>
              <a:defRPr/>
            </a:pPr>
            <a:r>
              <a:rPr lang="en-US" sz="2000" dirty="0" smtClean="0">
                <a:latin typeface="+mj-lt"/>
              </a:rPr>
              <a:t>O </a:t>
            </a:r>
            <a:r>
              <a:rPr lang="en-US" sz="2000" dirty="0" err="1" smtClean="0">
                <a:latin typeface="+mj-lt"/>
              </a:rPr>
              <a:t>Montante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Bruto</a:t>
            </a:r>
            <a:endParaRPr lang="en-US" sz="2000" dirty="0" smtClean="0">
              <a:latin typeface="+mj-lt"/>
            </a:endParaRPr>
          </a:p>
          <a:p>
            <a:pPr marL="457200" indent="-457200" algn="just" eaLnBrk="1" hangingPunct="1">
              <a:buAutoNum type="alphaLcPeriod"/>
              <a:defRPr/>
            </a:pPr>
            <a:r>
              <a:rPr lang="en-US" sz="2000" dirty="0" smtClean="0">
                <a:latin typeface="+mj-lt"/>
              </a:rPr>
              <a:t>O IR , </a:t>
            </a:r>
            <a:r>
              <a:rPr lang="en-US" sz="2000" dirty="0" err="1" smtClean="0">
                <a:latin typeface="+mj-lt"/>
              </a:rPr>
              <a:t>sabendo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que</a:t>
            </a:r>
            <a:r>
              <a:rPr lang="en-US" sz="2000" dirty="0" smtClean="0">
                <a:latin typeface="+mj-lt"/>
              </a:rPr>
              <a:t> é </a:t>
            </a:r>
            <a:r>
              <a:rPr lang="en-US" sz="2000" dirty="0" err="1" smtClean="0">
                <a:latin typeface="+mj-lt"/>
              </a:rPr>
              <a:t>igual</a:t>
            </a:r>
            <a:r>
              <a:rPr lang="en-US" sz="2000" dirty="0" smtClean="0">
                <a:latin typeface="+mj-lt"/>
              </a:rPr>
              <a:t> a 22,5% do </a:t>
            </a:r>
            <a:r>
              <a:rPr lang="en-US" sz="2000" dirty="0" err="1" smtClean="0">
                <a:latin typeface="+mj-lt"/>
              </a:rPr>
              <a:t>juro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auferido</a:t>
            </a:r>
            <a:endParaRPr lang="en-US" sz="2000" dirty="0" smtClean="0">
              <a:latin typeface="+mj-lt"/>
            </a:endParaRPr>
          </a:p>
          <a:p>
            <a:pPr marL="457200" indent="-457200" algn="just" eaLnBrk="1" hangingPunct="1">
              <a:buAutoNum type="alphaLcPeriod"/>
              <a:defRPr/>
            </a:pPr>
            <a:r>
              <a:rPr lang="en-US" sz="2000" dirty="0" smtClean="0">
                <a:latin typeface="+mj-lt"/>
              </a:rPr>
              <a:t>O </a:t>
            </a:r>
            <a:r>
              <a:rPr lang="en-US" sz="2000" dirty="0" err="1" smtClean="0">
                <a:latin typeface="+mj-lt"/>
              </a:rPr>
              <a:t>Montante</a:t>
            </a:r>
            <a:r>
              <a:rPr lang="en-US" sz="2000" dirty="0" smtClean="0">
                <a:latin typeface="+mj-lt"/>
              </a:rPr>
              <a:t>  </a:t>
            </a:r>
            <a:r>
              <a:rPr lang="en-US" sz="2000" dirty="0" err="1" smtClean="0">
                <a:latin typeface="+mj-lt"/>
              </a:rPr>
              <a:t>líquido</a:t>
            </a:r>
            <a:endParaRPr lang="en-US" sz="2000" dirty="0" smtClean="0">
              <a:latin typeface="+mj-lt"/>
            </a:endParaRPr>
          </a:p>
          <a:p>
            <a:pPr marL="457200" indent="-457200" algn="just" eaLnBrk="1" hangingPunct="1">
              <a:buAutoNum type="alphaLcPeriod"/>
              <a:defRPr/>
            </a:pPr>
            <a:r>
              <a:rPr lang="en-US" sz="2000" dirty="0" smtClean="0">
                <a:latin typeface="+mj-lt"/>
              </a:rPr>
              <a:t>A </a:t>
            </a:r>
            <a:r>
              <a:rPr lang="en-US" sz="2000" dirty="0" err="1" smtClean="0">
                <a:latin typeface="+mj-lt"/>
              </a:rPr>
              <a:t>taxa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líquida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da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operação</a:t>
            </a:r>
            <a:r>
              <a:rPr lang="en-US" sz="2000" dirty="0" smtClean="0">
                <a:latin typeface="+mj-lt"/>
              </a:rPr>
              <a:t> no </a:t>
            </a:r>
            <a:r>
              <a:rPr lang="en-US" sz="2000" dirty="0" err="1" smtClean="0">
                <a:latin typeface="+mj-lt"/>
              </a:rPr>
              <a:t>período</a:t>
            </a:r>
            <a:endParaRPr lang="en-US" sz="2000" dirty="0" smtClean="0">
              <a:latin typeface="+mj-lt"/>
            </a:endParaRPr>
          </a:p>
        </p:txBody>
      </p:sp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6" name="Content Placeholder 14"/>
          <p:cNvSpPr txBox="1">
            <a:spLocks/>
          </p:cNvSpPr>
          <p:nvPr/>
        </p:nvSpPr>
        <p:spPr>
          <a:xfrm>
            <a:off x="467544" y="3789040"/>
            <a:ext cx="8229600" cy="3352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000" b="1" dirty="0" err="1" smtClean="0">
                <a:latin typeface="+mj-lt"/>
              </a:rPr>
              <a:t>Solução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lphaL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 = 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C ( 1+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)          = 15.000*( 1,18)      = 15.208,33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lphaLcPeriod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IR  = ?  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Juro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= M-C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Wingdings" pitchFamily="2" charset="2"/>
              </a:rPr>
              <a:t>   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208,33 *0,225  = 46,87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lphaLcPeriod"/>
              <a:tabLst/>
              <a:defRPr/>
            </a:pPr>
            <a:r>
              <a:rPr lang="en-US" sz="2000" dirty="0" smtClean="0">
                <a:latin typeface="+mj-lt"/>
              </a:rPr>
              <a:t>ML  = 15.208,33 – 46,87  = 15.161,46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lphaLcPeriod"/>
              <a:tabLst/>
              <a:defRPr/>
            </a:pPr>
            <a:r>
              <a:rPr lang="en-US" sz="2000" dirty="0" err="1" smtClean="0">
                <a:latin typeface="+mj-lt"/>
              </a:rPr>
              <a:t>i</a:t>
            </a:r>
            <a:r>
              <a:rPr lang="en-US" sz="2000" dirty="0" smtClean="0">
                <a:latin typeface="+mj-lt"/>
              </a:rPr>
              <a:t> =   (15.161,46 / 15.000) -1   = 1,08%  </a:t>
            </a:r>
            <a:r>
              <a:rPr lang="en-US" sz="2000" dirty="0" err="1" smtClean="0">
                <a:latin typeface="+mj-lt"/>
              </a:rPr>
              <a:t>a.p</a:t>
            </a:r>
            <a:r>
              <a:rPr lang="en-US" sz="2000" dirty="0" smtClean="0">
                <a:latin typeface="+mj-lt"/>
              </a:rPr>
              <a:t>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266914" y="4026550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30/360</a:t>
            </a:r>
            <a:endParaRPr lang="pt-BR" sz="12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427984" y="4005064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30/360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4"/>
          <p:cNvSpPr>
            <a:spLocks noGrp="1"/>
          </p:cNvSpPr>
          <p:nvPr>
            <p:ph idx="1"/>
          </p:nvPr>
        </p:nvSpPr>
        <p:spPr>
          <a:xfrm>
            <a:off x="590872" y="1372344"/>
            <a:ext cx="8229600" cy="3352800"/>
          </a:xfrm>
        </p:spPr>
        <p:txBody>
          <a:bodyPr>
            <a:normAutofit/>
          </a:bodyPr>
          <a:lstStyle/>
          <a:p>
            <a:pPr algn="just" eaLnBrk="1" hangingPunct="1">
              <a:buFont typeface="Arial" charset="0"/>
              <a:buNone/>
              <a:defRPr/>
            </a:pPr>
            <a:r>
              <a:rPr lang="en-US" sz="2000" b="1" dirty="0" err="1" smtClean="0">
                <a:latin typeface="+mj-lt"/>
              </a:rPr>
              <a:t>Exemplo</a:t>
            </a:r>
            <a:endParaRPr lang="en-US" sz="2000" b="1" dirty="0" smtClean="0">
              <a:latin typeface="+mj-lt"/>
            </a:endParaRPr>
          </a:p>
          <a:p>
            <a:pPr algn="just" eaLnBrk="1" hangingPunct="1">
              <a:buNone/>
              <a:defRPr/>
            </a:pPr>
            <a:r>
              <a:rPr lang="en-US" sz="2000" dirty="0" smtClean="0">
                <a:latin typeface="+mj-lt"/>
                <a:sym typeface="Wingdings" pitchFamily="2" charset="2"/>
              </a:rPr>
              <a:t></a:t>
            </a:r>
            <a:r>
              <a:rPr lang="en-US" sz="2000" dirty="0" err="1" smtClean="0">
                <a:latin typeface="+mj-lt"/>
                <a:sym typeface="Wingdings" pitchFamily="2" charset="2"/>
              </a:rPr>
              <a:t>Exemplo</a:t>
            </a:r>
            <a:r>
              <a:rPr lang="en-US" sz="2000" dirty="0" smtClean="0">
                <a:latin typeface="+mj-lt"/>
                <a:sym typeface="Wingdings" pitchFamily="2" charset="2"/>
              </a:rPr>
              <a:t> 2 .   Um </a:t>
            </a:r>
            <a:r>
              <a:rPr lang="en-US" sz="2000" dirty="0" err="1" smtClean="0">
                <a:latin typeface="+mj-lt"/>
                <a:sym typeface="Wingdings" pitchFamily="2" charset="2"/>
              </a:rPr>
              <a:t>investidor</a:t>
            </a:r>
            <a:r>
              <a:rPr lang="en-US" sz="2000" dirty="0" smtClean="0"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latin typeface="+mj-lt"/>
                <a:sym typeface="Wingdings" pitchFamily="2" charset="2"/>
              </a:rPr>
              <a:t>aplicou</a:t>
            </a:r>
            <a:r>
              <a:rPr lang="en-US" sz="2000" dirty="0" smtClean="0">
                <a:latin typeface="+mj-lt"/>
                <a:sym typeface="Wingdings" pitchFamily="2" charset="2"/>
              </a:rPr>
              <a:t> $8.000 </a:t>
            </a:r>
            <a:r>
              <a:rPr lang="en-US" sz="2000" dirty="0" err="1" smtClean="0">
                <a:latin typeface="+mj-lt"/>
                <a:sym typeface="Wingdings" pitchFamily="2" charset="2"/>
              </a:rPr>
              <a:t>em</a:t>
            </a:r>
            <a:r>
              <a:rPr lang="en-US" sz="2000" dirty="0" smtClean="0">
                <a:latin typeface="+mj-lt"/>
                <a:sym typeface="Wingdings" pitchFamily="2" charset="2"/>
              </a:rPr>
              <a:t> um CDB </a:t>
            </a:r>
            <a:r>
              <a:rPr lang="en-US" sz="2000" dirty="0" err="1" smtClean="0">
                <a:latin typeface="+mj-lt"/>
                <a:sym typeface="Wingdings" pitchFamily="2" charset="2"/>
              </a:rPr>
              <a:t>préfixado</a:t>
            </a:r>
            <a:r>
              <a:rPr lang="en-US" sz="2000" dirty="0" smtClean="0">
                <a:latin typeface="+mj-lt"/>
                <a:sym typeface="Wingdings" pitchFamily="2" charset="2"/>
              </a:rPr>
              <a:t> de 30 </a:t>
            </a:r>
            <a:r>
              <a:rPr lang="en-US" sz="2000" dirty="0" err="1" smtClean="0">
                <a:latin typeface="+mj-lt"/>
                <a:sym typeface="Wingdings" pitchFamily="2" charset="2"/>
              </a:rPr>
              <a:t>dias</a:t>
            </a:r>
            <a:r>
              <a:rPr lang="en-US" sz="2000" dirty="0" smtClean="0">
                <a:latin typeface="+mj-lt"/>
                <a:sym typeface="Wingdings" pitchFamily="2" charset="2"/>
              </a:rPr>
              <a:t> , </a:t>
            </a:r>
            <a:r>
              <a:rPr lang="en-US" sz="2000" dirty="0" err="1" smtClean="0">
                <a:latin typeface="+mj-lt"/>
                <a:sym typeface="Wingdings" pitchFamily="2" charset="2"/>
              </a:rPr>
              <a:t>sabendo</a:t>
            </a:r>
            <a:r>
              <a:rPr lang="en-US" sz="2000" dirty="0" smtClean="0"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latin typeface="+mj-lt"/>
                <a:sym typeface="Wingdings" pitchFamily="2" charset="2"/>
              </a:rPr>
              <a:t>que</a:t>
            </a:r>
            <a:r>
              <a:rPr lang="en-US" sz="2000" dirty="0" smtClean="0">
                <a:latin typeface="+mj-lt"/>
                <a:sym typeface="Wingdings" pitchFamily="2" charset="2"/>
              </a:rPr>
              <a:t> a </a:t>
            </a:r>
            <a:r>
              <a:rPr lang="en-US" sz="2000" dirty="0" err="1" smtClean="0">
                <a:latin typeface="+mj-lt"/>
                <a:sym typeface="Wingdings" pitchFamily="2" charset="2"/>
              </a:rPr>
              <a:t>taxa</a:t>
            </a:r>
            <a:r>
              <a:rPr lang="en-US" sz="2000" dirty="0" smtClean="0"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latin typeface="+mj-lt"/>
                <a:sym typeface="Wingdings" pitchFamily="2" charset="2"/>
              </a:rPr>
              <a:t>bruta</a:t>
            </a:r>
            <a:r>
              <a:rPr lang="en-US" sz="2000" dirty="0" smtClean="0"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latin typeface="+mj-lt"/>
                <a:sym typeface="Wingdings" pitchFamily="2" charset="2"/>
              </a:rPr>
              <a:t>foi</a:t>
            </a:r>
            <a:r>
              <a:rPr lang="en-US" sz="2000" dirty="0" smtClean="0">
                <a:latin typeface="+mj-lt"/>
                <a:sym typeface="Wingdings" pitchFamily="2" charset="2"/>
              </a:rPr>
              <a:t> de 16% </a:t>
            </a:r>
            <a:r>
              <a:rPr lang="en-US" sz="2000" dirty="0" err="1" smtClean="0">
                <a:latin typeface="+mj-lt"/>
                <a:sym typeface="Wingdings" pitchFamily="2" charset="2"/>
              </a:rPr>
              <a:t>a.a</a:t>
            </a:r>
            <a:r>
              <a:rPr lang="en-US" sz="2000" dirty="0" smtClean="0">
                <a:latin typeface="+mj-lt"/>
                <a:sym typeface="Wingdings" pitchFamily="2" charset="2"/>
              </a:rPr>
              <a:t>.</a:t>
            </a:r>
          </a:p>
          <a:p>
            <a:pPr algn="just" eaLnBrk="1" hangingPunct="1">
              <a:buNone/>
              <a:defRPr/>
            </a:pPr>
            <a:r>
              <a:rPr lang="en-US" sz="2000" dirty="0" err="1" smtClean="0">
                <a:latin typeface="+mj-lt"/>
                <a:sym typeface="Wingdings" pitchFamily="2" charset="2"/>
              </a:rPr>
              <a:t>Calcule</a:t>
            </a:r>
            <a:r>
              <a:rPr lang="en-US" sz="2000" dirty="0" smtClean="0">
                <a:latin typeface="+mj-lt"/>
                <a:sym typeface="Wingdings" pitchFamily="2" charset="2"/>
              </a:rPr>
              <a:t> :</a:t>
            </a:r>
          </a:p>
          <a:p>
            <a:pPr marL="457200" indent="-457200" algn="just" eaLnBrk="1" hangingPunct="1">
              <a:buAutoNum type="alphaLcPeriod"/>
              <a:defRPr/>
            </a:pPr>
            <a:r>
              <a:rPr lang="en-US" sz="2000" dirty="0" err="1" smtClean="0">
                <a:latin typeface="+mj-lt"/>
                <a:sym typeface="Wingdings" pitchFamily="2" charset="2"/>
              </a:rPr>
              <a:t>Montante</a:t>
            </a:r>
            <a:r>
              <a:rPr lang="en-US" sz="2000" dirty="0" smtClean="0"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latin typeface="+mj-lt"/>
                <a:sym typeface="Wingdings" pitchFamily="2" charset="2"/>
              </a:rPr>
              <a:t>Bruto</a:t>
            </a:r>
            <a:endParaRPr lang="en-US" sz="2000" dirty="0" smtClean="0">
              <a:latin typeface="+mj-lt"/>
              <a:sym typeface="Wingdings" pitchFamily="2" charset="2"/>
            </a:endParaRPr>
          </a:p>
          <a:p>
            <a:pPr marL="457200" indent="-457200" algn="just" eaLnBrk="1" hangingPunct="1">
              <a:buAutoNum type="alphaLcPeriod"/>
              <a:defRPr/>
            </a:pPr>
            <a:r>
              <a:rPr lang="en-US" sz="2000" dirty="0" smtClean="0">
                <a:latin typeface="+mj-lt"/>
                <a:sym typeface="Wingdings" pitchFamily="2" charset="2"/>
              </a:rPr>
              <a:t>IR , </a:t>
            </a:r>
            <a:r>
              <a:rPr lang="en-US" sz="2000" dirty="0" err="1" smtClean="0">
                <a:latin typeface="+mj-lt"/>
                <a:sym typeface="Wingdings" pitchFamily="2" charset="2"/>
              </a:rPr>
              <a:t>sabendo</a:t>
            </a:r>
            <a:r>
              <a:rPr lang="en-US" sz="2000" dirty="0" smtClean="0"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latin typeface="+mj-lt"/>
                <a:sym typeface="Wingdings" pitchFamily="2" charset="2"/>
              </a:rPr>
              <a:t>que</a:t>
            </a:r>
            <a:r>
              <a:rPr lang="en-US" sz="2000" dirty="0" smtClean="0">
                <a:latin typeface="+mj-lt"/>
                <a:sym typeface="Wingdings" pitchFamily="2" charset="2"/>
              </a:rPr>
              <a:t> é </a:t>
            </a:r>
            <a:r>
              <a:rPr lang="en-US" sz="2000" dirty="0" err="1" smtClean="0">
                <a:latin typeface="+mj-lt"/>
                <a:sym typeface="Wingdings" pitchFamily="2" charset="2"/>
              </a:rPr>
              <a:t>igual</a:t>
            </a:r>
            <a:r>
              <a:rPr lang="en-US" sz="2000" dirty="0" smtClean="0">
                <a:latin typeface="+mj-lt"/>
                <a:sym typeface="Wingdings" pitchFamily="2" charset="2"/>
              </a:rPr>
              <a:t> a 22.5% do </a:t>
            </a:r>
            <a:r>
              <a:rPr lang="en-US" sz="2000" dirty="0" err="1" smtClean="0">
                <a:latin typeface="+mj-lt"/>
                <a:sym typeface="Wingdings" pitchFamily="2" charset="2"/>
              </a:rPr>
              <a:t>Juro</a:t>
            </a:r>
            <a:endParaRPr lang="en-US" sz="2000" dirty="0" smtClean="0">
              <a:latin typeface="+mj-lt"/>
              <a:sym typeface="Wingdings" pitchFamily="2" charset="2"/>
            </a:endParaRPr>
          </a:p>
          <a:p>
            <a:pPr marL="457200" indent="-457200" algn="just" eaLnBrk="1" hangingPunct="1">
              <a:buAutoNum type="alphaLcPeriod"/>
              <a:defRPr/>
            </a:pPr>
            <a:r>
              <a:rPr lang="en-US" sz="2000" dirty="0" err="1" smtClean="0">
                <a:latin typeface="+mj-lt"/>
                <a:sym typeface="Wingdings" pitchFamily="2" charset="2"/>
              </a:rPr>
              <a:t>Montante</a:t>
            </a:r>
            <a:r>
              <a:rPr lang="en-US" sz="2000" dirty="0" smtClean="0"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latin typeface="+mj-lt"/>
                <a:sym typeface="Wingdings" pitchFamily="2" charset="2"/>
              </a:rPr>
              <a:t>líquido</a:t>
            </a:r>
            <a:endParaRPr lang="en-US" sz="2000" dirty="0" smtClean="0">
              <a:latin typeface="+mj-lt"/>
              <a:sym typeface="Wingdings" pitchFamily="2" charset="2"/>
            </a:endParaRPr>
          </a:p>
          <a:p>
            <a:pPr marL="457200" indent="-457200" algn="just" eaLnBrk="1" hangingPunct="1">
              <a:buAutoNum type="alphaLcPeriod"/>
              <a:defRPr/>
            </a:pPr>
            <a:r>
              <a:rPr lang="en-US" sz="2000" dirty="0" smtClean="0">
                <a:latin typeface="+mj-lt"/>
                <a:sym typeface="Wingdings" pitchFamily="2" charset="2"/>
              </a:rPr>
              <a:t>A </a:t>
            </a:r>
            <a:r>
              <a:rPr lang="en-US" sz="2000" dirty="0" err="1" smtClean="0">
                <a:latin typeface="+mj-lt"/>
                <a:sym typeface="Wingdings" pitchFamily="2" charset="2"/>
              </a:rPr>
              <a:t>taxa</a:t>
            </a:r>
            <a:r>
              <a:rPr lang="en-US" sz="2000" dirty="0" smtClean="0"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latin typeface="+mj-lt"/>
                <a:sym typeface="Wingdings" pitchFamily="2" charset="2"/>
              </a:rPr>
              <a:t>líquida</a:t>
            </a:r>
            <a:r>
              <a:rPr lang="en-US" sz="2000" dirty="0" smtClean="0">
                <a:latin typeface="+mj-lt"/>
                <a:sym typeface="Wingdings" pitchFamily="2" charset="2"/>
              </a:rPr>
              <a:t> no </a:t>
            </a:r>
            <a:r>
              <a:rPr lang="en-US" sz="2000" dirty="0" err="1" smtClean="0">
                <a:latin typeface="+mj-lt"/>
                <a:sym typeface="Wingdings" pitchFamily="2" charset="2"/>
              </a:rPr>
              <a:t>período</a:t>
            </a:r>
            <a:r>
              <a:rPr lang="en-US" sz="2000" dirty="0" smtClean="0"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latin typeface="+mj-lt"/>
                <a:sym typeface="Wingdings" pitchFamily="2" charset="2"/>
              </a:rPr>
              <a:t>da</a:t>
            </a:r>
            <a:r>
              <a:rPr lang="en-US" sz="2000" dirty="0" smtClean="0"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latin typeface="+mj-lt"/>
                <a:sym typeface="Wingdings" pitchFamily="2" charset="2"/>
              </a:rPr>
              <a:t>operação</a:t>
            </a:r>
            <a:endParaRPr lang="en-US" sz="2000" dirty="0" smtClean="0">
              <a:latin typeface="+mj-lt"/>
            </a:endParaRPr>
          </a:p>
        </p:txBody>
      </p:sp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07504" y="476672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Tente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!</a:t>
            </a:r>
          </a:p>
          <a:p>
            <a:pPr marL="571500" indent="-571500" algn="ctr">
              <a:buAutoNum type="romanU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4"/>
          <p:cNvSpPr>
            <a:spLocks noGrp="1"/>
          </p:cNvSpPr>
          <p:nvPr>
            <p:ph idx="1"/>
          </p:nvPr>
        </p:nvSpPr>
        <p:spPr>
          <a:xfrm>
            <a:off x="395536" y="1228328"/>
            <a:ext cx="8229600" cy="3352800"/>
          </a:xfrm>
        </p:spPr>
        <p:txBody>
          <a:bodyPr>
            <a:normAutofit/>
          </a:bodyPr>
          <a:lstStyle/>
          <a:p>
            <a:pPr algn="just" eaLnBrk="1" hangingPunct="1">
              <a:buFont typeface="Arial" charset="0"/>
              <a:buNone/>
              <a:defRPr/>
            </a:pPr>
            <a:r>
              <a:rPr lang="en-US" sz="1800" b="1" dirty="0" err="1" smtClean="0">
                <a:latin typeface="+mj-lt"/>
              </a:rPr>
              <a:t>Exemplo</a:t>
            </a:r>
            <a:r>
              <a:rPr lang="en-US" sz="1800" b="1" dirty="0" smtClean="0">
                <a:latin typeface="+mj-lt"/>
              </a:rPr>
              <a:t> 3</a:t>
            </a:r>
            <a:endParaRPr lang="en-US" sz="1800" b="1" dirty="0" smtClean="0">
              <a:latin typeface="+mj-lt"/>
            </a:endParaRPr>
          </a:p>
          <a:p>
            <a:pPr algn="just" eaLnBrk="1" hangingPunct="1">
              <a:buFont typeface="Wingdings"/>
              <a:buChar char="à"/>
              <a:defRPr/>
            </a:pPr>
            <a:r>
              <a:rPr lang="en-US" sz="1800" dirty="0" smtClean="0">
                <a:latin typeface="+mj-lt"/>
                <a:sym typeface="Wingdings" pitchFamily="2" charset="2"/>
              </a:rPr>
              <a:t>Um </a:t>
            </a:r>
            <a:r>
              <a:rPr lang="en-US" sz="1800" dirty="0" err="1" smtClean="0">
                <a:latin typeface="+mj-lt"/>
                <a:sym typeface="Wingdings" pitchFamily="2" charset="2"/>
              </a:rPr>
              <a:t>investidor</a:t>
            </a:r>
            <a:r>
              <a:rPr lang="en-US" sz="1800" dirty="0" smtClean="0">
                <a:latin typeface="+mj-lt"/>
                <a:sym typeface="Wingdings" pitchFamily="2" charset="2"/>
              </a:rPr>
              <a:t> </a:t>
            </a:r>
            <a:r>
              <a:rPr lang="en-US" sz="1800" dirty="0" err="1" smtClean="0">
                <a:latin typeface="+mj-lt"/>
                <a:sym typeface="Wingdings" pitchFamily="2" charset="2"/>
              </a:rPr>
              <a:t>pretende</a:t>
            </a:r>
            <a:r>
              <a:rPr lang="en-US" sz="1800" dirty="0" smtClean="0">
                <a:latin typeface="+mj-lt"/>
                <a:sym typeface="Wingdings" pitchFamily="2" charset="2"/>
              </a:rPr>
              <a:t> </a:t>
            </a:r>
            <a:r>
              <a:rPr lang="en-US" sz="1800" dirty="0" err="1" smtClean="0">
                <a:latin typeface="+mj-lt"/>
                <a:sym typeface="Wingdings" pitchFamily="2" charset="2"/>
              </a:rPr>
              <a:t>aplicar</a:t>
            </a:r>
            <a:r>
              <a:rPr lang="en-US" sz="1800" dirty="0" smtClean="0">
                <a:latin typeface="+mj-lt"/>
                <a:sym typeface="Wingdings" pitchFamily="2" charset="2"/>
              </a:rPr>
              <a:t> um capital </a:t>
            </a:r>
            <a:r>
              <a:rPr lang="en-US" sz="1800" dirty="0" err="1" smtClean="0">
                <a:latin typeface="+mj-lt"/>
                <a:sym typeface="Wingdings" pitchFamily="2" charset="2"/>
              </a:rPr>
              <a:t>em</a:t>
            </a:r>
            <a:r>
              <a:rPr lang="en-US" sz="1800" dirty="0" smtClean="0">
                <a:latin typeface="+mj-lt"/>
                <a:sym typeface="Wingdings" pitchFamily="2" charset="2"/>
              </a:rPr>
              <a:t> RDB </a:t>
            </a:r>
            <a:r>
              <a:rPr lang="en-US" sz="1800" dirty="0" err="1" smtClean="0">
                <a:latin typeface="+mj-lt"/>
                <a:sym typeface="Wingdings" pitchFamily="2" charset="2"/>
              </a:rPr>
              <a:t>prefixado</a:t>
            </a:r>
            <a:r>
              <a:rPr lang="en-US" sz="1800" dirty="0" smtClean="0">
                <a:latin typeface="+mj-lt"/>
                <a:sym typeface="Wingdings" pitchFamily="2" charset="2"/>
              </a:rPr>
              <a:t> de 30 </a:t>
            </a:r>
            <a:r>
              <a:rPr lang="en-US" sz="1800" dirty="0" err="1" smtClean="0">
                <a:latin typeface="+mj-lt"/>
                <a:sym typeface="Wingdings" pitchFamily="2" charset="2"/>
              </a:rPr>
              <a:t>dias</a:t>
            </a:r>
            <a:r>
              <a:rPr lang="en-US" sz="1800" dirty="0" smtClean="0">
                <a:latin typeface="+mj-lt"/>
                <a:sym typeface="Wingdings" pitchFamily="2" charset="2"/>
              </a:rPr>
              <a:t> . </a:t>
            </a:r>
          </a:p>
          <a:p>
            <a:pPr algn="just" eaLnBrk="1" hangingPunct="1">
              <a:buNone/>
              <a:defRPr/>
            </a:pPr>
            <a:r>
              <a:rPr lang="en-US" sz="1800" dirty="0" smtClean="0">
                <a:latin typeface="+mj-lt"/>
                <a:sym typeface="Wingdings" pitchFamily="2" charset="2"/>
              </a:rPr>
              <a:t>       </a:t>
            </a:r>
            <a:r>
              <a:rPr lang="en-US" sz="1800" dirty="0" err="1" smtClean="0">
                <a:latin typeface="+mj-lt"/>
                <a:sym typeface="Wingdings" pitchFamily="2" charset="2"/>
              </a:rPr>
              <a:t>Sabendo</a:t>
            </a:r>
            <a:r>
              <a:rPr lang="en-US" sz="1800" dirty="0" smtClean="0">
                <a:latin typeface="+mj-lt"/>
                <a:sym typeface="Wingdings" pitchFamily="2" charset="2"/>
              </a:rPr>
              <a:t>-se </a:t>
            </a:r>
            <a:r>
              <a:rPr lang="en-US" sz="1800" dirty="0" err="1" smtClean="0">
                <a:latin typeface="+mj-lt"/>
                <a:sym typeface="Wingdings" pitchFamily="2" charset="2"/>
              </a:rPr>
              <a:t>que</a:t>
            </a:r>
            <a:r>
              <a:rPr lang="en-US" sz="1800" dirty="0" smtClean="0">
                <a:latin typeface="+mj-lt"/>
                <a:sym typeface="Wingdings" pitchFamily="2" charset="2"/>
              </a:rPr>
              <a:t> </a:t>
            </a:r>
            <a:r>
              <a:rPr lang="en-US" sz="1800" dirty="0" err="1" smtClean="0">
                <a:latin typeface="+mj-lt"/>
                <a:sym typeface="Wingdings" pitchFamily="2" charset="2"/>
              </a:rPr>
              <a:t>ele</a:t>
            </a:r>
            <a:r>
              <a:rPr lang="en-US" sz="1800" dirty="0" smtClean="0">
                <a:latin typeface="+mj-lt"/>
                <a:sym typeface="Wingdings" pitchFamily="2" charset="2"/>
              </a:rPr>
              <a:t> </a:t>
            </a:r>
            <a:r>
              <a:rPr lang="en-US" sz="1800" dirty="0" err="1" smtClean="0">
                <a:latin typeface="+mj-lt"/>
                <a:sym typeface="Wingdings" pitchFamily="2" charset="2"/>
              </a:rPr>
              <a:t>pretende</a:t>
            </a:r>
            <a:r>
              <a:rPr lang="en-US" sz="1800" dirty="0" smtClean="0">
                <a:latin typeface="+mj-lt"/>
                <a:sym typeface="Wingdings" pitchFamily="2" charset="2"/>
              </a:rPr>
              <a:t> </a:t>
            </a:r>
            <a:r>
              <a:rPr lang="en-US" sz="1800" dirty="0" err="1" smtClean="0">
                <a:latin typeface="+mj-lt"/>
                <a:sym typeface="Wingdings" pitchFamily="2" charset="2"/>
              </a:rPr>
              <a:t>auferir</a:t>
            </a:r>
            <a:r>
              <a:rPr lang="en-US" sz="1800" dirty="0" smtClean="0">
                <a:latin typeface="+mj-lt"/>
                <a:sym typeface="Wingdings" pitchFamily="2" charset="2"/>
              </a:rPr>
              <a:t> um </a:t>
            </a:r>
            <a:r>
              <a:rPr lang="en-US" sz="1800" dirty="0" err="1" smtClean="0">
                <a:latin typeface="+mj-lt"/>
                <a:sym typeface="Wingdings" pitchFamily="2" charset="2"/>
              </a:rPr>
              <a:t>taxa</a:t>
            </a:r>
            <a:r>
              <a:rPr lang="en-US" sz="1800" dirty="0" smtClean="0">
                <a:latin typeface="+mj-lt"/>
                <a:sym typeface="Wingdings" pitchFamily="2" charset="2"/>
              </a:rPr>
              <a:t> </a:t>
            </a:r>
            <a:r>
              <a:rPr lang="en-US" sz="1800" dirty="0" err="1" smtClean="0">
                <a:latin typeface="+mj-lt"/>
                <a:sym typeface="Wingdings" pitchFamily="2" charset="2"/>
              </a:rPr>
              <a:t>líquida</a:t>
            </a:r>
            <a:r>
              <a:rPr lang="en-US" sz="1800" dirty="0" smtClean="0">
                <a:latin typeface="+mj-lt"/>
                <a:sym typeface="Wingdings" pitchFamily="2" charset="2"/>
              </a:rPr>
              <a:t> de 1,25% no </a:t>
            </a:r>
            <a:r>
              <a:rPr lang="en-US" sz="1800" dirty="0" err="1" smtClean="0">
                <a:latin typeface="+mj-lt"/>
                <a:sym typeface="Wingdings" pitchFamily="2" charset="2"/>
              </a:rPr>
              <a:t>período</a:t>
            </a:r>
            <a:r>
              <a:rPr lang="en-US" sz="1800" dirty="0" smtClean="0">
                <a:latin typeface="+mj-lt"/>
                <a:sym typeface="Wingdings" pitchFamily="2" charset="2"/>
              </a:rPr>
              <a:t> e </a:t>
            </a:r>
            <a:r>
              <a:rPr lang="en-US" sz="1800" dirty="0" err="1" smtClean="0">
                <a:latin typeface="+mj-lt"/>
                <a:sym typeface="Wingdings" pitchFamily="2" charset="2"/>
              </a:rPr>
              <a:t>que</a:t>
            </a:r>
            <a:r>
              <a:rPr lang="en-US" sz="1800" dirty="0" smtClean="0">
                <a:latin typeface="+mj-lt"/>
                <a:sym typeface="Wingdings" pitchFamily="2" charset="2"/>
              </a:rPr>
              <a:t> o IR é 22,5% do </a:t>
            </a:r>
            <a:r>
              <a:rPr lang="en-US" sz="1800" dirty="0" err="1" smtClean="0">
                <a:latin typeface="+mj-lt"/>
                <a:sym typeface="Wingdings" pitchFamily="2" charset="2"/>
              </a:rPr>
              <a:t>Juro</a:t>
            </a:r>
            <a:r>
              <a:rPr lang="en-US" sz="1800" dirty="0" smtClean="0">
                <a:latin typeface="+mj-lt"/>
                <a:sym typeface="Wingdings" pitchFamily="2" charset="2"/>
              </a:rPr>
              <a:t> , </a:t>
            </a:r>
            <a:r>
              <a:rPr lang="en-US" sz="1800" dirty="0" err="1" smtClean="0">
                <a:latin typeface="+mj-lt"/>
                <a:sym typeface="Wingdings" pitchFamily="2" charset="2"/>
              </a:rPr>
              <a:t>que</a:t>
            </a:r>
            <a:r>
              <a:rPr lang="en-US" sz="1800" dirty="0" smtClean="0">
                <a:latin typeface="+mj-lt"/>
                <a:sym typeface="Wingdings" pitchFamily="2" charset="2"/>
              </a:rPr>
              <a:t> </a:t>
            </a:r>
            <a:r>
              <a:rPr lang="en-US" sz="1800" dirty="0" err="1" smtClean="0">
                <a:latin typeface="+mj-lt"/>
                <a:sym typeface="Wingdings" pitchFamily="2" charset="2"/>
              </a:rPr>
              <a:t>taxa</a:t>
            </a:r>
            <a:r>
              <a:rPr lang="en-US" sz="1800" dirty="0" smtClean="0">
                <a:latin typeface="+mj-lt"/>
                <a:sym typeface="Wingdings" pitchFamily="2" charset="2"/>
              </a:rPr>
              <a:t> </a:t>
            </a:r>
            <a:r>
              <a:rPr lang="en-US" sz="1800" dirty="0" err="1" smtClean="0">
                <a:latin typeface="+mj-lt"/>
                <a:sym typeface="Wingdings" pitchFamily="2" charset="2"/>
              </a:rPr>
              <a:t>bruta</a:t>
            </a:r>
            <a:r>
              <a:rPr lang="en-US" sz="1800" dirty="0" smtClean="0">
                <a:latin typeface="+mj-lt"/>
                <a:sym typeface="Wingdings" pitchFamily="2" charset="2"/>
              </a:rPr>
              <a:t> </a:t>
            </a:r>
            <a:r>
              <a:rPr lang="en-US" sz="1800" dirty="0" err="1" smtClean="0">
                <a:latin typeface="+mj-lt"/>
                <a:sym typeface="Wingdings" pitchFamily="2" charset="2"/>
              </a:rPr>
              <a:t>anual</a:t>
            </a:r>
            <a:r>
              <a:rPr lang="en-US" sz="1800" dirty="0" smtClean="0">
                <a:latin typeface="+mj-lt"/>
                <a:sym typeface="Wingdings" pitchFamily="2" charset="2"/>
              </a:rPr>
              <a:t> </a:t>
            </a:r>
            <a:r>
              <a:rPr lang="en-US" sz="1800" dirty="0" err="1" smtClean="0">
                <a:latin typeface="+mj-lt"/>
                <a:sym typeface="Wingdings" pitchFamily="2" charset="2"/>
              </a:rPr>
              <a:t>deverá</a:t>
            </a:r>
            <a:r>
              <a:rPr lang="en-US" sz="1800" dirty="0" smtClean="0">
                <a:latin typeface="+mj-lt"/>
                <a:sym typeface="Wingdings" pitchFamily="2" charset="2"/>
              </a:rPr>
              <a:t> </a:t>
            </a:r>
            <a:r>
              <a:rPr lang="en-US" sz="1800" dirty="0" err="1" smtClean="0">
                <a:latin typeface="+mj-lt"/>
                <a:sym typeface="Wingdings" pitchFamily="2" charset="2"/>
              </a:rPr>
              <a:t>aceitar</a:t>
            </a:r>
            <a:r>
              <a:rPr lang="en-US" sz="1800" dirty="0" smtClean="0">
                <a:latin typeface="+mj-lt"/>
                <a:sym typeface="Wingdings" pitchFamily="2" charset="2"/>
              </a:rPr>
              <a:t> ??   </a:t>
            </a:r>
            <a:endParaRPr lang="en-US" sz="1800" dirty="0" smtClean="0">
              <a:latin typeface="+mj-lt"/>
            </a:endParaRPr>
          </a:p>
        </p:txBody>
      </p:sp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0"/>
            <a:ext cx="1872208" cy="1210695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07504" y="476672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None/>
              <a:defRPr/>
            </a:pPr>
            <a:r>
              <a:rPr lang="en-US" dirty="0" err="1" smtClean="0"/>
              <a:t>Tente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 2 !</a:t>
            </a:r>
          </a:p>
          <a:p>
            <a:pPr marL="571500" indent="-571500" algn="ctr">
              <a:buAutoNum type="romanU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11" name="Picture 2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775"/>
            <a:ext cx="1763688" cy="1140519"/>
          </a:xfrm>
          <a:prstGeom prst="rect">
            <a:avLst/>
          </a:prstGeom>
          <a:noFill/>
        </p:spPr>
      </p:pic>
      <p:sp>
        <p:nvSpPr>
          <p:cNvPr id="12" name="Retângulo 11"/>
          <p:cNvSpPr/>
          <p:nvPr/>
        </p:nvSpPr>
        <p:spPr>
          <a:xfrm>
            <a:off x="179512" y="836712"/>
            <a:ext cx="87129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200" dirty="0" smtClean="0"/>
          </a:p>
          <a:p>
            <a:r>
              <a:rPr lang="pt-BR" sz="2200" dirty="0" smtClean="0"/>
              <a:t>De modo esquemático é análogo ao visto em juros simples  :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2699792" y="2636912"/>
            <a:ext cx="32403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5940152" y="2060848"/>
            <a:ext cx="0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796136" y="1700808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  ( Valor Nominal )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777674" y="25649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411760" y="2204864"/>
            <a:ext cx="2313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  V ( Valor  Presente ) 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2537314" y="26276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179512" y="3307631"/>
            <a:ext cx="8712968" cy="7694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pt-BR" sz="2200" dirty="0" smtClean="0"/>
          </a:p>
          <a:p>
            <a:r>
              <a:rPr lang="pt-BR" sz="2200" dirty="0" smtClean="0"/>
              <a:t>Portanto :                                         ou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1547664" y="3573016"/>
            <a:ext cx="1789272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pt-BR" sz="2800" dirty="0" smtClean="0"/>
              <a:t>N = V( 1+i )</a:t>
            </a:r>
            <a:endParaRPr lang="pt-BR" sz="28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734959" y="3553852"/>
            <a:ext cx="2255746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pt-BR" sz="2800" dirty="0" smtClean="0"/>
              <a:t>V =  N / ( 1+ i )</a:t>
            </a:r>
            <a:endParaRPr lang="pt-BR" sz="2800" dirty="0"/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1763688" y="476672"/>
            <a:ext cx="8352928" cy="60592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Valor Nominal e Valor Presente ( juros</a:t>
            </a:r>
            <a:r>
              <a:rPr kumimoji="0" lang="pt-B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compostos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113378" y="34917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732240" y="3429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352800"/>
          </a:xfrm>
        </p:spPr>
        <p:txBody>
          <a:bodyPr>
            <a:normAutofit/>
          </a:bodyPr>
          <a:lstStyle/>
          <a:p>
            <a:pPr algn="just" eaLnBrk="1" hangingPunct="1">
              <a:buFont typeface="Arial" charset="0"/>
              <a:buNone/>
              <a:defRPr/>
            </a:pPr>
            <a:r>
              <a:rPr lang="en-US" sz="2400" b="1" dirty="0" err="1" smtClean="0">
                <a:latin typeface="+mj-lt"/>
              </a:rPr>
              <a:t>Exemplo</a:t>
            </a:r>
            <a:endParaRPr lang="en-US" sz="2400" b="1" dirty="0" smtClean="0">
              <a:latin typeface="+mj-lt"/>
            </a:endParaRPr>
          </a:p>
          <a:p>
            <a:pPr algn="just" eaLnBrk="1" hangingPunct="1">
              <a:buNone/>
              <a:defRPr/>
            </a:pPr>
            <a:r>
              <a:rPr lang="en-US" sz="2400" dirty="0" smtClean="0">
                <a:latin typeface="+mj-lt"/>
                <a:sym typeface="Wingdings" pitchFamily="2" charset="2"/>
              </a:rPr>
              <a:t></a:t>
            </a:r>
            <a:r>
              <a:rPr lang="en-US" sz="2400" dirty="0" smtClean="0">
                <a:latin typeface="+mj-lt"/>
              </a:rPr>
              <a:t>Um </a:t>
            </a:r>
            <a:r>
              <a:rPr lang="en-US" sz="2400" dirty="0" err="1" smtClean="0">
                <a:latin typeface="+mj-lt"/>
              </a:rPr>
              <a:t>pessoa</a:t>
            </a:r>
            <a:r>
              <a:rPr lang="en-US" sz="2400" dirty="0" smtClean="0">
                <a:latin typeface="+mj-lt"/>
              </a:rPr>
              <a:t> tem </a:t>
            </a:r>
            <a:r>
              <a:rPr lang="en-US" sz="2400" dirty="0" err="1" smtClean="0">
                <a:latin typeface="+mj-lt"/>
              </a:rPr>
              <a:t>uma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divída</a:t>
            </a:r>
            <a:r>
              <a:rPr lang="en-US" sz="2400" dirty="0" smtClean="0">
                <a:latin typeface="+mj-lt"/>
              </a:rPr>
              <a:t> de $ 10.000 à </a:t>
            </a:r>
            <a:r>
              <a:rPr lang="en-US" sz="2400" dirty="0" err="1" smtClean="0">
                <a:latin typeface="+mj-lt"/>
              </a:rPr>
              <a:t>vencer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em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três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meses</a:t>
            </a:r>
            <a:r>
              <a:rPr lang="en-US" sz="2400" dirty="0" smtClean="0">
                <a:latin typeface="+mj-lt"/>
              </a:rPr>
              <a:t>.</a:t>
            </a:r>
          </a:p>
          <a:p>
            <a:pPr algn="just" eaLnBrk="1" hangingPunct="1">
              <a:buNone/>
              <a:defRPr/>
            </a:pPr>
            <a:r>
              <a:rPr lang="en-US" sz="2400" dirty="0" smtClean="0">
                <a:latin typeface="+mj-lt"/>
              </a:rPr>
              <a:t>     </a:t>
            </a:r>
            <a:r>
              <a:rPr lang="en-US" sz="2400" dirty="0" err="1" smtClean="0">
                <a:latin typeface="+mj-lt"/>
              </a:rPr>
              <a:t>Qual</a:t>
            </a:r>
            <a:r>
              <a:rPr lang="en-US" sz="2400" dirty="0" smtClean="0">
                <a:latin typeface="+mj-lt"/>
              </a:rPr>
              <a:t> o valor </a:t>
            </a:r>
            <a:r>
              <a:rPr lang="en-US" sz="2400" dirty="0" err="1" smtClean="0">
                <a:latin typeface="+mj-lt"/>
              </a:rPr>
              <a:t>atual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hoje</a:t>
            </a:r>
            <a:r>
              <a:rPr lang="en-US" sz="2400" dirty="0" smtClean="0">
                <a:latin typeface="+mj-lt"/>
              </a:rPr>
              <a:t> , </a:t>
            </a:r>
            <a:r>
              <a:rPr lang="en-US" sz="2400" dirty="0" err="1" smtClean="0">
                <a:latin typeface="+mj-lt"/>
              </a:rPr>
              <a:t>considerando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uma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taxa</a:t>
            </a:r>
            <a:r>
              <a:rPr lang="en-US" sz="2400" dirty="0" smtClean="0">
                <a:latin typeface="+mj-lt"/>
              </a:rPr>
              <a:t> de </a:t>
            </a:r>
            <a:r>
              <a:rPr lang="en-US" sz="2400" dirty="0" err="1" smtClean="0">
                <a:latin typeface="+mj-lt"/>
              </a:rPr>
              <a:t>juros</a:t>
            </a:r>
            <a:r>
              <a:rPr lang="en-US" sz="2400" dirty="0" smtClean="0">
                <a:latin typeface="+mj-lt"/>
              </a:rPr>
              <a:t> de 1,5% a.m. ?</a:t>
            </a:r>
          </a:p>
        </p:txBody>
      </p:sp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763688" y="476672"/>
            <a:ext cx="8352928" cy="60592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Valor Nominal e Valor Presente ( juros</a:t>
            </a:r>
            <a:r>
              <a:rPr kumimoji="0" lang="pt-B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compostos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1447</Words>
  <Application>Microsoft Office PowerPoint</Application>
  <PresentationFormat>Apresentação na tela (4:3)</PresentationFormat>
  <Paragraphs>175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 Henrique</dc:creator>
  <cp:lastModifiedBy>HP</cp:lastModifiedBy>
  <cp:revision>228</cp:revision>
  <dcterms:created xsi:type="dcterms:W3CDTF">2012-02-10T13:18:47Z</dcterms:created>
  <dcterms:modified xsi:type="dcterms:W3CDTF">2015-09-13T22:51:48Z</dcterms:modified>
</cp:coreProperties>
</file>