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44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9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4" autoAdjust="0"/>
    <p:restoredTop sz="49461" autoAdjust="0"/>
  </p:normalViewPr>
  <p:slideViewPr>
    <p:cSldViewPr>
      <p:cViewPr>
        <p:scale>
          <a:sx n="66" d="100"/>
          <a:sy n="66" d="100"/>
        </p:scale>
        <p:origin x="-154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19/11/2015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19/11/2015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19/11/2015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10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Amortização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0,05*35.000   = 1.750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3</a:t>
            </a:r>
            <a:r>
              <a:rPr lang="pt-BR" dirty="0" smtClean="0"/>
              <a:t> = 15.000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3</a:t>
            </a:r>
            <a:r>
              <a:rPr lang="pt-BR" dirty="0" smtClean="0"/>
              <a:t> = A</a:t>
            </a:r>
            <a:r>
              <a:rPr lang="pt-BR" sz="1400" dirty="0" smtClean="0"/>
              <a:t>3</a:t>
            </a:r>
            <a:r>
              <a:rPr lang="pt-BR" dirty="0" smtClean="0"/>
              <a:t> + J</a:t>
            </a:r>
            <a:r>
              <a:rPr lang="pt-BR" sz="1400" dirty="0" smtClean="0"/>
              <a:t>3</a:t>
            </a:r>
            <a:r>
              <a:rPr lang="pt-BR" dirty="0" smtClean="0"/>
              <a:t>  =  16.750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20.000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2" y="3128582"/>
          <a:ext cx="7848873" cy="3252746"/>
        </p:xfrm>
        <a:graphic>
          <a:graphicData uri="http://schemas.openxmlformats.org/drawingml/2006/table">
            <a:tbl>
              <a:tblPr/>
              <a:tblGrid>
                <a:gridCol w="1228306"/>
                <a:gridCol w="1989855"/>
                <a:gridCol w="1817892"/>
                <a:gridCol w="1105476"/>
                <a:gridCol w="1707344"/>
              </a:tblGrid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0,05*20.000   = 1.000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4</a:t>
            </a:r>
            <a:r>
              <a:rPr lang="pt-BR" dirty="0" smtClean="0"/>
              <a:t> = 20.000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4</a:t>
            </a:r>
            <a:r>
              <a:rPr lang="pt-BR" dirty="0" smtClean="0"/>
              <a:t> = A</a:t>
            </a:r>
            <a:r>
              <a:rPr lang="pt-BR" sz="1400" dirty="0" smtClean="0"/>
              <a:t>4</a:t>
            </a:r>
            <a:r>
              <a:rPr lang="pt-BR" dirty="0" smtClean="0"/>
              <a:t> + J</a:t>
            </a:r>
            <a:r>
              <a:rPr lang="pt-BR" sz="1400" dirty="0" smtClean="0"/>
              <a:t>4</a:t>
            </a:r>
            <a:r>
              <a:rPr lang="pt-BR" dirty="0" smtClean="0"/>
              <a:t>  =  21.000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</a:t>
            </a:r>
            <a:r>
              <a:rPr lang="pt-BR" sz="1400" dirty="0" smtClean="0"/>
              <a:t>4</a:t>
            </a:r>
            <a:r>
              <a:rPr lang="pt-BR" dirty="0" smtClean="0"/>
              <a:t> =  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04191" y="3284984"/>
          <a:ext cx="8328249" cy="2808309"/>
        </p:xfrm>
        <a:graphic>
          <a:graphicData uri="http://schemas.openxmlformats.org/drawingml/2006/table">
            <a:tbl>
              <a:tblPr/>
              <a:tblGrid>
                <a:gridCol w="1303326"/>
                <a:gridCol w="2111387"/>
                <a:gridCol w="1928921"/>
                <a:gridCol w="1172993"/>
                <a:gridCol w="1811622"/>
              </a:tblGrid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Valores Totais :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2060848"/>
          <a:ext cx="8352928" cy="3252746"/>
        </p:xfrm>
        <a:graphic>
          <a:graphicData uri="http://schemas.openxmlformats.org/drawingml/2006/table">
            <a:tbl>
              <a:tblPr/>
              <a:tblGrid>
                <a:gridCol w="1307187"/>
                <a:gridCol w="2117643"/>
                <a:gridCol w="1934637"/>
                <a:gridCol w="1176470"/>
                <a:gridCol w="1816991"/>
              </a:tblGrid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Tente Você :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$50.000 deve ser devolvido em 4 prestações semestrais à taxa de juros de 6%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, sabendo que o valor das amortizações são iguais.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DE AMORTIZAÇÃO CONSTANTE ( SAC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Entre as </a:t>
            </a:r>
            <a:r>
              <a:rPr lang="pt-BR" dirty="0" err="1" smtClean="0">
                <a:sym typeface="Wingdings" pitchFamily="2" charset="2"/>
              </a:rPr>
              <a:t>inumeras</a:t>
            </a:r>
            <a:r>
              <a:rPr lang="pt-BR" dirty="0" smtClean="0">
                <a:sym typeface="Wingdings" pitchFamily="2" charset="2"/>
              </a:rPr>
              <a:t> maneiras que existem  para se amortizar o principal , o SAC é um dos mais utilizados na prática.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Este sistema consiste em ter todas as parcelas de amortização  de modo que sejam iguais.</a:t>
            </a: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6" y="365779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Ou seja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sz="1400" dirty="0" smtClean="0"/>
              <a:t>1</a:t>
            </a:r>
            <a:r>
              <a:rPr lang="pt-BR" dirty="0" smtClean="0"/>
              <a:t> = A</a:t>
            </a:r>
            <a:r>
              <a:rPr lang="pt-BR" sz="1400" dirty="0" smtClean="0"/>
              <a:t>2</a:t>
            </a:r>
            <a:r>
              <a:rPr lang="pt-BR" dirty="0" smtClean="0"/>
              <a:t> =A</a:t>
            </a:r>
            <a:r>
              <a:rPr lang="pt-BR" sz="1400" dirty="0" smtClean="0"/>
              <a:t>3</a:t>
            </a:r>
            <a:r>
              <a:rPr lang="pt-BR" dirty="0" smtClean="0"/>
              <a:t>=.......</a:t>
            </a:r>
            <a:r>
              <a:rPr lang="pt-BR" dirty="0" err="1" smtClean="0"/>
              <a:t>A</a:t>
            </a:r>
            <a:r>
              <a:rPr lang="pt-BR" sz="1400" dirty="0" err="1" smtClean="0"/>
              <a:t>n</a:t>
            </a:r>
            <a:r>
              <a:rPr lang="pt-BR" dirty="0" smtClean="0"/>
              <a:t>  =  P / n  =  A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87072" y="6356350"/>
            <a:ext cx="2133600" cy="365125"/>
          </a:xfrm>
        </p:spPr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DE AMORTIZAÇÃO CONSTANTE ( SAC )</a:t>
            </a:r>
          </a:p>
          <a:p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6" y="177281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Portanto o valor das prestações será calculado por :</a:t>
            </a:r>
          </a:p>
          <a:p>
            <a:endParaRPr lang="pt-BR" dirty="0" smtClean="0"/>
          </a:p>
          <a:p>
            <a:r>
              <a:rPr lang="pt-BR" dirty="0" smtClean="0"/>
              <a:t>R</a:t>
            </a:r>
            <a:r>
              <a:rPr lang="pt-BR" sz="1400" dirty="0" smtClean="0"/>
              <a:t>1</a:t>
            </a:r>
            <a:r>
              <a:rPr lang="pt-BR" dirty="0" smtClean="0"/>
              <a:t>   =  A + J1  = A + </a:t>
            </a:r>
            <a:r>
              <a:rPr lang="pt-BR" dirty="0" err="1" smtClean="0"/>
              <a:t>Pi</a:t>
            </a:r>
            <a:endParaRPr lang="pt-BR" dirty="0" smtClean="0"/>
          </a:p>
          <a:p>
            <a:r>
              <a:rPr lang="pt-BR" dirty="0" smtClean="0"/>
              <a:t>R2 =   A + J2 = A + ( P – A ) i  =  A + </a:t>
            </a:r>
            <a:r>
              <a:rPr lang="pt-BR" dirty="0" err="1" smtClean="0"/>
              <a:t>Pi</a:t>
            </a:r>
            <a:r>
              <a:rPr lang="pt-BR" dirty="0" smtClean="0"/>
              <a:t> – Ai</a:t>
            </a:r>
          </a:p>
          <a:p>
            <a:r>
              <a:rPr lang="pt-BR" dirty="0" smtClean="0"/>
              <a:t>R3 =   A + J3 = A  + ( P - 2 A ) i  =  A + </a:t>
            </a:r>
            <a:r>
              <a:rPr lang="pt-BR" dirty="0" err="1" smtClean="0"/>
              <a:t>Pi</a:t>
            </a:r>
            <a:r>
              <a:rPr lang="pt-BR" dirty="0" smtClean="0"/>
              <a:t> – 2Ai</a:t>
            </a:r>
          </a:p>
          <a:p>
            <a:r>
              <a:rPr lang="pt-BR" dirty="0" smtClean="0"/>
              <a:t>.......</a:t>
            </a:r>
          </a:p>
          <a:p>
            <a:r>
              <a:rPr lang="pt-BR" dirty="0" err="1" smtClean="0"/>
              <a:t>Rn</a:t>
            </a:r>
            <a:r>
              <a:rPr lang="pt-BR" dirty="0" smtClean="0"/>
              <a:t> = A + </a:t>
            </a:r>
            <a:r>
              <a:rPr lang="pt-BR" dirty="0" err="1" smtClean="0"/>
              <a:t>Pi</a:t>
            </a:r>
            <a:r>
              <a:rPr lang="pt-BR" dirty="0" smtClean="0"/>
              <a:t> – ( n-1)Ai   </a:t>
            </a:r>
            <a:r>
              <a:rPr lang="pt-BR" dirty="0" smtClean="0">
                <a:sym typeface="Wingdings" pitchFamily="2" charset="2"/>
              </a:rPr>
              <a:t>   Representa PA decrescente </a:t>
            </a:r>
            <a:endParaRPr lang="pt-BR" dirty="0" smtClean="0"/>
          </a:p>
        </p:txBody>
      </p:sp>
      <p:grpSp>
        <p:nvGrpSpPr>
          <p:cNvPr id="54" name="Grupo 53"/>
          <p:cNvGrpSpPr/>
          <p:nvPr/>
        </p:nvGrpSpPr>
        <p:grpSpPr>
          <a:xfrm>
            <a:off x="251520" y="4149080"/>
            <a:ext cx="6478800" cy="2396009"/>
            <a:chOff x="251520" y="4149080"/>
            <a:chExt cx="6478800" cy="2396009"/>
          </a:xfrm>
        </p:grpSpPr>
        <p:cxnSp>
          <p:nvCxnSpPr>
            <p:cNvPr id="12" name="Conector de seta reta 11"/>
            <p:cNvCxnSpPr/>
            <p:nvPr/>
          </p:nvCxnSpPr>
          <p:spPr>
            <a:xfrm flipV="1">
              <a:off x="1259632" y="414908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1268016" y="6237312"/>
              <a:ext cx="5320208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259632" y="4509120"/>
              <a:ext cx="3744416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899320" y="4653136"/>
              <a:ext cx="8384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2547392" y="4797152"/>
              <a:ext cx="8384" cy="1431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203848" y="4941168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932040" y="5373216"/>
              <a:ext cx="0" cy="855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1259632" y="5589240"/>
              <a:ext cx="3672408" cy="7200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715186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986994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39752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690850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617173" y="506543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J1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67744" y="506543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J2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15816" y="508518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J3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642405" y="5301208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err="1" smtClean="0"/>
                <a:t>Jn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115616" y="62175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76368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23754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99981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800018" y="623731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1520" y="4437112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Prestação</a:t>
              </a:r>
              <a:endParaRPr lang="pt-BR" sz="14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051865" y="5929535"/>
              <a:ext cx="678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Tempo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$800.000 deve ser devolvido em 5 prestações semestrais  pelo SAC  à taxa de juros de 4%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.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$800.000 deve ser devolvido em 5 prestações semestrais  pelo SAC  à taxa de juros de 4%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 =  800.000/5  = 160.000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95536" y="3147384"/>
          <a:ext cx="7152458" cy="2369848"/>
        </p:xfrm>
        <a:graphic>
          <a:graphicData uri="http://schemas.openxmlformats.org/drawingml/2006/table">
            <a:tbl>
              <a:tblPr/>
              <a:tblGrid>
                <a:gridCol w="1119321"/>
                <a:gridCol w="1813299"/>
                <a:gridCol w="1656594"/>
                <a:gridCol w="1007389"/>
                <a:gridCol w="1555855"/>
              </a:tblGrid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  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0,04*800.000   = 32.000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1</a:t>
            </a:r>
            <a:r>
              <a:rPr lang="pt-BR" dirty="0" smtClean="0"/>
              <a:t> = A + J</a:t>
            </a:r>
            <a:r>
              <a:rPr lang="pt-BR" sz="1400" dirty="0" smtClean="0"/>
              <a:t>1</a:t>
            </a:r>
            <a:r>
              <a:rPr lang="pt-BR" dirty="0" smtClean="0"/>
              <a:t>  =  192.000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 =  800.000 – 160.000 = 640.000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95536" y="2924944"/>
          <a:ext cx="7224465" cy="2729888"/>
        </p:xfrm>
        <a:graphic>
          <a:graphicData uri="http://schemas.openxmlformats.org/drawingml/2006/table">
            <a:tbl>
              <a:tblPr/>
              <a:tblGrid>
                <a:gridCol w="1130589"/>
                <a:gridCol w="1831554"/>
                <a:gridCol w="1673272"/>
                <a:gridCol w="1017531"/>
                <a:gridCol w="1571519"/>
              </a:tblGrid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0,04*640.000   = 25.600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2</a:t>
            </a:r>
            <a:r>
              <a:rPr lang="pt-BR" dirty="0" smtClean="0"/>
              <a:t> = A + J</a:t>
            </a:r>
            <a:r>
              <a:rPr lang="pt-BR" sz="1400" dirty="0" smtClean="0"/>
              <a:t>2</a:t>
            </a:r>
            <a:r>
              <a:rPr lang="pt-BR" dirty="0" smtClean="0"/>
              <a:t>  =  195.600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 =  640.000– 160.000 = 480.000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95536" y="2931360"/>
          <a:ext cx="7224465" cy="2801896"/>
        </p:xfrm>
        <a:graphic>
          <a:graphicData uri="http://schemas.openxmlformats.org/drawingml/2006/table">
            <a:tbl>
              <a:tblPr/>
              <a:tblGrid>
                <a:gridCol w="1130589"/>
                <a:gridCol w="1831554"/>
                <a:gridCol w="1673272"/>
                <a:gridCol w="1017531"/>
                <a:gridCol w="1571519"/>
              </a:tblGrid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Nos empréstimos a longo prazo , as operações são </a:t>
            </a:r>
            <a:r>
              <a:rPr lang="pt-BR" sz="2400" dirty="0" err="1" smtClean="0"/>
              <a:t>analizadas</a:t>
            </a:r>
            <a:r>
              <a:rPr lang="pt-BR" sz="2400" dirty="0" smtClean="0"/>
              <a:t> período a período , no que diz ao pagamento dos juros e à devolução propriamente dita do valor financiado.</a:t>
            </a:r>
          </a:p>
          <a:p>
            <a:endParaRPr lang="pt-BR" sz="2400" dirty="0" smtClean="0"/>
          </a:p>
          <a:p>
            <a:r>
              <a:rPr lang="pt-BR" sz="2400" dirty="0" smtClean="0"/>
              <a:t>Elementos utilizados nos cálculos de amortização</a:t>
            </a:r>
          </a:p>
          <a:p>
            <a:endParaRPr lang="pt-BR" sz="2400" dirty="0" smtClean="0"/>
          </a:p>
          <a:p>
            <a:r>
              <a:rPr lang="pt-BR" sz="2400" dirty="0" smtClean="0"/>
              <a:t>Saldo devedor -  </a:t>
            </a:r>
            <a:r>
              <a:rPr lang="pt-BR" sz="2400" i="1" dirty="0" smtClean="0"/>
              <a:t>S</a:t>
            </a:r>
          </a:p>
          <a:p>
            <a:r>
              <a:rPr lang="pt-BR" sz="2400" dirty="0" smtClean="0"/>
              <a:t>Valor inicial emprestado – </a:t>
            </a:r>
            <a:r>
              <a:rPr lang="pt-BR" sz="2400" i="1" dirty="0" smtClean="0"/>
              <a:t>P</a:t>
            </a:r>
          </a:p>
          <a:p>
            <a:r>
              <a:rPr lang="pt-BR" sz="2400" dirty="0" smtClean="0"/>
              <a:t>Pagamento efetivado -  </a:t>
            </a:r>
            <a:r>
              <a:rPr lang="pt-BR" sz="2400" i="1" dirty="0" smtClean="0"/>
              <a:t>R</a:t>
            </a:r>
          </a:p>
          <a:p>
            <a:r>
              <a:rPr lang="pt-BR" sz="2400" dirty="0" smtClean="0"/>
              <a:t>Juros -  </a:t>
            </a:r>
            <a:r>
              <a:rPr lang="pt-BR" sz="2400" i="1" dirty="0" smtClean="0"/>
              <a:t>J</a:t>
            </a:r>
          </a:p>
          <a:p>
            <a:r>
              <a:rPr lang="pt-BR" sz="2400" dirty="0" smtClean="0"/>
              <a:t>Taxa de juros  - </a:t>
            </a:r>
            <a:r>
              <a:rPr lang="pt-BR" sz="2400" i="1" dirty="0" smtClean="0"/>
              <a:t>i</a:t>
            </a:r>
          </a:p>
          <a:p>
            <a:r>
              <a:rPr lang="pt-BR" sz="2400" dirty="0" smtClean="0"/>
              <a:t>Período </a:t>
            </a:r>
            <a:r>
              <a:rPr lang="pt-BR" sz="2400" i="1" dirty="0" smtClean="0"/>
              <a:t>t</a:t>
            </a:r>
          </a:p>
          <a:p>
            <a:r>
              <a:rPr lang="pt-BR" sz="2400" dirty="0" smtClean="0"/>
              <a:t>Período  </a:t>
            </a:r>
            <a:r>
              <a:rPr lang="pt-BR" sz="2400" i="1" dirty="0" smtClean="0"/>
              <a:t>( t-1 )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0,04*480.000   = 19.200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3</a:t>
            </a:r>
            <a:r>
              <a:rPr lang="pt-BR" dirty="0" smtClean="0"/>
              <a:t> = A + J</a:t>
            </a:r>
            <a:r>
              <a:rPr lang="pt-BR" sz="1400" dirty="0" smtClean="0"/>
              <a:t>3</a:t>
            </a:r>
            <a:r>
              <a:rPr lang="pt-BR" dirty="0" smtClean="0"/>
              <a:t>  =  179.200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  = 480.000 – 160.000  = 320.000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39552" y="2924944"/>
          <a:ext cx="7080449" cy="3017920"/>
        </p:xfrm>
        <a:graphic>
          <a:graphicData uri="http://schemas.openxmlformats.org/drawingml/2006/table">
            <a:tbl>
              <a:tblPr/>
              <a:tblGrid>
                <a:gridCol w="1108052"/>
                <a:gridCol w="1795043"/>
                <a:gridCol w="1639916"/>
                <a:gridCol w="997247"/>
                <a:gridCol w="1540191"/>
              </a:tblGrid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0,04*320.000   = 12.800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4</a:t>
            </a:r>
            <a:r>
              <a:rPr lang="pt-BR" dirty="0" smtClean="0"/>
              <a:t> = A + J</a:t>
            </a:r>
            <a:r>
              <a:rPr lang="pt-BR" sz="1400" dirty="0" smtClean="0"/>
              <a:t>4</a:t>
            </a:r>
            <a:r>
              <a:rPr lang="pt-BR" dirty="0" smtClean="0"/>
              <a:t>  =  172.800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  =  320.000 – 160.000  = 160.000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83568" y="2931360"/>
          <a:ext cx="6936433" cy="3089928"/>
        </p:xfrm>
        <a:graphic>
          <a:graphicData uri="http://schemas.openxmlformats.org/drawingml/2006/table">
            <a:tbl>
              <a:tblPr/>
              <a:tblGrid>
                <a:gridCol w="1085514"/>
                <a:gridCol w="1758532"/>
                <a:gridCol w="1606560"/>
                <a:gridCol w="976963"/>
                <a:gridCol w="1508864"/>
              </a:tblGrid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(5) =   J</a:t>
            </a:r>
            <a:r>
              <a:rPr lang="pt-BR" sz="1400" dirty="0" smtClean="0"/>
              <a:t>5</a:t>
            </a:r>
            <a:r>
              <a:rPr lang="pt-BR" dirty="0" smtClean="0"/>
              <a:t> = iS</a:t>
            </a:r>
            <a:r>
              <a:rPr lang="pt-BR" sz="1400" dirty="0" smtClean="0"/>
              <a:t>4</a:t>
            </a:r>
            <a:r>
              <a:rPr lang="pt-BR" dirty="0" smtClean="0"/>
              <a:t>  =   0,04*160.000  = 6.400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5</a:t>
            </a:r>
            <a:r>
              <a:rPr lang="pt-BR" dirty="0" smtClean="0"/>
              <a:t> = A + J</a:t>
            </a:r>
            <a:r>
              <a:rPr lang="pt-BR" sz="1400" dirty="0" smtClean="0"/>
              <a:t>5</a:t>
            </a:r>
            <a:r>
              <a:rPr lang="pt-BR" dirty="0" smtClean="0"/>
              <a:t>  =  166.400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5</a:t>
            </a:r>
            <a:r>
              <a:rPr lang="pt-BR" dirty="0" smtClean="0"/>
              <a:t>  = S</a:t>
            </a:r>
            <a:r>
              <a:rPr lang="pt-BR" sz="1400" dirty="0" smtClean="0"/>
              <a:t>4</a:t>
            </a:r>
            <a:r>
              <a:rPr lang="pt-BR" dirty="0" smtClean="0"/>
              <a:t> – A  =  160.000 – 160.000  = 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611560" y="2924944"/>
          <a:ext cx="6936433" cy="3233944"/>
        </p:xfrm>
        <a:graphic>
          <a:graphicData uri="http://schemas.openxmlformats.org/drawingml/2006/table">
            <a:tbl>
              <a:tblPr/>
              <a:tblGrid>
                <a:gridCol w="1085514"/>
                <a:gridCol w="1758532"/>
                <a:gridCol w="1606560"/>
                <a:gridCol w="976963"/>
                <a:gridCol w="1508864"/>
              </a:tblGrid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Consolidando a planilha ( totais )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51520" y="2204864"/>
          <a:ext cx="8352928" cy="3089928"/>
        </p:xfrm>
        <a:graphic>
          <a:graphicData uri="http://schemas.openxmlformats.org/drawingml/2006/table">
            <a:tbl>
              <a:tblPr/>
              <a:tblGrid>
                <a:gridCol w="1307187"/>
                <a:gridCol w="2117643"/>
                <a:gridCol w="1934637"/>
                <a:gridCol w="1176470"/>
                <a:gridCol w="1816991"/>
              </a:tblGrid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896.000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918573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Neste sistema as prestações são iguais e periódicas a partir do momento que começam a serem pagas.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Por ser uma sequencia uniforme constante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R  =         P   </a:t>
            </a:r>
          </a:p>
          <a:p>
            <a:r>
              <a:rPr lang="pt-BR" dirty="0" smtClean="0">
                <a:sym typeface="Wingdings" pitchFamily="2" charset="2"/>
              </a:rPr>
              <a:t>        (( 1+ i )   - 1 )</a:t>
            </a:r>
          </a:p>
          <a:p>
            <a:r>
              <a:rPr lang="pt-BR" dirty="0" smtClean="0">
                <a:sym typeface="Wingdings" pitchFamily="2" charset="2"/>
              </a:rPr>
              <a:t>           ( 1+ i )    i</a:t>
            </a:r>
            <a:endParaRPr lang="pt-BR" dirty="0" smtClean="0"/>
          </a:p>
          <a:p>
            <a:endParaRPr lang="pt-BR" dirty="0" smtClean="0"/>
          </a:p>
        </p:txBody>
      </p:sp>
      <p:cxnSp>
        <p:nvCxnSpPr>
          <p:cNvPr id="13" name="Conector reto 12"/>
          <p:cNvCxnSpPr/>
          <p:nvPr/>
        </p:nvCxnSpPr>
        <p:spPr>
          <a:xfrm>
            <a:off x="1619672" y="3645024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619672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547392" y="291656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3483496" y="291656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473224" y="436510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10930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347864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4275584" y="292494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5796136" y="292494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139122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2120" y="366651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09328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339020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1108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652120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281118" y="539470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53126" y="566124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755576" y="55172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827584" y="580526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Neste sistema os Juros J</a:t>
            </a:r>
            <a:r>
              <a:rPr lang="pt-BR" sz="1400" dirty="0" smtClean="0">
                <a:sym typeface="Wingdings" pitchFamily="2" charset="2"/>
              </a:rPr>
              <a:t>1</a:t>
            </a:r>
            <a:r>
              <a:rPr lang="pt-BR" dirty="0" smtClean="0">
                <a:sym typeface="Wingdings" pitchFamily="2" charset="2"/>
              </a:rPr>
              <a:t> , J </a:t>
            </a:r>
            <a:r>
              <a:rPr lang="pt-BR" sz="1400" dirty="0" smtClean="0">
                <a:sym typeface="Wingdings" pitchFamily="2" charset="2"/>
              </a:rPr>
              <a:t>2</a:t>
            </a:r>
            <a:r>
              <a:rPr lang="pt-BR" dirty="0" smtClean="0">
                <a:sym typeface="Wingdings" pitchFamily="2" charset="2"/>
              </a:rPr>
              <a:t> , J</a:t>
            </a:r>
            <a:r>
              <a:rPr lang="pt-BR" sz="1400" dirty="0" smtClean="0">
                <a:sym typeface="Wingdings" pitchFamily="2" charset="2"/>
              </a:rPr>
              <a:t>3</a:t>
            </a:r>
            <a:r>
              <a:rPr lang="pt-BR" dirty="0" smtClean="0">
                <a:sym typeface="Wingdings" pitchFamily="2" charset="2"/>
              </a:rPr>
              <a:t> .... </a:t>
            </a:r>
            <a:r>
              <a:rPr lang="pt-BR" dirty="0" err="1" smtClean="0">
                <a:sym typeface="Wingdings" pitchFamily="2" charset="2"/>
              </a:rPr>
              <a:t>J</a:t>
            </a:r>
            <a:r>
              <a:rPr lang="pt-BR" sz="1400" dirty="0" err="1" smtClean="0">
                <a:sym typeface="Wingdings" pitchFamily="2" charset="2"/>
              </a:rPr>
              <a:t>n</a:t>
            </a:r>
            <a:r>
              <a:rPr lang="pt-BR" dirty="0" smtClean="0">
                <a:sym typeface="Wingdings" pitchFamily="2" charset="2"/>
              </a:rPr>
              <a:t>  formam uma sequencia decrescente  ( pois o saldo devedor vai diminuindo) e as Amortizações A</a:t>
            </a:r>
            <a:r>
              <a:rPr lang="pt-BR" sz="1400" dirty="0" smtClean="0">
                <a:sym typeface="Wingdings" pitchFamily="2" charset="2"/>
              </a:rPr>
              <a:t>1</a:t>
            </a:r>
            <a:r>
              <a:rPr lang="pt-BR" dirty="0" smtClean="0">
                <a:sym typeface="Wingdings" pitchFamily="2" charset="2"/>
              </a:rPr>
              <a:t> , A</a:t>
            </a:r>
            <a:r>
              <a:rPr lang="pt-BR" sz="1400" dirty="0" smtClean="0">
                <a:sym typeface="Wingdings" pitchFamily="2" charset="2"/>
              </a:rPr>
              <a:t>2</a:t>
            </a:r>
            <a:r>
              <a:rPr lang="pt-BR" dirty="0" smtClean="0">
                <a:sym typeface="Wingdings" pitchFamily="2" charset="2"/>
              </a:rPr>
              <a:t> , A</a:t>
            </a:r>
            <a:r>
              <a:rPr lang="pt-BR" sz="1400" dirty="0" smtClean="0">
                <a:sym typeface="Wingdings" pitchFamily="2" charset="2"/>
              </a:rPr>
              <a:t>3</a:t>
            </a:r>
            <a:r>
              <a:rPr lang="pt-BR" dirty="0" smtClean="0">
                <a:sym typeface="Wingdings" pitchFamily="2" charset="2"/>
              </a:rPr>
              <a:t> ..... </a:t>
            </a:r>
            <a:r>
              <a:rPr lang="pt-BR" dirty="0" err="1" smtClean="0">
                <a:sym typeface="Wingdings" pitchFamily="2" charset="2"/>
              </a:rPr>
              <a:t>A</a:t>
            </a:r>
            <a:r>
              <a:rPr lang="pt-BR" sz="1400" dirty="0" err="1" smtClean="0">
                <a:sym typeface="Wingdings" pitchFamily="2" charset="2"/>
              </a:rPr>
              <a:t>n</a:t>
            </a:r>
            <a:r>
              <a:rPr lang="pt-BR" dirty="0" smtClean="0">
                <a:sym typeface="Wingdings" pitchFamily="2" charset="2"/>
              </a:rPr>
              <a:t> , formam uma sequencia crescente 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De modo esquemático :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grpSp>
        <p:nvGrpSpPr>
          <p:cNvPr id="35" name="Grupo 34"/>
          <p:cNvGrpSpPr/>
          <p:nvPr/>
        </p:nvGrpSpPr>
        <p:grpSpPr>
          <a:xfrm>
            <a:off x="251520" y="3481263"/>
            <a:ext cx="6478800" cy="2396009"/>
            <a:chOff x="251520" y="4149080"/>
            <a:chExt cx="6478800" cy="2396009"/>
          </a:xfrm>
        </p:grpSpPr>
        <p:cxnSp>
          <p:nvCxnSpPr>
            <p:cNvPr id="36" name="Conector de seta reta 35"/>
            <p:cNvCxnSpPr/>
            <p:nvPr/>
          </p:nvCxnSpPr>
          <p:spPr>
            <a:xfrm flipV="1">
              <a:off x="1259632" y="414908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V="1">
              <a:off x="1268016" y="6237312"/>
              <a:ext cx="5320208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1259632" y="4509120"/>
              <a:ext cx="3672408" cy="1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899320" y="4528865"/>
              <a:ext cx="8384" cy="1708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>
              <a:off x="2547392" y="4528865"/>
              <a:ext cx="8384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3203848" y="4528865"/>
              <a:ext cx="0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4932040" y="4528865"/>
              <a:ext cx="0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4572000" y="486916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An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915816" y="4744889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A3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2267744" y="4672881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A2</a:t>
              </a:r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619672" y="460087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645966" y="553697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J1</a:t>
              </a:r>
              <a:endParaRPr lang="pt-BR" sz="14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294038" y="566124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J2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915816" y="580526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J3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2405" y="5877272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err="1" smtClean="0"/>
                <a:t>Jn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115616" y="62175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endParaRPr lang="pt-BR" sz="14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76368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423754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99981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800018" y="623731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</a:t>
              </a:r>
              <a:endParaRPr lang="pt-BR" sz="14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51520" y="4437112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Prestação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6051865" y="5929535"/>
              <a:ext cx="678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Tempo</a:t>
              </a:r>
              <a:endParaRPr lang="pt-BR" sz="1400" dirty="0"/>
            </a:p>
          </p:txBody>
        </p:sp>
      </p:grpSp>
      <p:sp>
        <p:nvSpPr>
          <p:cNvPr id="66" name="Arco 65"/>
          <p:cNvSpPr/>
          <p:nvPr/>
        </p:nvSpPr>
        <p:spPr>
          <a:xfrm rot="10800000">
            <a:off x="1907704" y="3356990"/>
            <a:ext cx="6048672" cy="1656186"/>
          </a:xfrm>
          <a:prstGeom prst="arc">
            <a:avLst>
              <a:gd name="adj1" fmla="val 16200000"/>
              <a:gd name="adj2" fmla="val 21476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Exemplo   :  Um empréstimo de $800.000 foi concedido por uma Empresa para aquisição de um imóvel . O empréstimo deve ser devolvido pelo sistema </a:t>
            </a:r>
            <a:r>
              <a:rPr lang="pt-BR" dirty="0" err="1" smtClean="0">
                <a:sym typeface="Wingdings" pitchFamily="2" charset="2"/>
              </a:rPr>
              <a:t>Price</a:t>
            </a:r>
            <a:r>
              <a:rPr lang="pt-BR" dirty="0" smtClean="0">
                <a:sym typeface="Wingdings" pitchFamily="2" charset="2"/>
              </a:rPr>
              <a:t> em cinco prestações semestrais à taxa de 4% </a:t>
            </a:r>
            <a:r>
              <a:rPr lang="pt-BR" dirty="0" err="1" smtClean="0">
                <a:sym typeface="Wingdings" pitchFamily="2" charset="2"/>
              </a:rPr>
              <a:t>a.s.</a:t>
            </a:r>
            <a:r>
              <a:rPr lang="pt-BR" dirty="0" smtClean="0">
                <a:sym typeface="Wingdings" pitchFamily="2" charset="2"/>
              </a:rPr>
              <a:t> com atualização monetária posterior das prestações .  Obtenha o valor das prestações  bem como o total pago.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Exemplo   :  Um empréstimo de $800.000 foi concedido por uma Empresa para aquisição de um imóvel . O empréstimo deve ser devolvido pelo sistema </a:t>
            </a:r>
            <a:r>
              <a:rPr lang="pt-BR" dirty="0" err="1" smtClean="0">
                <a:sym typeface="Wingdings" pitchFamily="2" charset="2"/>
              </a:rPr>
              <a:t>Price</a:t>
            </a:r>
            <a:r>
              <a:rPr lang="pt-BR" dirty="0" smtClean="0">
                <a:sym typeface="Wingdings" pitchFamily="2" charset="2"/>
              </a:rPr>
              <a:t> em cinco prestações semestrais à taxa de 4% </a:t>
            </a:r>
            <a:r>
              <a:rPr lang="pt-BR" dirty="0" err="1" smtClean="0">
                <a:sym typeface="Wingdings" pitchFamily="2" charset="2"/>
              </a:rPr>
              <a:t>a.s.</a:t>
            </a:r>
            <a:r>
              <a:rPr lang="pt-BR" dirty="0" smtClean="0">
                <a:sym typeface="Wingdings" pitchFamily="2" charset="2"/>
              </a:rPr>
              <a:t> com atualização monetária posterior das prestações .  Obtenha o valor das prestações  bem como o total pago.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Calculo de R  =        800.000            = $ </a:t>
            </a:r>
            <a:r>
              <a:rPr lang="pt-BR" dirty="0" smtClean="0">
                <a:sym typeface="Wingdings" pitchFamily="2" charset="2"/>
              </a:rPr>
              <a:t>179.663</a:t>
            </a:r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                                  ( 1,04 )  - 1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 (1,04)  0,04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2652602" y="35010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5</a:t>
            </a:r>
            <a:endParaRPr lang="pt-BR" sz="12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051720" y="3573016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051720" y="3861048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652602" y="3800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   R = </a:t>
            </a:r>
            <a:r>
              <a:rPr lang="pt-BR" dirty="0" smtClean="0"/>
              <a:t>179.663  </a:t>
            </a:r>
            <a:endParaRPr lang="pt-BR" dirty="0" smtClean="0"/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0,04*800.000   = 32.000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1</a:t>
            </a:r>
            <a:r>
              <a:rPr lang="pt-BR" dirty="0" smtClean="0"/>
              <a:t> = R – J</a:t>
            </a:r>
            <a:r>
              <a:rPr lang="pt-BR" sz="1400" dirty="0" smtClean="0"/>
              <a:t>1</a:t>
            </a:r>
            <a:r>
              <a:rPr lang="pt-BR" dirty="0" smtClean="0"/>
              <a:t> =  </a:t>
            </a:r>
            <a:r>
              <a:rPr lang="pt-BR" dirty="0" smtClean="0"/>
              <a:t>179.663 </a:t>
            </a:r>
            <a:r>
              <a:rPr lang="pt-BR" dirty="0" smtClean="0"/>
              <a:t>– 32.000 = </a:t>
            </a:r>
            <a:r>
              <a:rPr lang="pt-BR" dirty="0" smtClean="0"/>
              <a:t>147.663</a:t>
            </a:r>
            <a:endParaRPr lang="pt-BR" dirty="0" smtClean="0"/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</a:t>
            </a:r>
            <a:r>
              <a:rPr lang="pt-BR" sz="1400" dirty="0" smtClean="0"/>
              <a:t>1</a:t>
            </a:r>
            <a:r>
              <a:rPr lang="pt-BR" dirty="0" smtClean="0"/>
              <a:t> =  800.000 – </a:t>
            </a:r>
            <a:r>
              <a:rPr lang="pt-BR" dirty="0" smtClean="0"/>
              <a:t>147.663  = 652.337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1740"/>
              </p:ext>
            </p:extLst>
          </p:nvPr>
        </p:nvGraphicFramePr>
        <p:xfrm>
          <a:off x="539552" y="3068960"/>
          <a:ext cx="7704856" cy="2448272"/>
        </p:xfrm>
        <a:graphic>
          <a:graphicData uri="http://schemas.openxmlformats.org/drawingml/2006/table">
            <a:tbl>
              <a:tblPr/>
              <a:tblGrid>
                <a:gridCol w="1176314"/>
                <a:gridCol w="1905629"/>
                <a:gridCol w="1740945"/>
                <a:gridCol w="1246892"/>
                <a:gridCol w="1635076"/>
              </a:tblGrid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 R = </a:t>
            </a:r>
            <a:r>
              <a:rPr lang="pt-BR" dirty="0" smtClean="0"/>
              <a:t>179.663  </a:t>
            </a:r>
            <a:endParaRPr lang="pt-BR" dirty="0" smtClean="0"/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</a:t>
            </a:r>
            <a:r>
              <a:rPr lang="pt-BR" dirty="0" smtClean="0"/>
              <a:t>0,04*652.337   </a:t>
            </a:r>
            <a:r>
              <a:rPr lang="pt-BR" dirty="0" smtClean="0"/>
              <a:t>= </a:t>
            </a:r>
            <a:r>
              <a:rPr lang="pt-BR" dirty="0" smtClean="0"/>
              <a:t>26.093</a:t>
            </a:r>
            <a:endParaRPr lang="pt-BR" dirty="0" smtClean="0"/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2</a:t>
            </a:r>
            <a:r>
              <a:rPr lang="pt-BR" dirty="0" smtClean="0"/>
              <a:t> = R – J</a:t>
            </a:r>
            <a:r>
              <a:rPr lang="pt-BR" sz="1400" dirty="0" smtClean="0"/>
              <a:t>2</a:t>
            </a:r>
            <a:r>
              <a:rPr lang="pt-BR" dirty="0" smtClean="0"/>
              <a:t> =  </a:t>
            </a:r>
            <a:r>
              <a:rPr lang="pt-BR" dirty="0" smtClean="0"/>
              <a:t>179.663 </a:t>
            </a:r>
            <a:r>
              <a:rPr lang="pt-BR" dirty="0" smtClean="0"/>
              <a:t>– </a:t>
            </a:r>
            <a:r>
              <a:rPr lang="pt-BR" dirty="0" smtClean="0"/>
              <a:t>26.093 </a:t>
            </a:r>
            <a:r>
              <a:rPr lang="pt-BR" dirty="0" smtClean="0"/>
              <a:t>= </a:t>
            </a:r>
            <a:r>
              <a:rPr lang="pt-BR" dirty="0" smtClean="0"/>
              <a:t>153.570</a:t>
            </a:r>
            <a:endParaRPr lang="pt-BR" dirty="0" smtClean="0"/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</a:t>
            </a:r>
            <a:r>
              <a:rPr lang="pt-BR" sz="1400" dirty="0" smtClean="0"/>
              <a:t>2</a:t>
            </a:r>
            <a:r>
              <a:rPr lang="pt-BR" dirty="0" smtClean="0"/>
              <a:t> =  </a:t>
            </a:r>
            <a:r>
              <a:rPr lang="pt-BR" dirty="0" smtClean="0"/>
              <a:t>652.337 </a:t>
            </a:r>
            <a:r>
              <a:rPr lang="pt-BR" dirty="0" smtClean="0"/>
              <a:t>– </a:t>
            </a:r>
            <a:r>
              <a:rPr lang="pt-BR" dirty="0" smtClean="0"/>
              <a:t>153.570  </a:t>
            </a:r>
            <a:r>
              <a:rPr lang="pt-BR" dirty="0" smtClean="0"/>
              <a:t>= </a:t>
            </a:r>
            <a:r>
              <a:rPr lang="pt-BR" dirty="0" smtClean="0"/>
              <a:t>498.767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33706"/>
              </p:ext>
            </p:extLst>
          </p:nvPr>
        </p:nvGraphicFramePr>
        <p:xfrm>
          <a:off x="755576" y="3130744"/>
          <a:ext cx="7704856" cy="2890544"/>
        </p:xfrm>
        <a:graphic>
          <a:graphicData uri="http://schemas.openxmlformats.org/drawingml/2006/table">
            <a:tbl>
              <a:tblPr/>
              <a:tblGrid>
                <a:gridCol w="1176314"/>
                <a:gridCol w="1905629"/>
                <a:gridCol w="1740945"/>
                <a:gridCol w="1246892"/>
                <a:gridCol w="1635076"/>
              </a:tblGrid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498.767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153.570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9592" y="2100912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 smtClean="0"/>
              <a:t>St</a:t>
            </a:r>
            <a:r>
              <a:rPr lang="pt-BR" i="1" dirty="0" smtClean="0"/>
              <a:t>   =   </a:t>
            </a:r>
            <a:r>
              <a:rPr lang="pt-BR" i="1" dirty="0" err="1" smtClean="0"/>
              <a:t>St</a:t>
            </a:r>
            <a:r>
              <a:rPr lang="pt-BR" i="1" dirty="0" smtClean="0"/>
              <a:t>-1 + </a:t>
            </a:r>
            <a:r>
              <a:rPr lang="pt-BR" i="1" dirty="0" err="1" smtClean="0"/>
              <a:t>Jt</a:t>
            </a:r>
            <a:r>
              <a:rPr lang="pt-BR" i="1" dirty="0" smtClean="0"/>
              <a:t> – </a:t>
            </a:r>
            <a:r>
              <a:rPr lang="pt-BR" i="1" dirty="0" err="1" smtClean="0"/>
              <a:t>Rt</a:t>
            </a:r>
            <a:r>
              <a:rPr lang="pt-BR" i="1" dirty="0" smtClean="0"/>
              <a:t>     sendo que </a:t>
            </a:r>
            <a:r>
              <a:rPr lang="pt-BR" i="1" dirty="0" err="1" smtClean="0"/>
              <a:t>Jt</a:t>
            </a:r>
            <a:r>
              <a:rPr lang="pt-BR" i="1" dirty="0" smtClean="0"/>
              <a:t>   corresponde ao período de (t-1) a t</a:t>
            </a:r>
          </a:p>
          <a:p>
            <a:endParaRPr lang="pt-BR" i="1" dirty="0" smtClean="0"/>
          </a:p>
          <a:p>
            <a:r>
              <a:rPr lang="pt-BR" i="1" dirty="0" smtClean="0"/>
              <a:t>Chamaremos de A  ,  Amortização que representa  o valor pago – juros , ou</a:t>
            </a:r>
          </a:p>
          <a:p>
            <a:endParaRPr lang="pt-BR" i="1" dirty="0" smtClean="0"/>
          </a:p>
          <a:p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i="1" dirty="0" smtClean="0"/>
              <a:t> = </a:t>
            </a:r>
            <a:r>
              <a:rPr lang="pt-BR" i="1" dirty="0" err="1" smtClean="0"/>
              <a:t>R</a:t>
            </a:r>
            <a:r>
              <a:rPr lang="pt-BR" sz="1400" i="1" dirty="0" err="1" smtClean="0"/>
              <a:t>t</a:t>
            </a:r>
            <a:r>
              <a:rPr lang="pt-BR" i="1" dirty="0" smtClean="0"/>
              <a:t> –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endParaRPr lang="pt-BR" i="1" dirty="0" smtClean="0"/>
          </a:p>
          <a:p>
            <a:r>
              <a:rPr lang="pt-BR" i="1" dirty="0" smtClean="0"/>
              <a:t>Ou  </a:t>
            </a:r>
            <a:r>
              <a:rPr lang="pt-BR" i="1" dirty="0" err="1" smtClean="0"/>
              <a:t>R</a:t>
            </a:r>
            <a:r>
              <a:rPr lang="pt-BR" sz="1400" i="1" dirty="0" err="1" smtClean="0"/>
              <a:t>t</a:t>
            </a:r>
            <a:r>
              <a:rPr lang="pt-BR" i="1" dirty="0" smtClean="0"/>
              <a:t>  =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 </a:t>
            </a:r>
            <a:r>
              <a:rPr lang="pt-BR" i="1" dirty="0" smtClean="0"/>
              <a:t>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endParaRPr lang="pt-BR" i="1" dirty="0" smtClean="0"/>
          </a:p>
          <a:p>
            <a:r>
              <a:rPr lang="pt-BR" i="1" dirty="0" smtClean="0"/>
              <a:t>Juros 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= i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</a:p>
          <a:p>
            <a:endParaRPr lang="pt-BR" i="1" dirty="0" smtClean="0"/>
          </a:p>
          <a:p>
            <a:r>
              <a:rPr lang="pt-BR" i="1" dirty="0" smtClean="0"/>
              <a:t>Portanto  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i="1" dirty="0" smtClean="0"/>
              <a:t> =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  <a:r>
              <a:rPr lang="pt-BR" i="1" dirty="0" smtClean="0"/>
              <a:t> 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 - (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i="1" dirty="0" smtClean="0"/>
              <a:t> 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)</a:t>
            </a:r>
          </a:p>
          <a:p>
            <a:endParaRPr lang="pt-BR" i="1" dirty="0" smtClean="0"/>
          </a:p>
          <a:p>
            <a:r>
              <a:rPr lang="pt-BR" i="1" dirty="0" smtClean="0"/>
              <a:t>                 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i="1" dirty="0" smtClean="0"/>
              <a:t>  =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  <a:r>
              <a:rPr lang="pt-BR" i="1" dirty="0" smtClean="0"/>
              <a:t> - 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cxnSp>
        <p:nvCxnSpPr>
          <p:cNvPr id="7" name="Conector reto 6"/>
          <p:cNvCxnSpPr/>
          <p:nvPr/>
        </p:nvCxnSpPr>
        <p:spPr>
          <a:xfrm>
            <a:off x="1907704" y="162880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654108" y="165028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 - 1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16288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</a:t>
            </a:r>
            <a:endParaRPr lang="pt-BR" sz="1600" i="1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3203848" y="1493168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07704" y="1484784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43608" y="5373216"/>
            <a:ext cx="17281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91680" y="5301208"/>
            <a:ext cx="1728192" cy="6480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direita 13"/>
          <p:cNvSpPr/>
          <p:nvPr/>
        </p:nvSpPr>
        <p:spPr>
          <a:xfrm>
            <a:off x="323528" y="2276872"/>
            <a:ext cx="576064" cy="28803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2771800" y="4797152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635896" y="4797152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 R = </a:t>
            </a:r>
            <a:r>
              <a:rPr lang="pt-BR" dirty="0" smtClean="0"/>
              <a:t>179.663  </a:t>
            </a:r>
            <a:endParaRPr lang="pt-BR" dirty="0" smtClean="0"/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</a:t>
            </a:r>
            <a:r>
              <a:rPr lang="pt-BR" dirty="0" smtClean="0"/>
              <a:t>0,04*498.767   </a:t>
            </a:r>
            <a:r>
              <a:rPr lang="pt-BR" dirty="0" smtClean="0"/>
              <a:t>= </a:t>
            </a:r>
            <a:r>
              <a:rPr lang="pt-BR" dirty="0" smtClean="0"/>
              <a:t>19.951</a:t>
            </a:r>
            <a:endParaRPr lang="pt-BR" dirty="0" smtClean="0"/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3</a:t>
            </a:r>
            <a:r>
              <a:rPr lang="pt-BR" dirty="0" smtClean="0"/>
              <a:t> = R – J</a:t>
            </a:r>
            <a:r>
              <a:rPr lang="pt-BR" sz="1400" dirty="0" smtClean="0"/>
              <a:t>3</a:t>
            </a:r>
            <a:r>
              <a:rPr lang="pt-BR" dirty="0" smtClean="0"/>
              <a:t> =  </a:t>
            </a:r>
            <a:r>
              <a:rPr lang="pt-BR" dirty="0" smtClean="0"/>
              <a:t>179.663– 19.951 </a:t>
            </a:r>
            <a:r>
              <a:rPr lang="pt-BR" dirty="0" smtClean="0"/>
              <a:t>= </a:t>
            </a:r>
            <a:r>
              <a:rPr lang="pt-BR" dirty="0" smtClean="0"/>
              <a:t>159.712</a:t>
            </a:r>
            <a:endParaRPr lang="pt-BR" dirty="0" smtClean="0"/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</a:t>
            </a:r>
            <a:r>
              <a:rPr lang="pt-BR" dirty="0" smtClean="0"/>
              <a:t>498.767 </a:t>
            </a:r>
            <a:r>
              <a:rPr lang="pt-BR" dirty="0" smtClean="0"/>
              <a:t>– </a:t>
            </a:r>
            <a:r>
              <a:rPr lang="pt-BR" dirty="0" smtClean="0"/>
              <a:t>159.712  </a:t>
            </a:r>
            <a:r>
              <a:rPr lang="pt-BR" dirty="0" smtClean="0"/>
              <a:t>= </a:t>
            </a:r>
            <a:r>
              <a:rPr lang="pt-BR" dirty="0" smtClean="0"/>
              <a:t>339.055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82717"/>
              </p:ext>
            </p:extLst>
          </p:nvPr>
        </p:nvGraphicFramePr>
        <p:xfrm>
          <a:off x="395535" y="2955832"/>
          <a:ext cx="7560841" cy="3353488"/>
        </p:xfrm>
        <a:graphic>
          <a:graphicData uri="http://schemas.openxmlformats.org/drawingml/2006/table">
            <a:tbl>
              <a:tblPr/>
              <a:tblGrid>
                <a:gridCol w="1154327"/>
                <a:gridCol w="1870009"/>
                <a:gridCol w="1708404"/>
                <a:gridCol w="1223586"/>
                <a:gridCol w="1604515"/>
              </a:tblGrid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498.767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153.570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339.055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159.712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19.951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 R = </a:t>
            </a:r>
            <a:r>
              <a:rPr lang="pt-BR" dirty="0" smtClean="0"/>
              <a:t>179.663 </a:t>
            </a:r>
            <a:endParaRPr lang="pt-BR" dirty="0" smtClean="0"/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</a:t>
            </a:r>
            <a:r>
              <a:rPr lang="pt-BR" dirty="0" smtClean="0"/>
              <a:t>0,04*339.055   </a:t>
            </a:r>
            <a:r>
              <a:rPr lang="pt-BR" dirty="0" smtClean="0"/>
              <a:t>= </a:t>
            </a:r>
            <a:r>
              <a:rPr lang="pt-BR" dirty="0" smtClean="0"/>
              <a:t>13.563</a:t>
            </a:r>
            <a:endParaRPr lang="pt-BR" dirty="0" smtClean="0"/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4</a:t>
            </a:r>
            <a:r>
              <a:rPr lang="pt-BR" dirty="0" smtClean="0"/>
              <a:t> = R – J</a:t>
            </a:r>
            <a:r>
              <a:rPr lang="pt-BR" sz="1400" dirty="0" smtClean="0"/>
              <a:t>4</a:t>
            </a:r>
            <a:r>
              <a:rPr lang="pt-BR" dirty="0" smtClean="0"/>
              <a:t> =  </a:t>
            </a:r>
            <a:r>
              <a:rPr lang="pt-BR" dirty="0" smtClean="0"/>
              <a:t>179.663 </a:t>
            </a:r>
            <a:r>
              <a:rPr lang="pt-BR" dirty="0" smtClean="0"/>
              <a:t>– </a:t>
            </a:r>
            <a:r>
              <a:rPr lang="pt-BR" dirty="0" smtClean="0"/>
              <a:t>13.563= 166.100</a:t>
            </a:r>
            <a:endParaRPr lang="pt-BR" dirty="0" smtClean="0"/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</a:t>
            </a:r>
            <a:r>
              <a:rPr lang="pt-BR" sz="1400" dirty="0" smtClean="0"/>
              <a:t>4</a:t>
            </a:r>
            <a:r>
              <a:rPr lang="pt-BR" dirty="0" smtClean="0"/>
              <a:t> =  </a:t>
            </a:r>
            <a:r>
              <a:rPr lang="pt-BR" dirty="0" smtClean="0"/>
              <a:t>339.055– 166.100 </a:t>
            </a:r>
            <a:r>
              <a:rPr lang="pt-BR" dirty="0" smtClean="0"/>
              <a:t>= </a:t>
            </a:r>
            <a:r>
              <a:rPr lang="pt-BR" dirty="0" smtClean="0"/>
              <a:t>172.955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20485"/>
              </p:ext>
            </p:extLst>
          </p:nvPr>
        </p:nvGraphicFramePr>
        <p:xfrm>
          <a:off x="323528" y="2996952"/>
          <a:ext cx="8352927" cy="2808312"/>
        </p:xfrm>
        <a:graphic>
          <a:graphicData uri="http://schemas.openxmlformats.org/drawingml/2006/table">
            <a:tbl>
              <a:tblPr/>
              <a:tblGrid>
                <a:gridCol w="1275256"/>
                <a:gridCol w="2065915"/>
                <a:gridCol w="1887379"/>
                <a:gridCol w="1351771"/>
                <a:gridCol w="1772606"/>
              </a:tblGrid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498.767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153.570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339.055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159.712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19.951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172.955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166.100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13.563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(5) =    R = </a:t>
            </a:r>
            <a:r>
              <a:rPr lang="pt-BR" dirty="0" smtClean="0"/>
              <a:t>179.663  </a:t>
            </a:r>
            <a:endParaRPr lang="pt-BR" dirty="0" smtClean="0"/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5</a:t>
            </a:r>
            <a:r>
              <a:rPr lang="pt-BR" dirty="0" smtClean="0"/>
              <a:t> = iS</a:t>
            </a:r>
            <a:r>
              <a:rPr lang="pt-BR" sz="1400" dirty="0" smtClean="0"/>
              <a:t>4</a:t>
            </a:r>
            <a:r>
              <a:rPr lang="pt-BR" dirty="0" smtClean="0"/>
              <a:t>  =   </a:t>
            </a:r>
            <a:r>
              <a:rPr lang="pt-BR" dirty="0" smtClean="0"/>
              <a:t>0,04*172.744  </a:t>
            </a:r>
            <a:r>
              <a:rPr lang="pt-BR" dirty="0" smtClean="0"/>
              <a:t>= </a:t>
            </a:r>
            <a:r>
              <a:rPr lang="pt-BR" dirty="0" smtClean="0"/>
              <a:t>6.919</a:t>
            </a:r>
            <a:endParaRPr lang="pt-BR" dirty="0" smtClean="0"/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5</a:t>
            </a:r>
            <a:r>
              <a:rPr lang="pt-BR" dirty="0" smtClean="0"/>
              <a:t> = R – J</a:t>
            </a:r>
            <a:r>
              <a:rPr lang="pt-BR" sz="1400" dirty="0" smtClean="0"/>
              <a:t>5</a:t>
            </a:r>
            <a:r>
              <a:rPr lang="pt-BR" dirty="0" smtClean="0"/>
              <a:t> =  </a:t>
            </a:r>
            <a:r>
              <a:rPr lang="pt-BR" dirty="0" smtClean="0"/>
              <a:t>179.663 </a:t>
            </a:r>
            <a:r>
              <a:rPr lang="pt-BR" dirty="0" smtClean="0"/>
              <a:t>– </a:t>
            </a:r>
            <a:r>
              <a:rPr lang="pt-BR" dirty="0" smtClean="0"/>
              <a:t>6.919 = 172.744</a:t>
            </a:r>
            <a:endParaRPr lang="pt-BR" dirty="0" smtClean="0"/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5</a:t>
            </a:r>
            <a:r>
              <a:rPr lang="pt-BR" dirty="0" smtClean="0"/>
              <a:t>  = S</a:t>
            </a:r>
            <a:r>
              <a:rPr lang="pt-BR" sz="1400" dirty="0" smtClean="0"/>
              <a:t>4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</a:t>
            </a:r>
            <a:r>
              <a:rPr lang="pt-BR" dirty="0" smtClean="0"/>
              <a:t>172,955– 172.744  </a:t>
            </a:r>
            <a:r>
              <a:rPr lang="pt-BR" dirty="0" smtClean="0"/>
              <a:t>= </a:t>
            </a:r>
            <a:r>
              <a:rPr lang="pt-BR" dirty="0" smtClean="0"/>
              <a:t>0,2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63680"/>
              </p:ext>
            </p:extLst>
          </p:nvPr>
        </p:nvGraphicFramePr>
        <p:xfrm>
          <a:off x="467544" y="2924944"/>
          <a:ext cx="7848873" cy="2880320"/>
        </p:xfrm>
        <a:graphic>
          <a:graphicData uri="http://schemas.openxmlformats.org/drawingml/2006/table">
            <a:tbl>
              <a:tblPr/>
              <a:tblGrid>
                <a:gridCol w="1198301"/>
                <a:gridCol w="1941248"/>
                <a:gridCol w="1773486"/>
                <a:gridCol w="1270199"/>
                <a:gridCol w="1665639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498.767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153.570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339.055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159.712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19.951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172.955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166.100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13.563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172.744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6.919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 modo consolidado ( por totais )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89863"/>
              </p:ext>
            </p:extLst>
          </p:nvPr>
        </p:nvGraphicFramePr>
        <p:xfrm>
          <a:off x="395535" y="2060844"/>
          <a:ext cx="8064897" cy="3312376"/>
        </p:xfrm>
        <a:graphic>
          <a:graphicData uri="http://schemas.openxmlformats.org/drawingml/2006/table">
            <a:tbl>
              <a:tblPr/>
              <a:tblGrid>
                <a:gridCol w="1231282"/>
                <a:gridCol w="1994677"/>
                <a:gridCol w="1822297"/>
                <a:gridCol w="1305159"/>
                <a:gridCol w="1711482"/>
              </a:tblGrid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652.337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147.663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498.767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153.570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26.093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339.055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159.712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19.951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172.955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166.100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13.563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172.744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6.919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179.633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98.526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898.315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691516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Usando HP 12 C</a:t>
            </a:r>
          </a:p>
          <a:p>
            <a:endParaRPr lang="pt-BR" dirty="0" smtClean="0"/>
          </a:p>
          <a:p>
            <a:r>
              <a:rPr lang="pt-BR" dirty="0" smtClean="0"/>
              <a:t>f + CLEAR FIN</a:t>
            </a:r>
          </a:p>
          <a:p>
            <a:endParaRPr lang="pt-BR" dirty="0" smtClean="0"/>
          </a:p>
          <a:p>
            <a:r>
              <a:rPr lang="pt-BR" dirty="0" smtClean="0"/>
              <a:t>n  = 5</a:t>
            </a:r>
          </a:p>
          <a:p>
            <a:r>
              <a:rPr lang="pt-BR" dirty="0" smtClean="0"/>
              <a:t> i  = 4</a:t>
            </a:r>
          </a:p>
          <a:p>
            <a:r>
              <a:rPr lang="pt-BR" dirty="0" smtClean="0"/>
              <a:t>800.000  = PV      </a:t>
            </a:r>
            <a:r>
              <a:rPr lang="pt-BR" dirty="0" smtClean="0">
                <a:sym typeface="Wingdings" pitchFamily="2" charset="2"/>
              </a:rPr>
              <a:t>      PMT  ( R )  = -179.701.70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691516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CÁLCULO DO SALDO DEVEDOR</a:t>
            </a:r>
          </a:p>
          <a:p>
            <a:endParaRPr lang="pt-BR" dirty="0" smtClean="0"/>
          </a:p>
          <a:p>
            <a:r>
              <a:rPr lang="pt-BR" dirty="0" smtClean="0"/>
              <a:t>EXEMPLO :  Em um empréstimo de $100.000 a ser pago pelo sistema PRICE em 40 meses e a taxa de juros de 3%</a:t>
            </a:r>
            <a:r>
              <a:rPr lang="pt-BR" dirty="0" err="1" smtClean="0"/>
              <a:t>a.m.</a:t>
            </a:r>
            <a:r>
              <a:rPr lang="pt-BR" dirty="0" smtClean="0"/>
              <a:t> , qual o saldo devedor após o pagamento do 25° parcela ?? </a:t>
            </a:r>
          </a:p>
          <a:p>
            <a:endParaRPr lang="pt-BR" dirty="0" smtClean="0"/>
          </a:p>
          <a:p>
            <a:r>
              <a:rPr lang="pt-BR" dirty="0" smtClean="0"/>
              <a:t>Valor da prestação  =   R =   100.000             =   4.326,24</a:t>
            </a:r>
          </a:p>
          <a:p>
            <a:r>
              <a:rPr lang="pt-BR" dirty="0" smtClean="0"/>
              <a:t>                                                ( 1,03)  - 1</a:t>
            </a:r>
          </a:p>
          <a:p>
            <a:r>
              <a:rPr lang="pt-BR" dirty="0" smtClean="0"/>
              <a:t>                                               ( 1,03 )    0,03</a:t>
            </a:r>
          </a:p>
          <a:p>
            <a:endParaRPr lang="pt-BR" dirty="0" smtClean="0"/>
          </a:p>
          <a:p>
            <a:r>
              <a:rPr lang="pt-BR" dirty="0" smtClean="0"/>
              <a:t>Do total de prestações 40 ,  faltam pagar 15 prestações a serem pagas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Saldo Devedor    =  4.326,24  (( 1,03)   -  1 )      =  $51.646,37</a:t>
            </a:r>
          </a:p>
          <a:p>
            <a:r>
              <a:rPr lang="pt-BR" dirty="0" smtClean="0"/>
              <a:t>                                                    ( 1,03 )   0,03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699792" y="33569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99792" y="364502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347864" y="3296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40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66144" y="3584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40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563888" y="51571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15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82168" y="55172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15</a:t>
            </a:r>
            <a:endParaRPr lang="pt-BR" sz="12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2987824" y="5589240"/>
            <a:ext cx="13681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260648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Exercicios</a:t>
            </a:r>
            <a:endParaRPr lang="en-US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1475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Exercicio</a:t>
            </a:r>
            <a:r>
              <a:rPr lang="pt-BR" dirty="0" smtClean="0">
                <a:sym typeface="Wingdings" pitchFamily="2" charset="2"/>
              </a:rPr>
              <a:t> 1 :  Um </a:t>
            </a:r>
            <a:r>
              <a:rPr lang="pt-BR" dirty="0" err="1" smtClean="0">
                <a:sym typeface="Wingdings" pitchFamily="2" charset="2"/>
              </a:rPr>
              <a:t>emprestimo</a:t>
            </a:r>
            <a:r>
              <a:rPr lang="pt-BR" dirty="0" smtClean="0">
                <a:sym typeface="Wingdings" pitchFamily="2" charset="2"/>
              </a:rPr>
              <a:t> de $2.000.000 é concedido à taxa de juros compostos de 10%a.a. para ser </a:t>
            </a:r>
            <a:r>
              <a:rPr lang="pt-BR" dirty="0" err="1" smtClean="0">
                <a:sym typeface="Wingdings" pitchFamily="2" charset="2"/>
              </a:rPr>
              <a:t>reeembolsado</a:t>
            </a:r>
            <a:r>
              <a:rPr lang="pt-BR" dirty="0" smtClean="0">
                <a:sym typeface="Wingdings" pitchFamily="2" charset="2"/>
              </a:rPr>
              <a:t> em 5 anos, através de prestações anuais , a primeira vencível ao final do primeiro ano, pelo sistema SAC .  Faça a planilha de amortização  . Qual o valor da ultima prestação ?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3120057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Exercício 2 :  A Instalação de uma loja de pneus foi financiado pelo Banco XYZ em 18 prestações  mensais , pelo sistema PRICE a juros de 3% a.m. , sendo $200.000 o seu valor à vista.</a:t>
            </a:r>
          </a:p>
          <a:p>
            <a:r>
              <a:rPr lang="pt-BR" dirty="0" smtClean="0">
                <a:sym typeface="Wingdings" pitchFamily="2" charset="2"/>
              </a:rPr>
              <a:t>a.) Calcule o valor da prestação mensal</a:t>
            </a:r>
          </a:p>
          <a:p>
            <a:r>
              <a:rPr lang="pt-BR" dirty="0" smtClean="0">
                <a:sym typeface="Wingdings" pitchFamily="2" charset="2"/>
              </a:rPr>
              <a:t>b.) Calcule o valor da parcela de juros referente a primeira prestação.</a:t>
            </a:r>
          </a:p>
          <a:p>
            <a:r>
              <a:rPr lang="pt-BR" dirty="0" smtClean="0">
                <a:sym typeface="Wingdings" pitchFamily="2" charset="2"/>
              </a:rPr>
              <a:t>c.) Calcule o valor da parcela de amortização da primeira prestação.</a:t>
            </a:r>
          </a:p>
          <a:p>
            <a:r>
              <a:rPr lang="pt-BR" dirty="0" smtClean="0">
                <a:sym typeface="Wingdings" pitchFamily="2" charset="2"/>
              </a:rPr>
              <a:t>d.) Calcule o valor da parcela de juros e da amortização referente a segunda prestação.</a:t>
            </a:r>
          </a:p>
          <a:p>
            <a:r>
              <a:rPr lang="pt-BR" dirty="0" smtClean="0">
                <a:sym typeface="Wingdings" pitchFamily="2" charset="2"/>
              </a:rPr>
              <a:t>e.) Calcule o saldo devedor existente no final do oitavo mês.</a:t>
            </a: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20" y="2100912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caso de t ser o ultimo pagamento  </a:t>
            </a:r>
          </a:p>
          <a:p>
            <a:endParaRPr lang="pt-BR" dirty="0" smtClean="0"/>
          </a:p>
          <a:p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= 0</a:t>
            </a:r>
          </a:p>
          <a:p>
            <a:endParaRPr lang="pt-BR" dirty="0" smtClean="0"/>
          </a:p>
          <a:p>
            <a:r>
              <a:rPr lang="pt-BR" dirty="0" smtClean="0"/>
              <a:t>E no caso do instante zero ,    S</a:t>
            </a:r>
            <a:r>
              <a:rPr lang="pt-BR" sz="1400" dirty="0" smtClean="0"/>
              <a:t>0</a:t>
            </a:r>
            <a:r>
              <a:rPr lang="pt-BR" dirty="0" smtClean="0"/>
              <a:t>  =  P</a:t>
            </a:r>
          </a:p>
          <a:p>
            <a:endParaRPr lang="pt-BR" dirty="0" smtClean="0"/>
          </a:p>
          <a:p>
            <a:r>
              <a:rPr lang="pt-BR" dirty="0" smtClean="0"/>
              <a:t>Teremos</a:t>
            </a:r>
          </a:p>
          <a:p>
            <a:r>
              <a:rPr lang="pt-BR" dirty="0" smtClean="0"/>
              <a:t>S</a:t>
            </a:r>
            <a:r>
              <a:rPr lang="pt-BR" sz="1400" dirty="0" smtClean="0"/>
              <a:t>1</a:t>
            </a:r>
            <a:r>
              <a:rPr lang="pt-BR" dirty="0" smtClean="0"/>
              <a:t> + S</a:t>
            </a:r>
            <a:r>
              <a:rPr lang="pt-BR" sz="1400" dirty="0" smtClean="0"/>
              <a:t>2</a:t>
            </a:r>
            <a:r>
              <a:rPr lang="pt-BR" dirty="0" smtClean="0"/>
              <a:t> + S</a:t>
            </a:r>
            <a:r>
              <a:rPr lang="pt-BR" sz="1400" dirty="0" smtClean="0"/>
              <a:t>3</a:t>
            </a:r>
            <a:r>
              <a:rPr lang="pt-BR" dirty="0" smtClean="0"/>
              <a:t> +...........+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sz="1400" dirty="0" smtClean="0"/>
              <a:t>-1</a:t>
            </a:r>
            <a:r>
              <a:rPr lang="pt-BR" dirty="0" smtClean="0"/>
              <a:t> 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=  S</a:t>
            </a:r>
            <a:r>
              <a:rPr lang="pt-BR" sz="1400" dirty="0" smtClean="0"/>
              <a:t>0</a:t>
            </a:r>
            <a:r>
              <a:rPr lang="pt-BR" dirty="0" smtClean="0"/>
              <a:t>  + S</a:t>
            </a:r>
            <a:r>
              <a:rPr lang="pt-BR" sz="1400" dirty="0" smtClean="0"/>
              <a:t>1</a:t>
            </a:r>
            <a:r>
              <a:rPr lang="pt-BR" dirty="0" smtClean="0"/>
              <a:t> + S</a:t>
            </a:r>
            <a:r>
              <a:rPr lang="pt-BR" sz="1400" dirty="0" smtClean="0"/>
              <a:t>2</a:t>
            </a:r>
            <a:r>
              <a:rPr lang="pt-BR" dirty="0" smtClean="0"/>
              <a:t> + S</a:t>
            </a:r>
            <a:r>
              <a:rPr lang="pt-BR" sz="1400" dirty="0" smtClean="0"/>
              <a:t>3</a:t>
            </a:r>
            <a:r>
              <a:rPr lang="pt-BR" dirty="0" smtClean="0"/>
              <a:t> + ....... 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sz="1400" dirty="0" smtClean="0"/>
              <a:t>-1</a:t>
            </a:r>
            <a:r>
              <a:rPr lang="pt-BR" dirty="0" smtClean="0"/>
              <a:t> -  (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 + A</a:t>
            </a:r>
            <a:r>
              <a:rPr lang="pt-BR" sz="1400" dirty="0" smtClean="0"/>
              <a:t>3</a:t>
            </a:r>
            <a:r>
              <a:rPr lang="pt-BR" dirty="0" smtClean="0"/>
              <a:t> + .....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 =  S</a:t>
            </a:r>
            <a:r>
              <a:rPr lang="pt-BR" sz="1400" dirty="0" smtClean="0"/>
              <a:t>0 </a:t>
            </a:r>
            <a:r>
              <a:rPr lang="pt-BR" dirty="0" smtClean="0"/>
              <a:t>– (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 + A</a:t>
            </a:r>
            <a:r>
              <a:rPr lang="pt-BR" sz="1400" dirty="0" smtClean="0"/>
              <a:t>3</a:t>
            </a:r>
            <a:r>
              <a:rPr lang="pt-BR" dirty="0" smtClean="0"/>
              <a:t> + ........+ 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>  ) = 0</a:t>
            </a:r>
          </a:p>
          <a:p>
            <a:endParaRPr lang="pt-BR" dirty="0" smtClean="0"/>
          </a:p>
          <a:p>
            <a:r>
              <a:rPr lang="pt-BR" dirty="0" smtClean="0"/>
              <a:t>Ou seja           P =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+ A</a:t>
            </a:r>
            <a:r>
              <a:rPr lang="pt-BR" sz="1400" dirty="0" smtClean="0"/>
              <a:t>3</a:t>
            </a:r>
            <a:r>
              <a:rPr lang="pt-BR" dirty="0" smtClean="0"/>
              <a:t> + ......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cxnSp>
        <p:nvCxnSpPr>
          <p:cNvPr id="7" name="Conector reto 6"/>
          <p:cNvCxnSpPr/>
          <p:nvPr/>
        </p:nvCxnSpPr>
        <p:spPr>
          <a:xfrm>
            <a:off x="1907704" y="162880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654108" y="165028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 - 1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16288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</a:t>
            </a:r>
            <a:endParaRPr lang="pt-BR" sz="1600" i="1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3203848" y="1493168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07704" y="1484784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43608" y="5373216"/>
            <a:ext cx="17281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75656" y="5085184"/>
            <a:ext cx="2664296" cy="504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395536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827584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251248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2555776" y="4077072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60032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923928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4347592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6012160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Elaboração de uma planilha de Amortização</a:t>
            </a:r>
          </a:p>
          <a:p>
            <a:endParaRPr lang="pt-BR" dirty="0" smtClean="0"/>
          </a:p>
          <a:p>
            <a:r>
              <a:rPr lang="pt-BR" dirty="0" smtClean="0"/>
              <a:t>Exemplo : </a:t>
            </a:r>
          </a:p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$50.000 deve ser devolvido em 4 prestações semestrais à taxa de juros de 5%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pago. </a:t>
            </a:r>
          </a:p>
          <a:p>
            <a:r>
              <a:rPr lang="pt-BR" dirty="0" smtClean="0"/>
              <a:t>Dados</a:t>
            </a:r>
          </a:p>
          <a:p>
            <a:r>
              <a:rPr lang="pt-BR" dirty="0" smtClean="0"/>
              <a:t>A1 = $5.000</a:t>
            </a:r>
          </a:p>
          <a:p>
            <a:r>
              <a:rPr lang="pt-BR" dirty="0" smtClean="0"/>
              <a:t>A2 =$10.000</a:t>
            </a:r>
          </a:p>
          <a:p>
            <a:r>
              <a:rPr lang="pt-BR" dirty="0" smtClean="0"/>
              <a:t>A3 = $15.000</a:t>
            </a:r>
          </a:p>
          <a:p>
            <a:r>
              <a:rPr lang="pt-BR" dirty="0" smtClean="0"/>
              <a:t>A4 =$20.000</a:t>
            </a: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1628800"/>
          <a:ext cx="7704856" cy="3168354"/>
        </p:xfrm>
        <a:graphic>
          <a:graphicData uri="http://schemas.openxmlformats.org/drawingml/2006/table">
            <a:tbl>
              <a:tblPr/>
              <a:tblGrid>
                <a:gridCol w="1205768"/>
                <a:gridCol w="1953343"/>
                <a:gridCol w="1784536"/>
                <a:gridCol w="1085192"/>
                <a:gridCol w="1676017"/>
              </a:tblGrid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zero (0) =   S</a:t>
            </a:r>
            <a:r>
              <a:rPr lang="pt-BR" sz="1400" dirty="0" smtClean="0"/>
              <a:t>0</a:t>
            </a:r>
            <a:r>
              <a:rPr lang="pt-BR" dirty="0" smtClean="0"/>
              <a:t> = P = $50.000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11560" y="2552519"/>
          <a:ext cx="7008441" cy="3108728"/>
        </p:xfrm>
        <a:graphic>
          <a:graphicData uri="http://schemas.openxmlformats.org/drawingml/2006/table">
            <a:tbl>
              <a:tblPr/>
              <a:tblGrid>
                <a:gridCol w="1096783"/>
                <a:gridCol w="1776788"/>
                <a:gridCol w="1623238"/>
                <a:gridCol w="987105"/>
                <a:gridCol w="1524527"/>
              </a:tblGrid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  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0,05*50.000   = 2.500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1</a:t>
            </a:r>
            <a:r>
              <a:rPr lang="pt-BR" dirty="0" smtClean="0"/>
              <a:t> = 5.000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1</a:t>
            </a:r>
            <a:r>
              <a:rPr lang="pt-BR" dirty="0" smtClean="0"/>
              <a:t> = A</a:t>
            </a:r>
            <a:r>
              <a:rPr lang="pt-BR" sz="1400" dirty="0" smtClean="0"/>
              <a:t>1</a:t>
            </a:r>
            <a:r>
              <a:rPr lang="pt-BR" dirty="0" smtClean="0"/>
              <a:t> + J</a:t>
            </a:r>
            <a:r>
              <a:rPr lang="pt-BR" sz="1400" dirty="0" smtClean="0"/>
              <a:t>1</a:t>
            </a:r>
            <a:r>
              <a:rPr lang="pt-BR" dirty="0" smtClean="0"/>
              <a:t>  =  7.500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</a:t>
            </a:r>
            <a:r>
              <a:rPr lang="pt-BR" sz="1400" dirty="0" smtClean="0"/>
              <a:t>1</a:t>
            </a:r>
            <a:r>
              <a:rPr lang="pt-BR" dirty="0" smtClean="0"/>
              <a:t> =  45.000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3200588"/>
          <a:ext cx="7776864" cy="2892708"/>
        </p:xfrm>
        <a:graphic>
          <a:graphicData uri="http://schemas.openxmlformats.org/drawingml/2006/table">
            <a:tbl>
              <a:tblPr/>
              <a:tblGrid>
                <a:gridCol w="1217036"/>
                <a:gridCol w="1971599"/>
                <a:gridCol w="1801214"/>
                <a:gridCol w="1095334"/>
                <a:gridCol w="1691681"/>
              </a:tblGrid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0,05*45.000   = 2.250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2</a:t>
            </a:r>
            <a:r>
              <a:rPr lang="pt-BR" dirty="0" smtClean="0"/>
              <a:t> = 10.000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2</a:t>
            </a:r>
            <a:r>
              <a:rPr lang="pt-BR" dirty="0" smtClean="0"/>
              <a:t> = A</a:t>
            </a:r>
            <a:r>
              <a:rPr lang="pt-BR" sz="1400" dirty="0" smtClean="0"/>
              <a:t>2</a:t>
            </a:r>
            <a:r>
              <a:rPr lang="pt-BR" dirty="0" smtClean="0"/>
              <a:t> + J</a:t>
            </a:r>
            <a:r>
              <a:rPr lang="pt-BR" sz="1400" dirty="0" smtClean="0"/>
              <a:t>2</a:t>
            </a:r>
            <a:r>
              <a:rPr lang="pt-BR" dirty="0" smtClean="0"/>
              <a:t>  =  12.250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</a:t>
            </a:r>
            <a:r>
              <a:rPr lang="pt-BR" sz="1400" dirty="0" smtClean="0"/>
              <a:t>2</a:t>
            </a:r>
            <a:r>
              <a:rPr lang="pt-BR" dirty="0" smtClean="0"/>
              <a:t> =  35.000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95536" y="3140968"/>
          <a:ext cx="7992888" cy="3096345"/>
        </p:xfrm>
        <a:graphic>
          <a:graphicData uri="http://schemas.openxmlformats.org/drawingml/2006/table">
            <a:tbl>
              <a:tblPr/>
              <a:tblGrid>
                <a:gridCol w="1250843"/>
                <a:gridCol w="2026366"/>
                <a:gridCol w="1851247"/>
                <a:gridCol w="1125760"/>
                <a:gridCol w="1738672"/>
              </a:tblGrid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2439</Words>
  <Application>Microsoft Office PowerPoint</Application>
  <PresentationFormat>Apresentação na tela (4:3)</PresentationFormat>
  <Paragraphs>983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408</cp:revision>
  <dcterms:created xsi:type="dcterms:W3CDTF">2012-02-10T13:18:47Z</dcterms:created>
  <dcterms:modified xsi:type="dcterms:W3CDTF">2015-11-20T02:07:08Z</dcterms:modified>
</cp:coreProperties>
</file>