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4A3C-7C7F-4295-BA2E-DD4143276E51}" type="datetimeFigureOut">
              <a:rPr lang="pt-BR" smtClean="0"/>
              <a:pPr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0C31-CA48-4746-AC75-3522F5963E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772400" cy="1470025"/>
          </a:xfrm>
        </p:spPr>
        <p:txBody>
          <a:bodyPr/>
          <a:lstStyle/>
          <a:p>
            <a:r>
              <a:rPr lang="pt-BR" dirty="0" smtClean="0"/>
              <a:t>ENGENHARIA ECONÔMICA</a:t>
            </a:r>
            <a:endParaRPr lang="pt-BR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7051259" y="5641503"/>
            <a:ext cx="1121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Prof</a:t>
            </a:r>
            <a:r>
              <a:rPr lang="pt-BR" sz="1400" dirty="0" smtClean="0"/>
              <a:t> Martino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Tente você !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95536" y="1196752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Exemplo  1.1  </a:t>
            </a:r>
            <a:r>
              <a:rPr lang="pt-BR" sz="2800" dirty="0" smtClean="0">
                <a:sym typeface="Wingdings" pitchFamily="2" charset="2"/>
              </a:rPr>
              <a:t> Um capital de $8k é aplicado durante 1 ano à taxa de 22% </a:t>
            </a:r>
            <a:r>
              <a:rPr lang="pt-BR" sz="2800" dirty="0" err="1" smtClean="0">
                <a:sym typeface="Wingdings" pitchFamily="2" charset="2"/>
              </a:rPr>
              <a:t>a.a.</a:t>
            </a:r>
            <a:endParaRPr lang="pt-BR" sz="2800" dirty="0" smtClean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Qual é o Juro ?</a:t>
            </a:r>
          </a:p>
          <a:p>
            <a:r>
              <a:rPr lang="pt-BR" sz="2800" dirty="0" smtClean="0">
                <a:sym typeface="Wingdings" pitchFamily="2" charset="2"/>
              </a:rPr>
              <a:t>Qual o montante ?</a:t>
            </a:r>
          </a:p>
          <a:p>
            <a:r>
              <a:rPr lang="pt-BR" sz="2800" dirty="0" smtClean="0">
                <a:sym typeface="Wingdings" pitchFamily="2" charset="2"/>
              </a:rPr>
              <a:t>  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213285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  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9552" y="3064886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</a:t>
            </a:r>
            <a:endParaRPr lang="pt-BR" sz="2800" dirty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Exemplo 1.2  um capital de $12k foi aplicado durante 3 meses ,gerando um montante de $ 12,54 k</a:t>
            </a:r>
          </a:p>
          <a:p>
            <a:r>
              <a:rPr lang="pt-BR" sz="2800" dirty="0" smtClean="0">
                <a:sym typeface="Wingdings" pitchFamily="2" charset="2"/>
              </a:rPr>
              <a:t>Qual a taxa de juros do </a:t>
            </a:r>
            <a:r>
              <a:rPr lang="pt-BR" sz="2800" dirty="0" err="1" smtClean="0">
                <a:sym typeface="Wingdings" pitchFamily="2" charset="2"/>
              </a:rPr>
              <a:t>periodo</a:t>
            </a:r>
            <a:r>
              <a:rPr lang="pt-BR" sz="2800" dirty="0" smtClean="0">
                <a:sym typeface="Wingdings" pitchFamily="2" charset="2"/>
              </a:rPr>
              <a:t> ??</a:t>
            </a:r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 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95536" y="1196752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  </a:t>
            </a:r>
            <a:r>
              <a:rPr lang="pt-BR" sz="2800" i="1" dirty="0" smtClean="0"/>
              <a:t>Regime de Capitalização</a:t>
            </a:r>
          </a:p>
          <a:p>
            <a:r>
              <a:rPr lang="pt-BR" sz="2800" dirty="0" smtClean="0">
                <a:sym typeface="Wingdings" pitchFamily="2" charset="2"/>
              </a:rPr>
              <a:t>   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213285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  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7504" y="2276872"/>
            <a:ext cx="8928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   </a:t>
            </a:r>
            <a:r>
              <a:rPr lang="pt-BR" sz="2800" b="1" dirty="0" smtClean="0"/>
              <a:t>Conceito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itchFamily="2" charset="2"/>
              </a:rPr>
              <a:t>  Quando um Capital é aplicado por vários períodos , a uma certa taxa por período , o montante poderá aumentar de acordo com 2 (duas) </a:t>
            </a:r>
            <a:r>
              <a:rPr lang="pt-BR" sz="2800" dirty="0">
                <a:sym typeface="Wingdings" pitchFamily="2" charset="2"/>
              </a:rPr>
              <a:t>c</a:t>
            </a:r>
            <a:r>
              <a:rPr lang="pt-BR" sz="2800" dirty="0" smtClean="0">
                <a:sym typeface="Wingdings" pitchFamily="2" charset="2"/>
              </a:rPr>
              <a:t>onvenções denominadas  </a:t>
            </a:r>
            <a:r>
              <a:rPr lang="pt-BR" sz="2800" i="1" dirty="0" smtClean="0">
                <a:sym typeface="Wingdings" pitchFamily="2" charset="2"/>
              </a:rPr>
              <a:t>“ regimes de capitalização “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4276253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  </a:t>
            </a:r>
            <a:endParaRPr lang="pt-BR" sz="2800" i="1" dirty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Há o regime de capitalização simples  (ou juros simples )</a:t>
            </a:r>
          </a:p>
          <a:p>
            <a:r>
              <a:rPr lang="pt-BR" sz="2800" dirty="0" smtClean="0">
                <a:sym typeface="Wingdings" pitchFamily="2" charset="2"/>
              </a:rPr>
              <a:t>  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1520" y="5517232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e o regime de capitalização composta (ou juros compostos )</a:t>
            </a:r>
            <a:endParaRPr lang="pt-BR" sz="2800" dirty="0"/>
          </a:p>
          <a:p>
            <a:r>
              <a:rPr lang="pt-BR" sz="2800" dirty="0" smtClean="0">
                <a:sym typeface="Wingdings" pitchFamily="2" charset="2"/>
              </a:rPr>
              <a:t>   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95536" y="1196752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  Regime de Capitalização Simples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5536" y="2132856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   </a:t>
            </a:r>
            <a:r>
              <a:rPr lang="pt-BR" sz="2800" b="1" dirty="0" smtClean="0"/>
              <a:t>Conceito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itchFamily="2" charset="2"/>
              </a:rPr>
              <a:t> Neste regime , o juro gerado em cada período é constante e igual ao produto do capital pela taxa .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                       Além disso , os juros são pagos somente no final da operação.   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95536" y="980728"/>
            <a:ext cx="85689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  Regime de Capitalização Simples</a:t>
            </a:r>
          </a:p>
          <a:p>
            <a:endParaRPr lang="pt-BR" sz="2800" dirty="0"/>
          </a:p>
          <a:p>
            <a:r>
              <a:rPr lang="pt-BR" sz="2800" dirty="0" smtClean="0"/>
              <a:t>    </a:t>
            </a:r>
            <a:r>
              <a:rPr lang="pt-BR" sz="2400" dirty="0" smtClean="0"/>
              <a:t>Exemplo :</a:t>
            </a:r>
          </a:p>
          <a:p>
            <a:r>
              <a:rPr lang="pt-BR" sz="2400" dirty="0" smtClean="0">
                <a:sym typeface="Wingdings" pitchFamily="2" charset="2"/>
              </a:rPr>
              <a:t>    Um capital de $ 1.000 foi aplicado durante 3 anos á taxa de 10% </a:t>
            </a:r>
            <a:r>
              <a:rPr lang="pt-BR" sz="2400" dirty="0" err="1" smtClean="0">
                <a:sym typeface="Wingdings" pitchFamily="2" charset="2"/>
              </a:rPr>
              <a:t>a.a.</a:t>
            </a:r>
            <a:r>
              <a:rPr lang="pt-BR" sz="2400" dirty="0" smtClean="0">
                <a:sym typeface="Wingdings" pitchFamily="2" charset="2"/>
              </a:rPr>
              <a:t> em regime de juros simples . Qual o montante ao final deste período ? 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5536" y="3629342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ym typeface="Wingdings" pitchFamily="2" charset="2"/>
              </a:rPr>
              <a:t>1° ano = o juro gerado foi de $ 1.000 x 0,1 = $100 (J</a:t>
            </a:r>
            <a:r>
              <a:rPr lang="pt-BR" sz="1050" dirty="0" smtClean="0">
                <a:sym typeface="Wingdings" pitchFamily="2" charset="2"/>
              </a:rPr>
              <a:t>1</a:t>
            </a:r>
            <a:r>
              <a:rPr lang="pt-BR" sz="2400" dirty="0" smtClean="0">
                <a:sym typeface="Wingdings" pitchFamily="2" charset="2"/>
              </a:rPr>
              <a:t>)</a:t>
            </a:r>
          </a:p>
          <a:p>
            <a:r>
              <a:rPr lang="pt-BR" sz="2400" dirty="0" smtClean="0">
                <a:sym typeface="Wingdings" pitchFamily="2" charset="2"/>
              </a:rPr>
              <a:t>2° ano = o juro gerado foi de $ 1.000 x 0,1 = $100 (J</a:t>
            </a:r>
            <a:r>
              <a:rPr lang="pt-BR" sz="1050" dirty="0" smtClean="0">
                <a:sym typeface="Wingdings" pitchFamily="2" charset="2"/>
              </a:rPr>
              <a:t>2</a:t>
            </a:r>
            <a:r>
              <a:rPr lang="pt-BR" sz="2400" dirty="0" smtClean="0">
                <a:sym typeface="Wingdings" pitchFamily="2" charset="2"/>
              </a:rPr>
              <a:t>)</a:t>
            </a:r>
          </a:p>
          <a:p>
            <a:r>
              <a:rPr lang="pt-BR" sz="2400" dirty="0" smtClean="0">
                <a:sym typeface="Wingdings" pitchFamily="2" charset="2"/>
              </a:rPr>
              <a:t>3° ano = o juro gerado foi de $ 1.000 x 0,1 = $100 (J</a:t>
            </a:r>
            <a:r>
              <a:rPr lang="pt-BR" sz="1050" dirty="0" smtClean="0">
                <a:sym typeface="Wingdings" pitchFamily="2" charset="2"/>
              </a:rPr>
              <a:t>3</a:t>
            </a:r>
            <a:r>
              <a:rPr lang="pt-BR" sz="2400" dirty="0" smtClean="0">
                <a:sym typeface="Wingdings" pitchFamily="2" charset="2"/>
              </a:rPr>
              <a:t>)</a:t>
            </a:r>
          </a:p>
          <a:p>
            <a:endParaRPr lang="pt-BR" sz="2400" dirty="0">
              <a:sym typeface="Wingdings" pitchFamily="2" charset="2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5536" y="508518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ym typeface="Wingdings" pitchFamily="2" charset="2"/>
              </a:rPr>
              <a:t>M</a:t>
            </a:r>
            <a:r>
              <a:rPr lang="pt-BR" sz="1050" dirty="0" smtClean="0">
                <a:sym typeface="Wingdings" pitchFamily="2" charset="2"/>
              </a:rPr>
              <a:t>(após 3 anos)  </a:t>
            </a:r>
            <a:r>
              <a:rPr lang="pt-BR" sz="2400" dirty="0" smtClean="0">
                <a:sym typeface="Wingdings" pitchFamily="2" charset="2"/>
              </a:rPr>
              <a:t>= C + (J</a:t>
            </a:r>
            <a:r>
              <a:rPr lang="pt-BR" sz="1050" dirty="0" smtClean="0">
                <a:sym typeface="Wingdings" pitchFamily="2" charset="2"/>
              </a:rPr>
              <a:t>1</a:t>
            </a:r>
            <a:r>
              <a:rPr lang="pt-BR" sz="2400" dirty="0" smtClean="0">
                <a:sym typeface="Wingdings" pitchFamily="2" charset="2"/>
              </a:rPr>
              <a:t> + J</a:t>
            </a:r>
            <a:r>
              <a:rPr lang="pt-BR" sz="1050" dirty="0" smtClean="0">
                <a:sym typeface="Wingdings" pitchFamily="2" charset="2"/>
              </a:rPr>
              <a:t>2</a:t>
            </a:r>
            <a:r>
              <a:rPr lang="pt-BR" sz="2400" dirty="0" smtClean="0">
                <a:sym typeface="Wingdings" pitchFamily="2" charset="2"/>
              </a:rPr>
              <a:t> + J</a:t>
            </a:r>
            <a:r>
              <a:rPr lang="pt-BR" sz="1050" dirty="0" smtClean="0">
                <a:sym typeface="Wingdings" pitchFamily="2" charset="2"/>
              </a:rPr>
              <a:t>3</a:t>
            </a:r>
            <a:r>
              <a:rPr lang="pt-BR" sz="2400" dirty="0" smtClean="0">
                <a:sym typeface="Wingdings" pitchFamily="2" charset="2"/>
              </a:rPr>
              <a:t>)   = $1.300</a:t>
            </a:r>
          </a:p>
          <a:p>
            <a:endParaRPr lang="pt-BR" sz="2400" dirty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Portanto somente o capital aplicado é que rende juros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39552" y="1268760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Regime de Capitalização Simples , de modo esquemático</a:t>
            </a:r>
          </a:p>
          <a:p>
            <a:endParaRPr lang="pt-BR" sz="2800" dirty="0"/>
          </a:p>
          <a:p>
            <a:r>
              <a:rPr lang="pt-BR" sz="2800" dirty="0" smtClean="0"/>
              <a:t>    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 </a:t>
            </a:r>
            <a:endParaRPr lang="pt-BR" sz="2800" dirty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611560" y="3429000"/>
            <a:ext cx="792088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/>
          <p:cNvSpPr/>
          <p:nvPr/>
        </p:nvSpPr>
        <p:spPr>
          <a:xfrm>
            <a:off x="683568" y="3068960"/>
            <a:ext cx="2304256" cy="792088"/>
          </a:xfrm>
          <a:prstGeom prst="arc">
            <a:avLst>
              <a:gd name="adj1" fmla="val 10838487"/>
              <a:gd name="adj2" fmla="val 21556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o 12"/>
          <p:cNvSpPr/>
          <p:nvPr/>
        </p:nvSpPr>
        <p:spPr>
          <a:xfrm>
            <a:off x="3131840" y="3068960"/>
            <a:ext cx="2304256" cy="792088"/>
          </a:xfrm>
          <a:prstGeom prst="arc">
            <a:avLst>
              <a:gd name="adj1" fmla="val 10838487"/>
              <a:gd name="adj2" fmla="val 21556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o 13"/>
          <p:cNvSpPr/>
          <p:nvPr/>
        </p:nvSpPr>
        <p:spPr>
          <a:xfrm>
            <a:off x="5580112" y="3068960"/>
            <a:ext cx="2304256" cy="792088"/>
          </a:xfrm>
          <a:prstGeom prst="arc">
            <a:avLst>
              <a:gd name="adj1" fmla="val 10838487"/>
              <a:gd name="adj2" fmla="val 21556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443988" y="27089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036276" y="26369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84548" y="27089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07504" y="31316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023713" y="30689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1300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55576" y="4077072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Juros simples de $ 1000 á taxa de 10% </a:t>
            </a:r>
            <a:r>
              <a:rPr lang="pt-BR" dirty="0" err="1" smtClean="0"/>
              <a:t>a.a.</a:t>
            </a:r>
            <a:endParaRPr lang="pt-BR" dirty="0" smtClean="0">
              <a:sym typeface="Wingdings" pitchFamily="2" charset="2"/>
            </a:endParaRPr>
          </a:p>
          <a:p>
            <a:endParaRPr lang="pt-BR" dirty="0">
              <a:sym typeface="Wingdings" pitchFamily="2" charset="2"/>
            </a:endParaRPr>
          </a:p>
          <a:p>
            <a:r>
              <a:rPr lang="pt-BR" dirty="0">
                <a:sym typeface="Wingdings" pitchFamily="2" charset="2"/>
              </a:rPr>
              <a:t> </a:t>
            </a:r>
            <a:r>
              <a:rPr lang="pt-BR" dirty="0" smtClean="0">
                <a:sym typeface="Wingdings" pitchFamily="2" charset="2"/>
              </a:rPr>
              <a:t> 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798706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292080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915816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95536" y="1196752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  Regime de Capitalização Composta</a:t>
            </a:r>
          </a:p>
          <a:p>
            <a:r>
              <a:rPr lang="pt-BR" sz="2800" dirty="0" smtClean="0"/>
              <a:t>    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9552" y="1988840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  </a:t>
            </a:r>
            <a:endParaRPr lang="pt-BR" sz="2800" dirty="0"/>
          </a:p>
          <a:p>
            <a:r>
              <a:rPr lang="pt-BR" sz="2800" dirty="0" smtClean="0"/>
              <a:t>    </a:t>
            </a:r>
            <a:r>
              <a:rPr lang="pt-BR" sz="2800" b="1" dirty="0" smtClean="0"/>
              <a:t>Conceito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itchFamily="2" charset="2"/>
              </a:rPr>
              <a:t> Neste regime , o juro gerado no 1° ano agrega-se ao capital resultando em um novo Montante.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                      e assim sucessivamente por todo o período da aplicação definido.   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95536" y="1196752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   Regime de Capitalização Composta</a:t>
            </a:r>
          </a:p>
          <a:p>
            <a:r>
              <a:rPr lang="pt-BR" sz="2400" dirty="0" smtClean="0"/>
              <a:t>    Exemplo :</a:t>
            </a:r>
          </a:p>
          <a:p>
            <a:r>
              <a:rPr lang="pt-BR" sz="2400" dirty="0" smtClean="0">
                <a:sym typeface="Wingdings" pitchFamily="2" charset="2"/>
              </a:rPr>
              <a:t>    Um capital de $ 1.000 foi aplicado durante 3 anos à taxa de 10% a.a. em regime de juros compostos . Qual o montante gerado?</a:t>
            </a:r>
          </a:p>
          <a:p>
            <a:endParaRPr lang="pt-BR" sz="2400" dirty="0">
              <a:sym typeface="Wingdings" pitchFamily="2" charset="2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5536" y="2780928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ym typeface="Wingdings" pitchFamily="2" charset="2"/>
              </a:rPr>
              <a:t>1° ano = o juro gerado foi de $ 1.000 x 0,1 = $100 ( J</a:t>
            </a:r>
            <a:r>
              <a:rPr lang="pt-BR" sz="1100" dirty="0" smtClean="0">
                <a:sym typeface="Wingdings" pitchFamily="2" charset="2"/>
              </a:rPr>
              <a:t>1</a:t>
            </a:r>
            <a:r>
              <a:rPr lang="pt-BR" sz="2400" dirty="0" smtClean="0">
                <a:sym typeface="Wingdings" pitchFamily="2" charset="2"/>
              </a:rPr>
              <a:t>) </a:t>
            </a:r>
          </a:p>
          <a:p>
            <a:r>
              <a:rPr lang="pt-BR" sz="2400" dirty="0" smtClean="0">
                <a:sym typeface="Wingdings" pitchFamily="2" charset="2"/>
              </a:rPr>
              <a:t> montante após 1 ano  M</a:t>
            </a:r>
            <a:r>
              <a:rPr lang="pt-BR" sz="1100" dirty="0" smtClean="0">
                <a:sym typeface="Wingdings" pitchFamily="2" charset="2"/>
              </a:rPr>
              <a:t>1</a:t>
            </a:r>
            <a:r>
              <a:rPr lang="pt-BR" sz="2400" dirty="0" smtClean="0">
                <a:sym typeface="Wingdings" pitchFamily="2" charset="2"/>
              </a:rPr>
              <a:t> = C + J</a:t>
            </a:r>
            <a:r>
              <a:rPr lang="pt-BR" sz="1100" dirty="0" smtClean="0">
                <a:sym typeface="Wingdings" pitchFamily="2" charset="2"/>
              </a:rPr>
              <a:t>1</a:t>
            </a:r>
            <a:r>
              <a:rPr lang="pt-BR" sz="2400" dirty="0" smtClean="0">
                <a:sym typeface="Wingdings" pitchFamily="2" charset="2"/>
              </a:rPr>
              <a:t>     M</a:t>
            </a:r>
            <a:r>
              <a:rPr lang="pt-BR" sz="1100" dirty="0" smtClean="0">
                <a:sym typeface="Wingdings" pitchFamily="2" charset="2"/>
              </a:rPr>
              <a:t>1</a:t>
            </a:r>
            <a:r>
              <a:rPr lang="pt-BR" sz="2400" dirty="0" smtClean="0">
                <a:sym typeface="Wingdings" pitchFamily="2" charset="2"/>
              </a:rPr>
              <a:t> = $1.100  </a:t>
            </a:r>
            <a:endParaRPr lang="pt-BR" sz="1100" dirty="0" smtClean="0">
              <a:sym typeface="Wingdings" pitchFamily="2" charset="2"/>
            </a:endParaRPr>
          </a:p>
          <a:p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2° ano = o juro gerado será de $ 1.100 x 0,1 = $110 (J</a:t>
            </a:r>
            <a:r>
              <a:rPr lang="pt-BR" sz="1100" dirty="0" smtClean="0">
                <a:sym typeface="Wingdings" pitchFamily="2" charset="2"/>
              </a:rPr>
              <a:t>2</a:t>
            </a:r>
            <a:r>
              <a:rPr lang="pt-BR" sz="2400" dirty="0" smtClean="0">
                <a:sym typeface="Wingdings" pitchFamily="2" charset="2"/>
              </a:rPr>
              <a:t>)         montante após 2 anos  M</a:t>
            </a:r>
            <a:r>
              <a:rPr lang="pt-BR" sz="1100" dirty="0" smtClean="0">
                <a:sym typeface="Wingdings" pitchFamily="2" charset="2"/>
              </a:rPr>
              <a:t>2</a:t>
            </a:r>
            <a:r>
              <a:rPr lang="pt-BR" sz="2400" dirty="0" smtClean="0">
                <a:sym typeface="Wingdings" pitchFamily="2" charset="2"/>
              </a:rPr>
              <a:t> = M</a:t>
            </a:r>
            <a:r>
              <a:rPr lang="pt-BR" sz="1100" dirty="0" smtClean="0">
                <a:sym typeface="Wingdings" pitchFamily="2" charset="2"/>
              </a:rPr>
              <a:t>1</a:t>
            </a:r>
            <a:r>
              <a:rPr lang="pt-BR" sz="2400" dirty="0" smtClean="0">
                <a:sym typeface="Wingdings" pitchFamily="2" charset="2"/>
              </a:rPr>
              <a:t> + J</a:t>
            </a:r>
            <a:r>
              <a:rPr lang="pt-BR" sz="1100" dirty="0" smtClean="0">
                <a:sym typeface="Wingdings" pitchFamily="2" charset="2"/>
              </a:rPr>
              <a:t>2</a:t>
            </a:r>
            <a:r>
              <a:rPr lang="pt-BR" sz="2400" dirty="0" smtClean="0">
                <a:sym typeface="Wingdings" pitchFamily="2" charset="2"/>
              </a:rPr>
              <a:t>   M</a:t>
            </a:r>
            <a:r>
              <a:rPr lang="pt-BR" sz="1100" dirty="0" smtClean="0">
                <a:sym typeface="Wingdings" pitchFamily="2" charset="2"/>
              </a:rPr>
              <a:t>2</a:t>
            </a:r>
            <a:r>
              <a:rPr lang="pt-BR" sz="2400" dirty="0" smtClean="0">
                <a:sym typeface="Wingdings" pitchFamily="2" charset="2"/>
              </a:rPr>
              <a:t> = $ 1.210 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3° ano = o juro gerado será de $ 1.210 x 0,1 = $121 (J</a:t>
            </a:r>
            <a:r>
              <a:rPr lang="pt-BR" sz="1100" dirty="0" smtClean="0">
                <a:sym typeface="Wingdings" pitchFamily="2" charset="2"/>
              </a:rPr>
              <a:t>3</a:t>
            </a:r>
            <a:r>
              <a:rPr lang="pt-BR" sz="2400" dirty="0" smtClean="0">
                <a:sym typeface="Wingdings" pitchFamily="2" charset="2"/>
              </a:rPr>
              <a:t>)</a:t>
            </a:r>
          </a:p>
          <a:p>
            <a:r>
              <a:rPr lang="pt-BR" sz="2400" dirty="0" smtClean="0">
                <a:sym typeface="Wingdings" pitchFamily="2" charset="2"/>
              </a:rPr>
              <a:t> montante  após 3 anos  M</a:t>
            </a:r>
            <a:r>
              <a:rPr lang="pt-BR" sz="1100" dirty="0" smtClean="0">
                <a:sym typeface="Wingdings" pitchFamily="2" charset="2"/>
              </a:rPr>
              <a:t>3</a:t>
            </a:r>
            <a:r>
              <a:rPr lang="pt-BR" sz="2400" dirty="0" smtClean="0">
                <a:sym typeface="Wingdings" pitchFamily="2" charset="2"/>
              </a:rPr>
              <a:t> = M</a:t>
            </a:r>
            <a:r>
              <a:rPr lang="pt-BR" sz="1100" dirty="0" smtClean="0">
                <a:sym typeface="Wingdings" pitchFamily="2" charset="2"/>
              </a:rPr>
              <a:t>2</a:t>
            </a:r>
            <a:r>
              <a:rPr lang="pt-BR" sz="2400" dirty="0" smtClean="0">
                <a:sym typeface="Wingdings" pitchFamily="2" charset="2"/>
              </a:rPr>
              <a:t> + J</a:t>
            </a:r>
            <a:r>
              <a:rPr lang="pt-BR" sz="1100" dirty="0" smtClean="0">
                <a:sym typeface="Wingdings" pitchFamily="2" charset="2"/>
              </a:rPr>
              <a:t>3</a:t>
            </a:r>
            <a:r>
              <a:rPr lang="pt-BR" sz="2400" dirty="0" smtClean="0">
                <a:sym typeface="Wingdings" pitchFamily="2" charset="2"/>
              </a:rPr>
              <a:t>   M</a:t>
            </a:r>
            <a:r>
              <a:rPr lang="pt-BR" sz="1100" dirty="0" smtClean="0">
                <a:sym typeface="Wingdings" pitchFamily="2" charset="2"/>
              </a:rPr>
              <a:t>3</a:t>
            </a:r>
            <a:r>
              <a:rPr lang="pt-BR" sz="2400" dirty="0" smtClean="0">
                <a:sym typeface="Wingdings" pitchFamily="2" charset="2"/>
              </a:rPr>
              <a:t> = $ 1.331   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39552" y="1268760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Regime de Capitalização Composto , de modo esquemático</a:t>
            </a:r>
          </a:p>
          <a:p>
            <a:endParaRPr lang="pt-BR" sz="2800" dirty="0"/>
          </a:p>
          <a:p>
            <a:r>
              <a:rPr lang="pt-BR" sz="2800" dirty="0" smtClean="0"/>
              <a:t>    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 </a:t>
            </a:r>
            <a:endParaRPr lang="pt-BR" sz="2800" dirty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611560" y="3429000"/>
            <a:ext cx="792088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/>
          <p:cNvSpPr/>
          <p:nvPr/>
        </p:nvSpPr>
        <p:spPr>
          <a:xfrm>
            <a:off x="683568" y="3068960"/>
            <a:ext cx="2304256" cy="792088"/>
          </a:xfrm>
          <a:prstGeom prst="arc">
            <a:avLst>
              <a:gd name="adj1" fmla="val 10838487"/>
              <a:gd name="adj2" fmla="val 21556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o 12"/>
          <p:cNvSpPr/>
          <p:nvPr/>
        </p:nvSpPr>
        <p:spPr>
          <a:xfrm>
            <a:off x="3131840" y="3068960"/>
            <a:ext cx="2304256" cy="792088"/>
          </a:xfrm>
          <a:prstGeom prst="arc">
            <a:avLst>
              <a:gd name="adj1" fmla="val 10838487"/>
              <a:gd name="adj2" fmla="val 21556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o 13"/>
          <p:cNvSpPr/>
          <p:nvPr/>
        </p:nvSpPr>
        <p:spPr>
          <a:xfrm>
            <a:off x="5580112" y="3068960"/>
            <a:ext cx="2304256" cy="792088"/>
          </a:xfrm>
          <a:prstGeom prst="arc">
            <a:avLst>
              <a:gd name="adj1" fmla="val 10838487"/>
              <a:gd name="adj2" fmla="val 21556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443988" y="27089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036276" y="26369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110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84548" y="27089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121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07504" y="31316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023713" y="30689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1331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55576" y="4077072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Juros compostos de $ 1000 á taxa de 10% </a:t>
            </a:r>
            <a:r>
              <a:rPr lang="pt-BR" dirty="0" err="1" smtClean="0"/>
              <a:t>a.a.</a:t>
            </a:r>
            <a:endParaRPr lang="pt-BR" dirty="0" smtClean="0">
              <a:sym typeface="Wingdings" pitchFamily="2" charset="2"/>
            </a:endParaRPr>
          </a:p>
          <a:p>
            <a:endParaRPr lang="pt-BR" dirty="0">
              <a:sym typeface="Wingdings" pitchFamily="2" charset="2"/>
            </a:endParaRPr>
          </a:p>
          <a:p>
            <a:r>
              <a:rPr lang="pt-BR" dirty="0">
                <a:sym typeface="Wingdings" pitchFamily="2" charset="2"/>
              </a:rPr>
              <a:t> </a:t>
            </a:r>
            <a:r>
              <a:rPr lang="pt-BR" dirty="0" smtClean="0">
                <a:sym typeface="Wingdings" pitchFamily="2" charset="2"/>
              </a:rPr>
              <a:t> 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12140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350434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798706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1520" y="1484784"/>
            <a:ext cx="874846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   </a:t>
            </a:r>
            <a:endParaRPr lang="pt-BR" sz="2400" dirty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   CONCEITO   O fluxo de caixa de uma operação é uma representação  esquemática muito útil na resolução de problemas.</a:t>
            </a:r>
          </a:p>
          <a:p>
            <a:endParaRPr lang="pt-BR" sz="2400" dirty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Basicamente consta de um eixo horizontal em que é marcado o tempo a partir de um instante inicial ( origem ) , a unidade de tempo  ( ano , mês , dia etc.. )</a:t>
            </a:r>
          </a:p>
          <a:p>
            <a:endParaRPr lang="pt-BR" sz="2400" dirty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As entradas e saídas de dinheiro em um determinado período são setas perpendiculares ao eixo horizontal no instante considerado </a:t>
            </a:r>
          </a:p>
          <a:p>
            <a:r>
              <a:rPr lang="pt-BR" sz="2400" dirty="0">
                <a:sym typeface="Wingdings" pitchFamily="2" charset="2"/>
              </a:rPr>
              <a:t> </a:t>
            </a:r>
            <a:endParaRPr lang="pt-BR" sz="2400" dirty="0" smtClean="0">
              <a:sym typeface="Wingdings" pitchFamily="2" charset="2"/>
            </a:endParaRPr>
          </a:p>
          <a:p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dirty="0" smtClean="0">
                <a:sym typeface="Wingdings" pitchFamily="2" charset="2"/>
              </a:rPr>
              <a:t>entrada  -  seta para cima  do eixo horizontal</a:t>
            </a:r>
          </a:p>
          <a:p>
            <a:r>
              <a:rPr lang="pt-BR" sz="2400" dirty="0" smtClean="0">
                <a:sym typeface="Wingdings" pitchFamily="2" charset="2"/>
              </a:rPr>
              <a:t> saída       -  seta para baixo do eixo horizontal</a:t>
            </a:r>
            <a:endParaRPr lang="pt-BR" sz="2400" dirty="0">
              <a:sym typeface="Wingdings" pitchFamily="2" charset="2"/>
            </a:endParaRP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>
              <a:sym typeface="Wingdings" pitchFamily="2" charset="2"/>
            </a:endParaRPr>
          </a:p>
          <a:p>
            <a:endParaRPr lang="pt-BR" sz="2400" dirty="0" smtClean="0">
              <a:sym typeface="Wingdings" pitchFamily="2" charset="2"/>
            </a:endParaRPr>
          </a:p>
          <a:p>
            <a:endParaRPr lang="pt-BR" sz="2400" dirty="0">
              <a:sym typeface="Wingdings" pitchFamily="2" charset="2"/>
            </a:endParaRPr>
          </a:p>
          <a:p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dirty="0" smtClean="0">
                <a:sym typeface="Wingdings" pitchFamily="2" charset="2"/>
              </a:rPr>
              <a:t>  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1520" y="1133128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   </a:t>
            </a:r>
            <a:r>
              <a:rPr lang="pt-BR" sz="2400" b="1" dirty="0" smtClean="0"/>
              <a:t>FLUXO DE CAIXA</a:t>
            </a:r>
            <a:r>
              <a:rPr lang="pt-BR" sz="2400" b="1" dirty="0" smtClean="0">
                <a:sym typeface="Wingdings" pitchFamily="2" charset="2"/>
              </a:rPr>
              <a:t>   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1520" y="980728"/>
            <a:ext cx="8748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FLUXO DE CAIXA</a:t>
            </a:r>
          </a:p>
          <a:p>
            <a:endParaRPr lang="pt-BR" sz="2000" dirty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  Exemplo :  Uma pessoa aplicou $50.000 em um banco e recebeu $6500 de juros após 12 meses .</a:t>
            </a:r>
          </a:p>
          <a:p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O fluxo de caixa do ponto de vista do aplicador  , foi :   </a:t>
            </a:r>
            <a:endParaRPr lang="pt-BR" sz="20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971600" y="3284984"/>
            <a:ext cx="597666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971600" y="3284984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6948264" y="2636912"/>
            <a:ext cx="0" cy="6396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83568" y="40050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50.000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660232" y="227687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56.500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43593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9790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123728" y="3441774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Fluxo de caixa de uma aplicação de $50.000 e recebimento de $56.500.</a:t>
            </a:r>
            <a:endParaRPr lang="pt-BR" dirty="0" smtClean="0">
              <a:sym typeface="Wingdings" pitchFamily="2" charset="2"/>
            </a:endParaRPr>
          </a:p>
          <a:p>
            <a:endParaRPr lang="pt-BR" dirty="0">
              <a:sym typeface="Wingdings" pitchFamily="2" charset="2"/>
            </a:endParaRPr>
          </a:p>
          <a:p>
            <a:r>
              <a:rPr lang="pt-BR" dirty="0">
                <a:sym typeface="Wingdings" pitchFamily="2" charset="2"/>
              </a:rPr>
              <a:t> </a:t>
            </a:r>
            <a:r>
              <a:rPr lang="pt-BR" dirty="0" smtClean="0">
                <a:sym typeface="Wingdings" pitchFamily="2" charset="2"/>
              </a:rPr>
              <a:t> 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763688" y="4581128"/>
            <a:ext cx="8748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O fluxo de caixa do ponto de vista do  banco  , foi :   </a:t>
            </a:r>
            <a:endParaRPr lang="pt-BR" sz="2000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1124000" y="5733256"/>
            <a:ext cx="597666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7092280" y="5733256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1115616" y="5085184"/>
            <a:ext cx="0" cy="6396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095993" y="55079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1560" y="5507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20193" y="471585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50.000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660232" y="644404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56.500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7504" y="6106070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Fluxo de caixa do banco que recebeu uma aplicação</a:t>
            </a:r>
          </a:p>
          <a:p>
            <a:r>
              <a:rPr lang="pt-BR" sz="1600" dirty="0" smtClean="0"/>
              <a:t> de $50.000 e pagou um montante de $56.500.</a:t>
            </a:r>
            <a:endParaRPr lang="pt-BR" sz="1600" dirty="0" smtClean="0">
              <a:sym typeface="Wingdings" pitchFamily="2" charset="2"/>
            </a:endParaRPr>
          </a:p>
          <a:p>
            <a:endParaRPr lang="pt-BR" sz="1600" dirty="0">
              <a:sym typeface="Wingdings" pitchFamily="2" charset="2"/>
            </a:endParaRPr>
          </a:p>
          <a:p>
            <a:r>
              <a:rPr lang="pt-BR" sz="1600" dirty="0">
                <a:sym typeface="Wingdings" pitchFamily="2" charset="2"/>
              </a:rPr>
              <a:t> </a:t>
            </a:r>
            <a:r>
              <a:rPr lang="pt-BR" sz="1600" dirty="0" smtClean="0">
                <a:sym typeface="Wingdings" pitchFamily="2" charset="2"/>
              </a:rPr>
              <a:t>  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10153128" cy="605929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                       Introdução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3100" dirty="0" smtClean="0"/>
              <a:t>Conceito de </a:t>
            </a:r>
            <a:r>
              <a:rPr lang="pt-BR" sz="3100" dirty="0" err="1" smtClean="0"/>
              <a:t>Eng</a:t>
            </a:r>
            <a:r>
              <a:rPr lang="pt-BR" sz="3100" dirty="0" smtClean="0"/>
              <a:t> Econômica  e Matemática Financeira</a:t>
            </a: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07504" y="2211248"/>
            <a:ext cx="889248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Objetivo    </a:t>
            </a:r>
            <a:r>
              <a:rPr lang="pt-BR" sz="2400" dirty="0" smtClean="0">
                <a:sym typeface="Wingdings" pitchFamily="2" charset="2"/>
              </a:rPr>
              <a:t> Analisar a viabilidade de </a:t>
            </a:r>
            <a:r>
              <a:rPr lang="pt-BR" sz="2400" dirty="0" smtClean="0"/>
              <a:t>investimentos produtivos</a:t>
            </a:r>
          </a:p>
          <a:p>
            <a:endParaRPr lang="pt-BR" sz="2400" dirty="0" smtClean="0"/>
          </a:p>
          <a:p>
            <a:r>
              <a:rPr lang="pt-BR" sz="2400" dirty="0" smtClean="0"/>
              <a:t>Para esta analise são  utilizados os conceitos de Matemática Financeira  através dos métodos clássicos de análise de investimentos, que se convencionou  chamar de Engenharia Econômica</a:t>
            </a:r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1722"/>
            <a:ext cx="2008833" cy="1299046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2008" y="1271662"/>
            <a:ext cx="87484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</a:t>
            </a:r>
            <a:r>
              <a:rPr lang="pt-BR" sz="2400" dirty="0" smtClean="0"/>
              <a:t>FLUXO DE CAIXA</a:t>
            </a:r>
          </a:p>
          <a:p>
            <a:endParaRPr lang="pt-BR" sz="2400" dirty="0"/>
          </a:p>
          <a:p>
            <a:r>
              <a:rPr lang="pt-BR" sz="2400" dirty="0" smtClean="0"/>
              <a:t>  Observações :</a:t>
            </a:r>
          </a:p>
          <a:p>
            <a:endParaRPr lang="pt-BR" sz="2400" dirty="0"/>
          </a:p>
          <a:p>
            <a:pPr marL="457200" indent="-457200">
              <a:buAutoNum type="arabicPeriod"/>
            </a:pPr>
            <a:r>
              <a:rPr lang="pt-BR" sz="2400" dirty="0" smtClean="0"/>
              <a:t>Estamos o conceito de fluxo de caixa para aplicações e empréstimos / retiradas ,  porem a mesma </a:t>
            </a:r>
            <a:r>
              <a:rPr lang="pt-BR" sz="2400" dirty="0" err="1" smtClean="0"/>
              <a:t>idéia</a:t>
            </a:r>
            <a:r>
              <a:rPr lang="pt-BR" sz="2400" dirty="0" smtClean="0"/>
              <a:t> é utilizada por empresas para representar entradas e saídas de dinheiro do caixa.</a:t>
            </a:r>
          </a:p>
          <a:p>
            <a:pPr marL="457200" indent="-457200">
              <a:buAutoNum type="arabicPeriod"/>
            </a:pPr>
            <a:endParaRPr lang="pt-BR" sz="2400" dirty="0" smtClean="0"/>
          </a:p>
          <a:p>
            <a:pPr marL="457200" indent="-457200">
              <a:buAutoNum type="arabicPeriod"/>
            </a:pPr>
            <a:r>
              <a:rPr lang="pt-BR" sz="2400" dirty="0" smtClean="0"/>
              <a:t>As setas de fluxo de caixa não são necessariamente proporcionais aos valores monetários envolvidos</a:t>
            </a:r>
          </a:p>
          <a:p>
            <a:pPr marL="457200" indent="-457200"/>
            <a:endParaRPr lang="pt-BR" sz="2400" dirty="0" smtClean="0"/>
          </a:p>
          <a:p>
            <a:endParaRPr lang="pt-BR" sz="2000" dirty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  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79512" y="1556792"/>
            <a:ext cx="8892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Matemática Financeira  </a:t>
            </a:r>
            <a:r>
              <a:rPr lang="pt-BR" sz="2800" dirty="0" smtClean="0">
                <a:sym typeface="Wingdings" pitchFamily="2" charset="2"/>
              </a:rPr>
              <a:t>  Fornece instrumentos para o estudo e avaliação das formas de aplicação de dinheiro bem como no pagamento de empréstimos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95536" y="1395933"/>
            <a:ext cx="867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1°   Conceito  </a:t>
            </a:r>
            <a:r>
              <a:rPr lang="pt-BR" sz="2800" dirty="0" smtClean="0">
                <a:sym typeface="Wingdings" pitchFamily="2" charset="2"/>
              </a:rPr>
              <a:t>  Capital e Juro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544" y="2188021"/>
            <a:ext cx="8676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Capital  </a:t>
            </a:r>
            <a:r>
              <a:rPr lang="pt-BR" sz="2800" dirty="0" smtClean="0">
                <a:sym typeface="Wingdings" pitchFamily="2" charset="2"/>
              </a:rPr>
              <a:t>  Qualquer valor monetário que uma PF / PJ empresta para outra durante um certo período  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3340149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Premissas  :</a:t>
            </a:r>
            <a:endParaRPr lang="pt-BR" sz="2800" dirty="0" smtClean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7544" y="3632825"/>
            <a:ext cx="63367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 smtClean="0"/>
          </a:p>
          <a:p>
            <a:pPr>
              <a:buFont typeface="Wingdings"/>
              <a:buChar char="à"/>
            </a:pPr>
            <a:r>
              <a:rPr lang="pt-BR" sz="2800" dirty="0" smtClean="0">
                <a:sym typeface="Wingdings" pitchFamily="2" charset="2"/>
              </a:rPr>
              <a:t>Abster-se de usar o valor emprestado</a:t>
            </a:r>
          </a:p>
          <a:p>
            <a:pPr>
              <a:buFont typeface="Wingdings"/>
              <a:buChar char="à"/>
            </a:pPr>
            <a:r>
              <a:rPr lang="pt-BR" sz="2800" dirty="0" smtClean="0">
                <a:sym typeface="Wingdings" pitchFamily="2" charset="2"/>
              </a:rPr>
              <a:t>Pela perda de poder aquisitivo do dinheiro pela inflação</a:t>
            </a:r>
          </a:p>
          <a:p>
            <a:pPr>
              <a:buFont typeface="Wingdings"/>
              <a:buChar char="à"/>
            </a:pPr>
            <a:r>
              <a:rPr lang="pt-BR" sz="2800" dirty="0" smtClean="0">
                <a:sym typeface="Wingdings" pitchFamily="2" charset="2"/>
              </a:rPr>
              <a:t>Risco do não pagamento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11" name="Seta para a direita 10"/>
          <p:cNvSpPr/>
          <p:nvPr/>
        </p:nvSpPr>
        <p:spPr>
          <a:xfrm>
            <a:off x="6372200" y="4725144"/>
            <a:ext cx="100811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668344" y="4852317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Juro</a:t>
            </a:r>
            <a:endParaRPr lang="pt-BR" sz="2800" dirty="0" smtClean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04664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95536" y="1395933"/>
            <a:ext cx="867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1°   Conceito  </a:t>
            </a:r>
            <a:r>
              <a:rPr lang="pt-BR" sz="2800" dirty="0" smtClean="0">
                <a:sym typeface="Wingdings" pitchFamily="2" charset="2"/>
              </a:rPr>
              <a:t>  Capital e Juro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544" y="2188021"/>
            <a:ext cx="8676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Juro  </a:t>
            </a:r>
            <a:r>
              <a:rPr lang="pt-BR" sz="2800" dirty="0" smtClean="0">
                <a:sym typeface="Wingdings" pitchFamily="2" charset="2"/>
              </a:rPr>
              <a:t> Pode ser definido como o custo do empréstimo     ( pela visão do “tomador”  ou a remuneração pelo uso do capital ( pela visão do “emprestador”)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4352905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Taxa de Juro :</a:t>
            </a:r>
          </a:p>
          <a:p>
            <a:endParaRPr lang="pt-BR" sz="2800" dirty="0" smtClean="0"/>
          </a:p>
          <a:p>
            <a:pPr>
              <a:buFont typeface="Wingdings"/>
              <a:buChar char="à"/>
            </a:pPr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Valor do juro em uma certa unidade de tempo, expresso como uma % do capital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13" name="Seta para baixo 12"/>
          <p:cNvSpPr/>
          <p:nvPr/>
        </p:nvSpPr>
        <p:spPr>
          <a:xfrm>
            <a:off x="683568" y="3717032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95536" y="1395933"/>
            <a:ext cx="867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1°   Conceito  </a:t>
            </a:r>
            <a:r>
              <a:rPr lang="pt-BR" sz="2800" dirty="0" smtClean="0">
                <a:sym typeface="Wingdings" pitchFamily="2" charset="2"/>
              </a:rPr>
              <a:t>  Capital e Juro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7544" y="2060848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Exemplo  de Taxa de Juro :</a:t>
            </a:r>
          </a:p>
          <a:p>
            <a:endParaRPr lang="pt-BR" sz="2800" dirty="0" smtClean="0"/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  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4437112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</a:t>
            </a:r>
            <a:endParaRPr lang="pt-BR" sz="2800" dirty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     $ 5.000  x  2/100 ( 0,02 )  = $100</a:t>
            </a:r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1520" y="2556187"/>
            <a:ext cx="8280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</a:t>
            </a:r>
          </a:p>
          <a:p>
            <a:pPr>
              <a:buFont typeface="Wingdings"/>
              <a:buChar char="à"/>
            </a:pPr>
            <a:r>
              <a:rPr lang="pt-BR" sz="2800" dirty="0" smtClean="0">
                <a:sym typeface="Wingdings" pitchFamily="2" charset="2"/>
              </a:rPr>
              <a:t>  Se um capital de $ 5k for emprestado por 1 mês</a:t>
            </a:r>
          </a:p>
          <a:p>
            <a:r>
              <a:rPr lang="pt-BR" sz="2800" dirty="0" smtClean="0">
                <a:sym typeface="Wingdings" pitchFamily="2" charset="2"/>
              </a:rPr>
              <a:t>      Taxa de juro  = 2% </a:t>
            </a:r>
            <a:r>
              <a:rPr lang="pt-BR" sz="2800" dirty="0" err="1" smtClean="0">
                <a:sym typeface="Wingdings" pitchFamily="2" charset="2"/>
              </a:rPr>
              <a:t>a.m.</a:t>
            </a:r>
            <a:endParaRPr lang="pt-BR" sz="2800" dirty="0" smtClean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    Qual o juro a ser Pago ??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     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51520" y="1124744"/>
            <a:ext cx="867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2°   Conceito  </a:t>
            </a:r>
            <a:r>
              <a:rPr lang="pt-BR" sz="2800" dirty="0" smtClean="0">
                <a:sym typeface="Wingdings" pitchFamily="2" charset="2"/>
              </a:rPr>
              <a:t>  Montante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3528" y="1769903"/>
            <a:ext cx="8280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Suponha que no exemplo anterior , o empréstimo for devolvido em um único pagamento .</a:t>
            </a:r>
          </a:p>
          <a:p>
            <a:r>
              <a:rPr lang="pt-BR" sz="2800" dirty="0" smtClean="0"/>
              <a:t>O “tomador” pagará ao final do prazo combinado  a soma do capital + o juro do período  </a:t>
            </a:r>
            <a:r>
              <a:rPr lang="pt-BR" sz="2800" dirty="0" smtClean="0">
                <a:sym typeface="Wingdings" pitchFamily="2" charset="2"/>
              </a:rPr>
              <a:t>   MONTANTE</a:t>
            </a:r>
          </a:p>
          <a:p>
            <a:endParaRPr lang="pt-BR" sz="2800" dirty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endParaRPr lang="pt-BR" sz="2800" dirty="0" smtClean="0"/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  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3903140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M =  C + J   </a:t>
            </a:r>
          </a:p>
          <a:p>
            <a:r>
              <a:rPr lang="pt-BR" sz="2800" dirty="0" smtClean="0">
                <a:sym typeface="Wingdings" pitchFamily="2" charset="2"/>
              </a:rPr>
              <a:t>   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5068341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No nosso exemplo   C = $5.000</a:t>
            </a: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                                      J = $100</a:t>
            </a: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                                         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84168" y="5354052"/>
            <a:ext cx="284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       M = $5.100 </a:t>
            </a:r>
            <a:endParaRPr lang="pt-BR" sz="2800" dirty="0"/>
          </a:p>
        </p:txBody>
      </p:sp>
      <p:sp>
        <p:nvSpPr>
          <p:cNvPr id="3" name="Seta para a direita 2"/>
          <p:cNvSpPr/>
          <p:nvPr/>
        </p:nvSpPr>
        <p:spPr>
          <a:xfrm>
            <a:off x="6156176" y="5517232"/>
            <a:ext cx="43204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19064" y="1340768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As  operações de aplicação e empréstimos são geralmente realizadas por meio da intermediação de uma Instituição Financeira.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 </a:t>
            </a:r>
            <a:endParaRPr lang="pt-BR" sz="2800" dirty="0"/>
          </a:p>
        </p:txBody>
      </p:sp>
      <p:sp>
        <p:nvSpPr>
          <p:cNvPr id="10" name="Elipse 9"/>
          <p:cNvSpPr/>
          <p:nvPr/>
        </p:nvSpPr>
        <p:spPr>
          <a:xfrm>
            <a:off x="2699792" y="2708920"/>
            <a:ext cx="3456384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INSTITUIÇÃO FINANCEIRA</a:t>
            </a:r>
            <a:endParaRPr lang="pt-BR" sz="2000" b="1" dirty="0"/>
          </a:p>
        </p:txBody>
      </p:sp>
      <p:sp>
        <p:nvSpPr>
          <p:cNvPr id="11" name="Seta para a direita 10"/>
          <p:cNvSpPr/>
          <p:nvPr/>
        </p:nvSpPr>
        <p:spPr>
          <a:xfrm>
            <a:off x="251520" y="2780928"/>
            <a:ext cx="2232248" cy="16561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CAPTA  RECURSOS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6444208" y="2708920"/>
            <a:ext cx="2232248" cy="16561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EMPRESTA RECURSOS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496" y="4541058"/>
            <a:ext cx="9000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**   CAPTAÇÃO DE RECURSOS  É FEITA A UMA TAXA  MENOR QUE A DO EMPRÉSTIMO</a:t>
            </a:r>
            <a:endParaRPr lang="pt-BR" sz="2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526526" y="5189130"/>
            <a:ext cx="5637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 A DIFERENÇA É A REMUNERAÇÃO DA INSTITUIÇÃO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446807"/>
            <a:ext cx="8352928" cy="1181993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 smtClean="0"/>
              <a:t>Introdução   a Matemática Financeira 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endParaRPr lang="pt-BR" sz="3100" dirty="0"/>
          </a:p>
        </p:txBody>
      </p:sp>
      <p:pic>
        <p:nvPicPr>
          <p:cNvPr id="1026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233"/>
            <a:ext cx="1763688" cy="1140519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1907704" y="908720"/>
            <a:ext cx="7236296" cy="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95536" y="1196752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Relações Básicas a serem Estudadas</a:t>
            </a:r>
          </a:p>
          <a:p>
            <a:endParaRPr lang="pt-BR" sz="2800" dirty="0"/>
          </a:p>
          <a:p>
            <a:r>
              <a:rPr lang="pt-BR" sz="2400" dirty="0" smtClean="0"/>
              <a:t>C = Capital</a:t>
            </a:r>
          </a:p>
          <a:p>
            <a:r>
              <a:rPr lang="pt-BR" sz="2400" dirty="0" smtClean="0"/>
              <a:t>M = Montante</a:t>
            </a:r>
          </a:p>
          <a:p>
            <a:r>
              <a:rPr lang="pt-BR" sz="2400" dirty="0" smtClean="0"/>
              <a:t>J = Juro</a:t>
            </a:r>
          </a:p>
          <a:p>
            <a:r>
              <a:rPr lang="pt-BR" sz="2400" dirty="0"/>
              <a:t>i</a:t>
            </a:r>
            <a:r>
              <a:rPr lang="pt-BR" sz="2400" dirty="0" smtClean="0"/>
              <a:t> = taxa de juro  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  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131840" y="2452826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ym typeface="Wingdings" pitchFamily="2" charset="2"/>
              </a:rPr>
              <a:t>M = C + J  </a:t>
            </a:r>
            <a:endParaRPr lang="pt-BR" sz="2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67544" y="4005064"/>
            <a:ext cx="88569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Para calculo da taxa de juro :</a:t>
            </a:r>
          </a:p>
          <a:p>
            <a:endParaRPr lang="pt-BR" sz="2000" dirty="0"/>
          </a:p>
          <a:p>
            <a:r>
              <a:rPr lang="pt-BR" sz="2000" dirty="0" smtClean="0"/>
              <a:t>i = J / C  ,    J =  M – C  </a:t>
            </a:r>
            <a:r>
              <a:rPr lang="pt-BR" sz="2000" dirty="0" smtClean="0">
                <a:sym typeface="Wingdings" pitchFamily="2" charset="2"/>
              </a:rPr>
              <a:t>   i =   ( M - C ) / C</a:t>
            </a:r>
          </a:p>
          <a:p>
            <a:endParaRPr lang="pt-BR" sz="2000" dirty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i =  ( M / C ) – 1  ,    sendo que i = taxa no período do empréstimo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03848" y="2852936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ym typeface="Wingdings" pitchFamily="2" charset="2"/>
              </a:rPr>
              <a:t>J = C x i  (  J é o Juro no período da taxa )</a:t>
            </a:r>
            <a:endParaRPr lang="pt-BR" sz="2000" dirty="0">
              <a:sym typeface="Wingdings" pitchFamily="2" charset="2"/>
            </a:endParaRPr>
          </a:p>
          <a:p>
            <a:r>
              <a:rPr lang="pt-BR" sz="2000" dirty="0">
                <a:sym typeface="Wingdings" pitchFamily="2" charset="2"/>
              </a:rPr>
              <a:t> </a:t>
            </a:r>
            <a:r>
              <a:rPr lang="pt-BR" sz="2000" dirty="0" smtClean="0">
                <a:sym typeface="Wingdings" pitchFamily="2" charset="2"/>
              </a:rPr>
              <a:t> 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1316</Words>
  <Application>Microsoft Office PowerPoint</Application>
  <PresentationFormat>Apresentação na tela (4:3)</PresentationFormat>
  <Paragraphs>270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ENGENHARIA ECONÔMICA</vt:lpstr>
      <vt:lpstr>                       Introdução   Conceito de Eng Econômica  e Matemática Financeira</vt:lpstr>
      <vt:lpstr>Introdução   a Matemática Financeira   </vt:lpstr>
      <vt:lpstr>Introdução   a Matemática Financeira   </vt:lpstr>
      <vt:lpstr>Introdução   a Matemática Financeira   </vt:lpstr>
      <vt:lpstr>Introdução   a Matemática Financeira   </vt:lpstr>
      <vt:lpstr>Introdução   a Matemática Financeira   </vt:lpstr>
      <vt:lpstr>Introdução   a Matemática Financeira   </vt:lpstr>
      <vt:lpstr>Introdução   a Matemática Financeira   </vt:lpstr>
      <vt:lpstr>Tente você !   </vt:lpstr>
      <vt:lpstr>Introdução   a Matemática Financeira   </vt:lpstr>
      <vt:lpstr>Introdução   a Matemática Financeira   </vt:lpstr>
      <vt:lpstr>Introdução   a Matemática Financeira   </vt:lpstr>
      <vt:lpstr>Introdução   a Matemática Financeira   </vt:lpstr>
      <vt:lpstr>Introdução   a Matemática Financeira   </vt:lpstr>
      <vt:lpstr>Introdução   a Matemática Financeira   </vt:lpstr>
      <vt:lpstr>Introdução   a Matemática Financeira   </vt:lpstr>
      <vt:lpstr>Introdução   a Matemática Financeira   </vt:lpstr>
      <vt:lpstr>Introdução   a Matemática Financeira   </vt:lpstr>
      <vt:lpstr>Introdução   a Matemática Financeira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ECONÔMICA</dc:title>
  <dc:creator>Mariluci</dc:creator>
  <cp:lastModifiedBy>HP</cp:lastModifiedBy>
  <cp:revision>43</cp:revision>
  <dcterms:created xsi:type="dcterms:W3CDTF">2014-02-20T16:12:31Z</dcterms:created>
  <dcterms:modified xsi:type="dcterms:W3CDTF">2015-08-17T01:51:41Z</dcterms:modified>
</cp:coreProperties>
</file>