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6" r:id="rId3"/>
    <p:sldId id="257" r:id="rId4"/>
    <p:sldId id="277" r:id="rId5"/>
    <p:sldId id="278" r:id="rId6"/>
    <p:sldId id="308" r:id="rId7"/>
    <p:sldId id="279" r:id="rId8"/>
    <p:sldId id="309" r:id="rId9"/>
    <p:sldId id="280" r:id="rId10"/>
    <p:sldId id="31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5" r:id="rId30"/>
    <p:sldId id="299" r:id="rId31"/>
    <p:sldId id="300" r:id="rId32"/>
    <p:sldId id="301" r:id="rId33"/>
    <p:sldId id="306" r:id="rId34"/>
    <p:sldId id="302" r:id="rId35"/>
    <p:sldId id="307" r:id="rId36"/>
    <p:sldId id="303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CD39-6914-4D4C-AAAB-0FFEF3007130}" type="datetimeFigureOut">
              <a:rPr lang="pt-BR" smtClean="0"/>
              <a:pPr/>
              <a:t>23/08/2015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8F47C-D282-4B80-9D39-A88C97F86B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C738-3F85-437C-B938-87E686F01ED8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A83-A7D5-456F-9A44-889ABF2DEBCB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1311-ED5A-4B63-B55C-2E79CE3EC628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FC5F-480A-4211-865A-8D595C5ECC68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E15-779F-4A1D-B224-9BA1C6267A84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FF3C-5732-41EA-B8BE-4AE5E1C73101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D004-CF6B-4BD4-A9CF-ADBCB33D66EE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4E5D-5E0E-44E2-88A4-A0D01788ABFD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2712-5BA4-4CB9-9BCA-935DC15B0D3A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5AC-46B7-408B-A7F4-D9A117518A8C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DFD-A0CD-4E4F-92A8-1351AFDF5F5E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41B4-B94A-4E5B-9A1D-A6588FB66F42}" type="datetime1">
              <a:rPr lang="pt-BR" smtClean="0"/>
              <a:pPr/>
              <a:t>23/08/2015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pt-BR" dirty="0" smtClean="0"/>
              <a:t>ENGENHARIA ECONÔMICA</a:t>
            </a:r>
            <a:endParaRPr lang="pt-BR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6804248" y="4437112"/>
            <a:ext cx="142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Aula 2</a:t>
            </a:r>
          </a:p>
          <a:p>
            <a:r>
              <a:rPr lang="pt-BR" dirty="0" smtClean="0"/>
              <a:t>Prof. Martino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636912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3  -  Uma aplicação financeira tem prazo de 5 meses , rende juros simples à  taxa de 22% </a:t>
            </a:r>
            <a:r>
              <a:rPr kumimoji="0" lang="pt-BR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a.a.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incide IR igual a 20% do juro . O imposto é pago no resgate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pt-BR" sz="2200" dirty="0" smtClean="0">
                <a:latin typeface="+mj-lt"/>
                <a:ea typeface="+mj-ea"/>
                <a:cs typeface="+mj-cs"/>
              </a:rPr>
              <a:t>Calcule M liquido de uma aplicação de $8k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Qual capital deve ser aplicado para resultar em um M liquido de $9,5k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1520" y="4077072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Solução  =  </a:t>
            </a:r>
            <a:r>
              <a:rPr lang="pt-BR" sz="2400" dirty="0" err="1" smtClean="0">
                <a:latin typeface="+mj-lt"/>
                <a:ea typeface="+mj-ea"/>
                <a:cs typeface="+mj-cs"/>
              </a:rPr>
              <a:t>Mliq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 = C + J – IR  = C + J – 0,2J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                     J = 8000*0,22*5/12 = 733,33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                     </a:t>
            </a:r>
            <a:r>
              <a:rPr lang="pt-BR" sz="2400" dirty="0" err="1" smtClean="0">
                <a:latin typeface="+mj-lt"/>
                <a:ea typeface="+mj-ea"/>
                <a:cs typeface="+mj-cs"/>
              </a:rPr>
              <a:t>Mliq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= 8000 + 733,33 – 0,2*733,33 = $8.586,67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9512" y="5733256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Solução  =  </a:t>
            </a:r>
            <a:r>
              <a:rPr lang="pt-BR" sz="2400" dirty="0" err="1" smtClean="0">
                <a:latin typeface="+mj-lt"/>
                <a:ea typeface="+mj-ea"/>
                <a:cs typeface="+mj-cs"/>
              </a:rPr>
              <a:t>Mliq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 = C + J – IR  = C + J – 0,2J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                     9500 = C + 0,8J    ,   J = C*0,22*5/12 = 0,0917C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                     9500 = C + 0,8*0,0917C  =  1,0733C  </a:t>
            </a:r>
            <a:r>
              <a:rPr lang="pt-BR" sz="2400" dirty="0" smtClean="0">
                <a:latin typeface="+mj-lt"/>
                <a:ea typeface="+mj-ea"/>
                <a:cs typeface="+mj-cs"/>
                <a:sym typeface="Wingdings" pitchFamily="2" charset="2"/>
              </a:rPr>
              <a:t>    C =  $8.851,21</a:t>
            </a:r>
            <a:endParaRPr lang="pt-BR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1520" y="1124744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Classe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   Paula aplicou uma certa quantia a juros simples à taxa de 1,8% a.m. pelo prazo de 4 meses . Obtenha o juro auferido nesta aplicação , sabendo-se que o montante foi de $5,36 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51520" y="2276872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000" noProof="0" dirty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  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Durante quanto tempo um capital deve ser aplicado a juros simples e à taxa de 8% a.a. para que duplique 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51520" y="2996952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   Um determinado capital aplicado a juros simples durante 16 meses rendeu um certo juro . Em que prazo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deveriamos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aplicar 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quadruplo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deste capital para dar o mesmo juro , sabendo que a taxa é a mesma 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9512" y="4437112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    Um fazendeiro possui um estoque de 1.000 sacas de café e na expectativa de alta do produto recusa a oferta de compra deste estoque à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razâo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$3k por saca.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meses mais tarde , forçado pelas circunstancias vende o estoque por $2,4k a saca. Sabendo-se que a taxa de juros de mercado é de 5%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calcule 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prejuizo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fazendeiro na data de venda . ( use juros simples )</a:t>
            </a: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2. Taxa equivalente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251520" y="184482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Na formula de juros simples , sabemos que o prazo deve ser expresso na mesma unidade da taxa.</a:t>
            </a:r>
          </a:p>
          <a:p>
            <a:endParaRPr lang="pt-BR" sz="2800" dirty="0" smtClean="0"/>
          </a:p>
          <a:p>
            <a:r>
              <a:rPr lang="pt-BR" sz="2800" dirty="0" smtClean="0"/>
              <a:t>O inverso também pode ser adotado ou seja expressar a taxa na mesma unidade de medida do prazo</a:t>
            </a:r>
          </a:p>
          <a:p>
            <a:endParaRPr lang="pt-BR" sz="2800" dirty="0" smtClean="0"/>
          </a:p>
          <a:p>
            <a:r>
              <a:rPr lang="pt-BR" sz="2800" dirty="0" smtClean="0"/>
              <a:t>Taxas são equivalentes a juros simples quando aplicadas em um mesmo capital e durante um mesmo prazo derem juros iguais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2. Taxa equivalente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251520" y="184482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 :   Em juros simples , qual a taxa anual equivalente a 1% </a:t>
            </a:r>
            <a:r>
              <a:rPr lang="pt-BR" sz="2400" dirty="0" err="1" smtClean="0"/>
              <a:t>a.m.</a:t>
            </a:r>
            <a:r>
              <a:rPr lang="pt-BR" sz="2400" dirty="0" smtClean="0"/>
              <a:t> ?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323528" y="2607295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Resposta :</a:t>
            </a:r>
          </a:p>
          <a:p>
            <a:r>
              <a:rPr lang="pt-BR" sz="2400" dirty="0" smtClean="0"/>
              <a:t>Seja i = ? , C o capital aplicado e n = 1 ano</a:t>
            </a:r>
          </a:p>
          <a:p>
            <a:r>
              <a:rPr lang="pt-BR" sz="2400" dirty="0" smtClean="0"/>
              <a:t>C*i*1  = C*0,01*12  ,    i =  12% </a:t>
            </a:r>
            <a:r>
              <a:rPr lang="pt-BR" sz="2400" dirty="0" err="1" smtClean="0"/>
              <a:t>a.a.</a:t>
            </a:r>
            <a:r>
              <a:rPr lang="pt-BR" sz="2400" dirty="0" smtClean="0"/>
              <a:t> </a:t>
            </a:r>
          </a:p>
          <a:p>
            <a:endParaRPr lang="pt-BR" sz="2400" dirty="0" smtClean="0"/>
          </a:p>
          <a:p>
            <a:r>
              <a:rPr lang="pt-BR" sz="2400" dirty="0" smtClean="0"/>
              <a:t>Ou seja a taxa anual equivalente a 1% </a:t>
            </a:r>
            <a:r>
              <a:rPr lang="pt-BR" sz="2400" dirty="0" err="1" smtClean="0"/>
              <a:t>a.m.</a:t>
            </a:r>
            <a:r>
              <a:rPr lang="pt-BR" sz="2400" dirty="0" smtClean="0"/>
              <a:t> é  12% </a:t>
            </a:r>
            <a:r>
              <a:rPr lang="pt-BR" sz="2400" dirty="0" err="1" smtClean="0"/>
              <a:t>a.a.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3. Juro Exato e Juro Comercial 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1196752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É muito  comum certas operações ocorrerem por um ou alguns dias apenas.</a:t>
            </a:r>
          </a:p>
          <a:p>
            <a:endParaRPr lang="pt-BR" sz="2200" dirty="0" smtClean="0"/>
          </a:p>
          <a:p>
            <a:r>
              <a:rPr lang="pt-BR" sz="2200" dirty="0" smtClean="0"/>
              <a:t>Nestes casos é conveniente utilizarmos a taxa diária equivalente.</a:t>
            </a:r>
          </a:p>
          <a:p>
            <a:endParaRPr lang="pt-BR" sz="2200" dirty="0" smtClean="0"/>
          </a:p>
          <a:p>
            <a:r>
              <a:rPr lang="pt-BR" sz="2200" dirty="0" smtClean="0"/>
              <a:t>Existem 2 convenções :</a:t>
            </a:r>
          </a:p>
          <a:p>
            <a:endParaRPr lang="pt-BR" sz="2200" dirty="0" smtClean="0"/>
          </a:p>
          <a:p>
            <a:pPr marL="457200" indent="-457200">
              <a:buAutoNum type="arabicPeriod"/>
            </a:pPr>
            <a:r>
              <a:rPr lang="pt-BR" sz="2200" dirty="0" smtClean="0"/>
              <a:t>Considerando o ano civil que tem 365 dias e cada mês com o seu número real de dias</a:t>
            </a:r>
          </a:p>
          <a:p>
            <a:pPr marL="457200" indent="-457200">
              <a:buAutoNum type="arabicPeriod"/>
            </a:pPr>
            <a:r>
              <a:rPr lang="pt-BR" sz="2200" dirty="0" smtClean="0"/>
              <a:t>Considerando o ano comercial com 360 dias e o mês comercial com 30 dias</a:t>
            </a:r>
          </a:p>
          <a:p>
            <a:pPr marL="457200" indent="-457200"/>
            <a:endParaRPr lang="pt-BR" sz="2200" dirty="0" smtClean="0"/>
          </a:p>
          <a:p>
            <a:pPr marL="457200" indent="-457200"/>
            <a:r>
              <a:rPr lang="pt-BR" sz="2200" dirty="0" smtClean="0"/>
              <a:t>Os juros obtidos pela 1° convenção são chamados juros exatos</a:t>
            </a:r>
          </a:p>
          <a:p>
            <a:pPr marL="457200" indent="-457200"/>
            <a:endParaRPr lang="pt-BR" sz="2200" dirty="0" smtClean="0"/>
          </a:p>
          <a:p>
            <a:pPr marL="457200" indent="-457200"/>
            <a:r>
              <a:rPr lang="pt-BR" sz="2200" dirty="0" smtClean="0"/>
              <a:t>Os juros obtidos pela 2° convenção , são chamados juros comerciais</a:t>
            </a:r>
          </a:p>
          <a:p>
            <a:endParaRPr lang="pt-BR" sz="22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3. Juro Exato e Juro Comercial 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1196752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Ex . Um capital de $5k foi aplicado por 42 dias à taxa de 30%</a:t>
            </a:r>
            <a:r>
              <a:rPr lang="pt-BR" sz="2200" dirty="0" err="1" smtClean="0"/>
              <a:t>a.a.</a:t>
            </a:r>
            <a:r>
              <a:rPr lang="pt-BR" sz="2200" dirty="0" smtClean="0"/>
              <a:t> no regime de juros simples</a:t>
            </a:r>
          </a:p>
          <a:p>
            <a:pPr marL="457200" indent="-457200">
              <a:buAutoNum type="alphaLcParenR"/>
            </a:pPr>
            <a:r>
              <a:rPr lang="pt-BR" sz="2200" dirty="0" smtClean="0"/>
              <a:t>Obtenha os juros exatos</a:t>
            </a:r>
          </a:p>
          <a:p>
            <a:pPr marL="457200" indent="-457200">
              <a:buAutoNum type="alphaLcParenR"/>
            </a:pPr>
            <a:r>
              <a:rPr lang="pt-BR" sz="2200" dirty="0" smtClean="0"/>
              <a:t>Obtenha os juros comerciais</a:t>
            </a:r>
            <a:endParaRPr lang="pt-BR" sz="2200" dirty="0"/>
          </a:p>
        </p:txBody>
      </p:sp>
      <p:sp>
        <p:nvSpPr>
          <p:cNvPr id="6" name="Retângulo 5"/>
          <p:cNvSpPr/>
          <p:nvPr/>
        </p:nvSpPr>
        <p:spPr>
          <a:xfrm>
            <a:off x="395536" y="3212976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Solução</a:t>
            </a:r>
          </a:p>
          <a:p>
            <a:pPr marL="457200" indent="-457200">
              <a:buAutoNum type="alphaLcParenR"/>
            </a:pPr>
            <a:r>
              <a:rPr lang="pt-BR" sz="2200" dirty="0" smtClean="0"/>
              <a:t>J = </a:t>
            </a:r>
            <a:r>
              <a:rPr lang="pt-BR" sz="2200" dirty="0" err="1" smtClean="0"/>
              <a:t>Cin</a:t>
            </a:r>
            <a:r>
              <a:rPr lang="pt-BR" sz="2200" dirty="0" smtClean="0"/>
              <a:t>   =   5000*0,30*42   =  172,60</a:t>
            </a:r>
          </a:p>
          <a:p>
            <a:pPr marL="457200" indent="-457200"/>
            <a:r>
              <a:rPr lang="pt-BR" sz="2200" dirty="0" smtClean="0"/>
              <a:t>                                      365</a:t>
            </a:r>
          </a:p>
          <a:p>
            <a:pPr marL="457200" indent="-457200"/>
            <a:endParaRPr lang="pt-BR" sz="2200" dirty="0" smtClean="0"/>
          </a:p>
          <a:p>
            <a:pPr marL="457200" indent="-457200"/>
            <a:endParaRPr lang="pt-BR" sz="22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771800" y="3933056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23528" y="4308192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Solução</a:t>
            </a:r>
          </a:p>
          <a:p>
            <a:pPr marL="457200" indent="-457200"/>
            <a:r>
              <a:rPr lang="pt-BR" sz="2200" dirty="0" smtClean="0"/>
              <a:t>b)   J = </a:t>
            </a:r>
            <a:r>
              <a:rPr lang="pt-BR" sz="2200" dirty="0" err="1" smtClean="0"/>
              <a:t>Cin</a:t>
            </a:r>
            <a:r>
              <a:rPr lang="pt-BR" sz="2200" dirty="0" smtClean="0"/>
              <a:t>   =   5000*0,30*42   =  175,00</a:t>
            </a:r>
          </a:p>
          <a:p>
            <a:pPr marL="457200" indent="-457200"/>
            <a:r>
              <a:rPr lang="pt-BR" sz="2200" dirty="0" smtClean="0"/>
              <a:t>                                      360</a:t>
            </a:r>
          </a:p>
          <a:p>
            <a:pPr marL="457200" indent="-457200"/>
            <a:endParaRPr lang="pt-BR" sz="2200" dirty="0" smtClean="0"/>
          </a:p>
          <a:p>
            <a:pPr marL="457200" indent="-457200"/>
            <a:endParaRPr lang="pt-BR" sz="220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2771800" y="5013176"/>
            <a:ext cx="57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3. Juro Exato e Juro Comercial 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1196752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Ex . Um capital de $4k foi aplicado a juros simples por 72 dias .  Um outro capital de $5k foi também aplicado a juros simples , à mesma taxa por 45 dias . Determine a taxa anual ( por juros comerciais ) sabendo que a diferença entre os juros da 1° aplicação e da 2° aplicação são iguais a $31,50</a:t>
            </a:r>
            <a:endParaRPr lang="pt-BR" sz="2200" dirty="0"/>
          </a:p>
        </p:txBody>
      </p:sp>
      <p:sp>
        <p:nvSpPr>
          <p:cNvPr id="6" name="Retângulo 5"/>
          <p:cNvSpPr/>
          <p:nvPr/>
        </p:nvSpPr>
        <p:spPr>
          <a:xfrm>
            <a:off x="395536" y="3068960"/>
            <a:ext cx="8712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Solução</a:t>
            </a:r>
          </a:p>
          <a:p>
            <a:r>
              <a:rPr lang="pt-BR" sz="2200" dirty="0" smtClean="0"/>
              <a:t>J da 1° aplicação  = </a:t>
            </a:r>
            <a:r>
              <a:rPr lang="pt-BR" sz="2200" dirty="0" err="1" smtClean="0"/>
              <a:t>Cin</a:t>
            </a:r>
            <a:r>
              <a:rPr lang="pt-BR" sz="2200" dirty="0" smtClean="0"/>
              <a:t> = 4000*i*72  = 288.000i</a:t>
            </a:r>
          </a:p>
          <a:p>
            <a:r>
              <a:rPr lang="pt-BR" sz="2200" dirty="0" smtClean="0"/>
              <a:t>J da 2° aplicação = </a:t>
            </a:r>
            <a:r>
              <a:rPr lang="pt-BR" sz="2200" dirty="0" err="1" smtClean="0"/>
              <a:t>Cin</a:t>
            </a:r>
            <a:r>
              <a:rPr lang="pt-BR" sz="2200" dirty="0" smtClean="0"/>
              <a:t> = 5000*i*45  = 225.000i</a:t>
            </a:r>
          </a:p>
          <a:p>
            <a:endParaRPr lang="pt-BR" sz="2200" dirty="0" smtClean="0"/>
          </a:p>
          <a:p>
            <a:endParaRPr lang="pt-BR" sz="2200" dirty="0" smtClean="0"/>
          </a:p>
          <a:p>
            <a:pPr marL="457200" indent="-457200"/>
            <a:endParaRPr lang="pt-BR" sz="2200" dirty="0"/>
          </a:p>
        </p:txBody>
      </p:sp>
      <p:sp>
        <p:nvSpPr>
          <p:cNvPr id="11" name="Retângulo 10"/>
          <p:cNvSpPr/>
          <p:nvPr/>
        </p:nvSpPr>
        <p:spPr>
          <a:xfrm>
            <a:off x="395536" y="4257670"/>
            <a:ext cx="87129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É dado que J 1° - J 2° = 31,50</a:t>
            </a:r>
          </a:p>
          <a:p>
            <a:r>
              <a:rPr lang="pt-BR" sz="2200" dirty="0" smtClean="0"/>
              <a:t>288.000 i – 225.000i = 31,50</a:t>
            </a:r>
          </a:p>
          <a:p>
            <a:r>
              <a:rPr lang="pt-BR" sz="2200" dirty="0" smtClean="0"/>
              <a:t>63.000i = 31,50   </a:t>
            </a:r>
            <a:r>
              <a:rPr lang="pt-BR" sz="2200" dirty="0" smtClean="0">
                <a:sym typeface="Wingdings" pitchFamily="2" charset="2"/>
              </a:rPr>
              <a:t>    i  =0,05% </a:t>
            </a:r>
            <a:r>
              <a:rPr lang="pt-BR" sz="2200" dirty="0" err="1" smtClean="0">
                <a:sym typeface="Wingdings" pitchFamily="2" charset="2"/>
              </a:rPr>
              <a:t>a.d.</a:t>
            </a:r>
            <a:endParaRPr lang="pt-BR" sz="2200" dirty="0" smtClean="0">
              <a:sym typeface="Wingdings" pitchFamily="2" charset="2"/>
            </a:endParaRPr>
          </a:p>
          <a:p>
            <a:endParaRPr lang="pt-BR" sz="2200" dirty="0" smtClean="0">
              <a:sym typeface="Wingdings" pitchFamily="2" charset="2"/>
            </a:endParaRPr>
          </a:p>
          <a:p>
            <a:r>
              <a:rPr lang="pt-BR" sz="2200" dirty="0" smtClean="0">
                <a:sym typeface="Wingdings" pitchFamily="2" charset="2"/>
              </a:rPr>
              <a:t>Por ser juros comerciais = , a taxa anual é de 0,05*360   = 18% </a:t>
            </a:r>
            <a:r>
              <a:rPr lang="pt-BR" sz="2200" dirty="0" err="1" smtClean="0">
                <a:sym typeface="Wingdings" pitchFamily="2" charset="2"/>
              </a:rPr>
              <a:t>a.a.</a:t>
            </a:r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pPr marL="457200" indent="-457200"/>
            <a:endParaRPr lang="pt-BR" sz="22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7744" y="332656"/>
            <a:ext cx="6840760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3. Juro Exato e Juro Comercial 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56233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1196752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 smtClean="0"/>
              <a:t>Exercicios</a:t>
            </a:r>
            <a:r>
              <a:rPr lang="pt-BR" sz="2200" dirty="0" smtClean="0"/>
              <a:t> em Classe :</a:t>
            </a:r>
          </a:p>
          <a:p>
            <a:endParaRPr lang="pt-BR" sz="2200" dirty="0" smtClean="0"/>
          </a:p>
          <a:p>
            <a:r>
              <a:rPr lang="pt-BR" sz="2200" dirty="0" smtClean="0"/>
              <a:t>1.    Calcule o montante de uma aplicação de $5k a juros simples à taxa de 48% a.a. pelo prazo de 5 meses.</a:t>
            </a:r>
          </a:p>
          <a:p>
            <a:pPr marL="457200" indent="-457200">
              <a:buAutoNum type="arabicPeriod"/>
            </a:pPr>
            <a:endParaRPr lang="pt-BR" sz="22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3528" y="2708920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pt-BR" sz="2200" dirty="0" smtClean="0"/>
          </a:p>
          <a:p>
            <a:r>
              <a:rPr lang="pt-BR" sz="2200" dirty="0" smtClean="0"/>
              <a:t>2.     Um determinado  capital aplicados a juros exatos e a uma certa taxa anual , rendeu $240,00 . Determine os juros  auferidos nessa aplicação se fossem comerciais.</a:t>
            </a:r>
          </a:p>
          <a:p>
            <a:pPr marL="457200" indent="-457200">
              <a:buAutoNum type="arabicPeriod"/>
            </a:pPr>
            <a:endParaRPr lang="pt-BR" sz="22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251520" y="4164176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pt-BR" sz="2200" dirty="0" smtClean="0"/>
          </a:p>
          <a:p>
            <a:r>
              <a:rPr lang="pt-BR" sz="2200" dirty="0" smtClean="0"/>
              <a:t>3.     Um capital acrescido de juros simples pelo prazo de 3,5 meses resulta em um montante de $448.000 .  O mesmo capital , acrescido dos juros simples pelo prazo de 8 meses resulta em um montante de $574.000.</a:t>
            </a:r>
          </a:p>
          <a:p>
            <a:pPr marL="457200" indent="-457200"/>
            <a:r>
              <a:rPr lang="pt-BR" sz="2200" dirty="0" smtClean="0"/>
              <a:t>        Calcule o valor do capital aplicado e a taxa anual de juros ?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4. Hot Money 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241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1196752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São operações de empréstimos de curtíssimo prazo ( em geral 1 dia útil ) concedidos por  Instituições Financeiras a Empresas.</a:t>
            </a:r>
          </a:p>
          <a:p>
            <a:endParaRPr lang="pt-BR" sz="2200" dirty="0" smtClean="0"/>
          </a:p>
          <a:p>
            <a:r>
              <a:rPr lang="pt-BR" sz="2200" dirty="0" smtClean="0"/>
              <a:t>Normalmente estes empréstimos visam suprir  necessidades de caixas das Empresas.</a:t>
            </a:r>
          </a:p>
          <a:p>
            <a:endParaRPr lang="pt-BR" sz="2200" dirty="0" smtClean="0"/>
          </a:p>
          <a:p>
            <a:r>
              <a:rPr lang="pt-BR" sz="2200" dirty="0" smtClean="0"/>
              <a:t>O critério de cálculo é o de capitalização simples com juros comerciais , sendo as taxas dadas em termos mensais.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4. Hot Money 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148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980728"/>
            <a:ext cx="87129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Ex .  Uma empresa recebeu um empréstimo tipo hot </a:t>
            </a:r>
            <a:r>
              <a:rPr lang="pt-BR" sz="2200" dirty="0" err="1" smtClean="0"/>
              <a:t>money</a:t>
            </a:r>
            <a:r>
              <a:rPr lang="pt-BR" sz="2200" dirty="0" smtClean="0"/>
              <a:t> no valor de $500 k pelo prazo de um dia , a taxa de 3% </a:t>
            </a:r>
            <a:r>
              <a:rPr lang="pt-BR" sz="2200" dirty="0" err="1" smtClean="0"/>
              <a:t>a.m.</a:t>
            </a:r>
            <a:r>
              <a:rPr lang="pt-BR" sz="2200" dirty="0" smtClean="0"/>
              <a:t>  </a:t>
            </a:r>
          </a:p>
          <a:p>
            <a:r>
              <a:rPr lang="pt-BR" sz="2200" dirty="0" smtClean="0"/>
              <a:t>No dia seguinte , sem condições de pagar o Montante , a empresa solicitou a renovação do empréstimo por + 1 dia .</a:t>
            </a:r>
          </a:p>
          <a:p>
            <a:r>
              <a:rPr lang="pt-BR" sz="2200" dirty="0" smtClean="0"/>
              <a:t>Sabendo que  a renovação foi feita à taxa de 3,2% </a:t>
            </a:r>
            <a:r>
              <a:rPr lang="pt-BR" sz="2200" dirty="0" err="1" smtClean="0"/>
              <a:t>a.m.</a:t>
            </a:r>
            <a:r>
              <a:rPr lang="pt-BR" sz="2200" dirty="0" smtClean="0"/>
              <a:t> obtenha</a:t>
            </a:r>
          </a:p>
          <a:p>
            <a:pPr marL="457200" indent="-457200">
              <a:buAutoNum type="alphaLcPeriod"/>
            </a:pPr>
            <a:r>
              <a:rPr lang="pt-BR" sz="2200" dirty="0" smtClean="0"/>
              <a:t>O Montante ao final dos dois dias</a:t>
            </a:r>
          </a:p>
          <a:p>
            <a:pPr marL="457200" indent="-457200">
              <a:buAutoNum type="alphaLcPeriod"/>
            </a:pPr>
            <a:r>
              <a:rPr lang="pt-BR" sz="2200" dirty="0" smtClean="0"/>
              <a:t>A taxa efetiva de juros no </a:t>
            </a:r>
            <a:r>
              <a:rPr lang="pt-BR" sz="2200" dirty="0" err="1" smtClean="0"/>
              <a:t>periodo</a:t>
            </a:r>
            <a:r>
              <a:rPr lang="pt-BR" sz="2200" dirty="0" smtClean="0"/>
              <a:t> considerado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3501008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Solução  :</a:t>
            </a:r>
          </a:p>
          <a:p>
            <a:r>
              <a:rPr lang="pt-BR" sz="2200" dirty="0" smtClean="0"/>
              <a:t>1° dia =  J = </a:t>
            </a:r>
            <a:r>
              <a:rPr lang="pt-BR" sz="2200" dirty="0" err="1" smtClean="0"/>
              <a:t>Cin</a:t>
            </a:r>
            <a:r>
              <a:rPr lang="pt-BR" sz="2200" dirty="0" smtClean="0"/>
              <a:t> = 500.000*0,03*1/30 = $500  ,   M</a:t>
            </a:r>
            <a:r>
              <a:rPr lang="pt-BR" sz="1200" dirty="0" smtClean="0"/>
              <a:t>1d</a:t>
            </a:r>
            <a:r>
              <a:rPr lang="pt-BR" sz="2200" dirty="0" smtClean="0"/>
              <a:t> = 500.500</a:t>
            </a:r>
          </a:p>
          <a:p>
            <a:r>
              <a:rPr lang="pt-BR" sz="2200" dirty="0" smtClean="0"/>
              <a:t>2° dia = J = </a:t>
            </a:r>
            <a:r>
              <a:rPr lang="pt-BR" sz="2200" dirty="0" err="1" smtClean="0"/>
              <a:t>Cin</a:t>
            </a:r>
            <a:r>
              <a:rPr lang="pt-BR" sz="2200" dirty="0" smtClean="0"/>
              <a:t> = 500.500*0,032*1/30 = $ 533,87 ,  M final = 501.033,87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4718754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Taxa no </a:t>
            </a:r>
            <a:r>
              <a:rPr lang="pt-BR" sz="2200" dirty="0" err="1" smtClean="0"/>
              <a:t>periodo</a:t>
            </a:r>
            <a:r>
              <a:rPr lang="pt-BR" sz="2200" dirty="0" smtClean="0"/>
              <a:t> :</a:t>
            </a:r>
          </a:p>
          <a:p>
            <a:r>
              <a:rPr lang="pt-BR" sz="2200" dirty="0" smtClean="0"/>
              <a:t>i =( M final / C inicial )  -1   =  ( 501.033,87 / 500.000 ) – 1</a:t>
            </a:r>
          </a:p>
          <a:p>
            <a:endParaRPr lang="pt-BR" sz="2200" dirty="0" smtClean="0"/>
          </a:p>
          <a:p>
            <a:r>
              <a:rPr lang="pt-BR" sz="2200" dirty="0" smtClean="0"/>
              <a:t>i = 1,002068 – 1   = 0,002068  =  0,2068%  a.p.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174999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 Juros Simples</a:t>
            </a:r>
            <a:br>
              <a:rPr lang="pt-BR" sz="2800" dirty="0" smtClean="0"/>
            </a:br>
            <a:r>
              <a:rPr lang="pt-BR" sz="2800" dirty="0" smtClean="0"/>
              <a:t>2.  Taxas Equivalentes</a:t>
            </a:r>
            <a:br>
              <a:rPr lang="pt-BR" sz="2800" dirty="0" smtClean="0"/>
            </a:br>
            <a:r>
              <a:rPr lang="pt-BR" sz="2800" dirty="0" smtClean="0"/>
              <a:t>3.  Juro Exato e Juro Comercial</a:t>
            </a:r>
            <a:br>
              <a:rPr lang="pt-BR" sz="2800" dirty="0" smtClean="0"/>
            </a:br>
            <a:r>
              <a:rPr lang="pt-BR" sz="2800" dirty="0" smtClean="0"/>
              <a:t>4.  Hot Money</a:t>
            </a:r>
            <a:br>
              <a:rPr lang="pt-BR" sz="2800" dirty="0" smtClean="0"/>
            </a:br>
            <a:r>
              <a:rPr lang="pt-BR" sz="2800" dirty="0" smtClean="0"/>
              <a:t>5.  Valor Nominal e Valor Presente</a:t>
            </a:r>
            <a:br>
              <a:rPr lang="pt-BR" sz="2800" dirty="0" smtClean="0"/>
            </a:br>
            <a:r>
              <a:rPr lang="pt-BR" sz="2800" dirty="0" smtClean="0"/>
              <a:t>6.  Descontos Simples  /  Comercial</a:t>
            </a:r>
            <a:br>
              <a:rPr lang="pt-BR" sz="2800" dirty="0" smtClean="0"/>
            </a:br>
            <a:r>
              <a:rPr lang="pt-BR" sz="2800" dirty="0" smtClean="0"/>
              <a:t>7. Relação entre taxa de desconto e taxa de Juros</a:t>
            </a:r>
            <a:br>
              <a:rPr lang="pt-BR" sz="2800" dirty="0" smtClean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5. Valor Nominal e Valor Presente ( atual )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79512" y="112474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Vamos considerar que uma pessoa tenha uma dívida de $ 11.000  a ser paga daqui a 5 </a:t>
            </a:r>
            <a:r>
              <a:rPr lang="pt-BR" sz="2200" dirty="0" err="1" smtClean="0"/>
              <a:t>mêses</a:t>
            </a:r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/>
              <a:t>Se ela puder aplicar dinheiro hoje , a juros simples e à taxa de 2% </a:t>
            </a:r>
            <a:r>
              <a:rPr lang="pt-BR" sz="2200" dirty="0" err="1" smtClean="0"/>
              <a:t>a.m.</a:t>
            </a:r>
            <a:r>
              <a:rPr lang="pt-BR" sz="2200" dirty="0" smtClean="0"/>
              <a:t> , quanto precisará aplicar para poder pagar a </a:t>
            </a:r>
            <a:r>
              <a:rPr lang="pt-BR" sz="2200" dirty="0" err="1" smtClean="0"/>
              <a:t>divída</a:t>
            </a:r>
            <a:r>
              <a:rPr lang="pt-BR" sz="2200" dirty="0" smtClean="0"/>
              <a:t> no seu vencimento ??</a:t>
            </a:r>
          </a:p>
          <a:p>
            <a:endParaRPr lang="pt-BR" sz="2200" dirty="0" smtClean="0"/>
          </a:p>
          <a:p>
            <a:r>
              <a:rPr lang="pt-BR" sz="2200" dirty="0" smtClean="0"/>
              <a:t>Valor Nominal  </a:t>
            </a:r>
            <a:r>
              <a:rPr lang="pt-BR" sz="2200" dirty="0" smtClean="0">
                <a:sym typeface="Wingdings" pitchFamily="2" charset="2"/>
              </a:rPr>
              <a:t>  é o valor da dívida na data de seu vencimento</a:t>
            </a:r>
          </a:p>
          <a:p>
            <a:endParaRPr lang="pt-BR" sz="2200" dirty="0" smtClean="0">
              <a:sym typeface="Wingdings" pitchFamily="2" charset="2"/>
            </a:endParaRPr>
          </a:p>
          <a:p>
            <a:r>
              <a:rPr lang="pt-BR" sz="2200" dirty="0" smtClean="0">
                <a:sym typeface="Wingdings" pitchFamily="2" charset="2"/>
              </a:rPr>
              <a:t>Valor Presente  É o valor atual que aplicado a juros simples em uma data anterior ao do vencimento , proporcione um Montante igual ao Valor Nominal</a:t>
            </a:r>
            <a:endParaRPr lang="pt-BR" sz="2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5. Valor Nominal e Valor Presente ( atual )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79512" y="1124744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De modo esquemático :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2636912"/>
            <a:ext cx="3240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5940152" y="2060848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96136" y="170080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 ( Valor Nominal 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777674" y="2564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11760" y="2204864"/>
            <a:ext cx="231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V ( Valor  Presente ) 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37314" y="2627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79512" y="3307631"/>
            <a:ext cx="8712968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Portanto :                                         ou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3573016"/>
            <a:ext cx="178125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N = V + </a:t>
            </a:r>
            <a:r>
              <a:rPr lang="pt-BR" sz="2800" dirty="0" err="1" smtClean="0"/>
              <a:t>Vin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34959" y="3553852"/>
            <a:ext cx="244490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V =  N / ( 1+ in )</a:t>
            </a:r>
            <a:endParaRPr lang="pt-BR" sz="2800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5. Valor Nominal e Valor Presente ( atual )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79512" y="114622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Exemplo :  Consideremos que um investidor tenha adquirido por $17.000 um titulo de uma empresa , cujo valor nominal ( valor de resgate ) seja de </a:t>
            </a:r>
          </a:p>
          <a:p>
            <a:r>
              <a:rPr lang="pt-BR" sz="2200" dirty="0" smtClean="0"/>
              <a:t>$20.000 , sendo o prazo de vencimento igual a 12 meses.</a:t>
            </a:r>
          </a:p>
          <a:p>
            <a:r>
              <a:rPr lang="pt-BR" sz="2200" dirty="0" smtClean="0"/>
              <a:t>Esta operação dará ao investidor o direito de receber $ 20.000 daqui a 12 meses.</a:t>
            </a:r>
          </a:p>
          <a:p>
            <a:pPr marL="457200" indent="-457200">
              <a:buAutoNum type="alphaLcPeriod"/>
            </a:pPr>
            <a:r>
              <a:rPr lang="pt-BR" sz="2200" dirty="0" smtClean="0"/>
              <a:t>Qual a taxa de juros desta aplicação no </a:t>
            </a:r>
            <a:r>
              <a:rPr lang="pt-BR" sz="2200" dirty="0" err="1" smtClean="0"/>
              <a:t>periodo</a:t>
            </a:r>
            <a:r>
              <a:rPr lang="pt-BR" sz="2200" dirty="0" smtClean="0"/>
              <a:t> e ao mês ( juros simples )</a:t>
            </a:r>
          </a:p>
          <a:p>
            <a:pPr marL="457200" indent="-457200">
              <a:buAutoNum type="alphaLcPeriod"/>
            </a:pPr>
            <a:r>
              <a:rPr lang="pt-BR" sz="2200" dirty="0" smtClean="0"/>
              <a:t>Supondo que em 6 meses ( antes do vencimento do titulo ) , o investidor , precisando de dinheiro , venda o titulo , e que nesta data de venda , a taxa de juros tenha reduzido para 1,3% </a:t>
            </a:r>
            <a:r>
              <a:rPr lang="pt-BR" sz="2200" dirty="0" err="1" smtClean="0"/>
              <a:t>a.m.</a:t>
            </a:r>
            <a:r>
              <a:rPr lang="pt-BR" sz="2200" dirty="0" smtClean="0"/>
              <a:t> , qual será o preço da venda do titulo ?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716016" y="0"/>
            <a:ext cx="178125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N = V + </a:t>
            </a:r>
            <a:r>
              <a:rPr lang="pt-BR" sz="2800" dirty="0" err="1" smtClean="0"/>
              <a:t>Vin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99100" y="0"/>
            <a:ext cx="244490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V =  N / ( 1+ in )</a:t>
            </a:r>
            <a:endParaRPr lang="pt-BR" sz="28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5. Valor Nominal e Valor Presente ( atual )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79512" y="1124744"/>
            <a:ext cx="87129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Exemplo :  Consideremos que um investidor tenha adquirido por $17.000 um titulo de uma empresa , cujo valor nominal ( valor de resgate ) seja de </a:t>
            </a:r>
          </a:p>
          <a:p>
            <a:r>
              <a:rPr lang="pt-BR" sz="2200" dirty="0" smtClean="0"/>
              <a:t>$20.000 , sendo o prazo de vencimento igual a 12 meses.</a:t>
            </a:r>
          </a:p>
          <a:p>
            <a:r>
              <a:rPr lang="pt-BR" sz="2200" dirty="0" smtClean="0"/>
              <a:t>Esta operação dará ao investidor o direito de receber $ 20.000 daqui a 12 meses.</a:t>
            </a:r>
          </a:p>
          <a:p>
            <a:pPr marL="457200" indent="-457200">
              <a:buAutoNum type="alphaLcPeriod"/>
            </a:pPr>
            <a:r>
              <a:rPr lang="pt-BR" sz="2200" dirty="0" smtClean="0"/>
              <a:t>Qual a taxa de juros desta aplicação no </a:t>
            </a:r>
            <a:r>
              <a:rPr lang="pt-BR" sz="2200" dirty="0" err="1" smtClean="0"/>
              <a:t>periodo</a:t>
            </a:r>
            <a:r>
              <a:rPr lang="pt-BR" sz="2200" dirty="0" smtClean="0"/>
              <a:t> e ao mês ( juros simples 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716016" y="0"/>
            <a:ext cx="178125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N = V + </a:t>
            </a:r>
            <a:r>
              <a:rPr lang="pt-BR" sz="2800" dirty="0" err="1" smtClean="0"/>
              <a:t>Vin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99100" y="0"/>
            <a:ext cx="244490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V =  N / ( 1+ in )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31912" y="3652569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Solução :   i =  ( 20.000/17.000) – 1  =    17,65% a.p.  ( ao período )</a:t>
            </a:r>
          </a:p>
          <a:p>
            <a:endParaRPr lang="pt-BR" sz="2200" dirty="0" smtClean="0"/>
          </a:p>
          <a:p>
            <a:r>
              <a:rPr lang="pt-BR" sz="2200" dirty="0" smtClean="0"/>
              <a:t>Ao mês =  17,65 / 12  =  1,47% </a:t>
            </a:r>
            <a:r>
              <a:rPr lang="pt-BR" sz="2200" dirty="0" err="1" smtClean="0"/>
              <a:t>a.m.</a:t>
            </a:r>
            <a:endParaRPr lang="pt-BR" sz="2200" dirty="0" smtClean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5. Valor Nominal e Valor Presente ( atual )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79512" y="692696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Exemplo :  Consideremos que um investidor tenha adquirido por $17.000 um titulo de uma empresa , cujo valor nominal ( valor de resgate ) seja de </a:t>
            </a:r>
          </a:p>
          <a:p>
            <a:r>
              <a:rPr lang="pt-BR" sz="2200" dirty="0" smtClean="0"/>
              <a:t>$20.000 , sendo o prazo de vencimento igual a 12 meses.</a:t>
            </a:r>
          </a:p>
          <a:p>
            <a:r>
              <a:rPr lang="pt-BR" sz="2200" dirty="0" smtClean="0"/>
              <a:t>Esta operação dará ao investidor o direito de receber $ 20.000 daqui a 12 meses.</a:t>
            </a:r>
          </a:p>
          <a:p>
            <a:pPr marL="457200" indent="-457200"/>
            <a:r>
              <a:rPr lang="pt-BR" sz="2200" dirty="0" smtClean="0"/>
              <a:t>b.    Supondo que em 6 meses ( antes do vencimento do titulo ) , o investidor , precisando de dinheiro , venda o titulo , e que nesta data de venda , a taxa de juros tenha reduzido para 1,3% </a:t>
            </a:r>
            <a:r>
              <a:rPr lang="pt-BR" sz="2200" dirty="0" err="1" smtClean="0"/>
              <a:t>a.m.</a:t>
            </a:r>
            <a:r>
              <a:rPr lang="pt-BR" sz="2200" dirty="0" smtClean="0"/>
              <a:t> , qual será o preço da venda do titulo ?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716016" y="0"/>
            <a:ext cx="178125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N = V + </a:t>
            </a:r>
            <a:r>
              <a:rPr lang="pt-BR" sz="2800" dirty="0" err="1" smtClean="0"/>
              <a:t>Vin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99100" y="0"/>
            <a:ext cx="244490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V =  N / ( 1+ in )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31912" y="4099719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V = ?   ,   taxa 1,3% </a:t>
            </a:r>
            <a:r>
              <a:rPr lang="pt-BR" sz="2200" dirty="0" err="1" smtClean="0"/>
              <a:t>a.m.</a:t>
            </a:r>
            <a:r>
              <a:rPr lang="pt-BR" sz="2200" dirty="0" smtClean="0"/>
              <a:t>   n = 6 </a:t>
            </a:r>
            <a:r>
              <a:rPr lang="pt-BR" sz="2200" dirty="0" err="1" smtClean="0"/>
              <a:t>mêses</a:t>
            </a:r>
            <a:r>
              <a:rPr lang="pt-BR" sz="2200" dirty="0" smtClean="0"/>
              <a:t>    N = 20.000</a:t>
            </a:r>
          </a:p>
          <a:p>
            <a:endParaRPr lang="pt-BR" sz="2200" dirty="0" smtClean="0"/>
          </a:p>
          <a:p>
            <a:r>
              <a:rPr lang="pt-BR" sz="2200" dirty="0" smtClean="0"/>
              <a:t>V =  20.000 / ( 1 + 0,013*6 )  =  $ 18.552,88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5. Valor Nominal e Valor Presente ( atual )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79512" y="859359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err="1" smtClean="0"/>
              <a:t>Exercicios</a:t>
            </a:r>
            <a:r>
              <a:rPr lang="pt-BR" sz="2200" dirty="0" smtClean="0"/>
              <a:t>  em classe :</a:t>
            </a:r>
          </a:p>
          <a:p>
            <a:endParaRPr lang="pt-BR" sz="2200" dirty="0" smtClean="0"/>
          </a:p>
          <a:p>
            <a:r>
              <a:rPr lang="pt-BR" sz="2200" dirty="0" smtClean="0"/>
              <a:t>Um titulo de $ 24.000 vence daqui a 10 meses</a:t>
            </a:r>
          </a:p>
          <a:p>
            <a:endParaRPr lang="pt-BR" sz="2200" dirty="0" smtClean="0"/>
          </a:p>
          <a:p>
            <a:r>
              <a:rPr lang="pt-BR" sz="2200" dirty="0" smtClean="0"/>
              <a:t>1.   Qual o seu valor atual hoje , se  a taxa de juros simples para este titulo hoje for de 2,2% </a:t>
            </a:r>
            <a:r>
              <a:rPr lang="pt-BR" sz="2200" dirty="0" err="1" smtClean="0"/>
              <a:t>a.m</a:t>
            </a:r>
            <a:r>
              <a:rPr lang="pt-BR" sz="2200" dirty="0" smtClean="0"/>
              <a:t> ?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716016" y="0"/>
            <a:ext cx="178125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N = V + </a:t>
            </a:r>
            <a:r>
              <a:rPr lang="pt-BR" sz="2800" dirty="0" err="1" smtClean="0"/>
              <a:t>Vin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99100" y="0"/>
            <a:ext cx="244490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V =  N / ( 1+ in )</a:t>
            </a:r>
            <a:endParaRPr lang="pt-BR" sz="28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51520" y="3356992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2.  Qual o seu valor atual 3 </a:t>
            </a:r>
            <a:r>
              <a:rPr lang="pt-BR" sz="2200" dirty="0" err="1" smtClean="0"/>
              <a:t>mêses</a:t>
            </a:r>
            <a:r>
              <a:rPr lang="pt-BR" sz="2200" dirty="0" smtClean="0"/>
              <a:t> antes do vencimento se , neste momento, a taxa de juros simples para este titulo for de 2,6% a.m. ?</a:t>
            </a:r>
          </a:p>
          <a:p>
            <a:pPr marL="457200" indent="-457200">
              <a:buAutoNum type="alphaLcPeriod"/>
            </a:pPr>
            <a:endParaRPr lang="pt-BR" sz="22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251520" y="4005064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pPr marL="457200" indent="-457200">
              <a:buAutoNum type="alphaLcPeriod"/>
            </a:pPr>
            <a:endParaRPr lang="pt-BR" sz="2200" dirty="0" smtClean="0"/>
          </a:p>
          <a:p>
            <a:r>
              <a:rPr lang="pt-BR" sz="2200" dirty="0" smtClean="0"/>
              <a:t>3.  Qual o seu valor atual 65 dias antes do vencimento se, nesta data a taxa de juros simples para este titulo for de 2,1% a.m.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6. Desconto Simples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1218232"/>
            <a:ext cx="88924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Conceito -   Esta associado a um abatimento de um valor monetário em      determinadas condições</a:t>
            </a:r>
          </a:p>
          <a:p>
            <a:endParaRPr lang="pt-BR" sz="2200" dirty="0" smtClean="0"/>
          </a:p>
          <a:p>
            <a:r>
              <a:rPr lang="pt-BR" sz="2200" dirty="0" smtClean="0"/>
              <a:t>Situações  - Compra de volume  adicional</a:t>
            </a:r>
          </a:p>
          <a:p>
            <a:endParaRPr lang="pt-BR" sz="2200" dirty="0" smtClean="0"/>
          </a:p>
          <a:p>
            <a:r>
              <a:rPr lang="pt-BR" sz="2200" dirty="0" smtClean="0"/>
              <a:t>                    - Faço uma pagamento à vista quando o prazo normal é de xx dias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2400" y="3789040"/>
            <a:ext cx="88924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No ambiente  das Empresas   -</a:t>
            </a:r>
          </a:p>
          <a:p>
            <a:endParaRPr lang="pt-BR" sz="2200" dirty="0" smtClean="0"/>
          </a:p>
          <a:p>
            <a:r>
              <a:rPr lang="pt-BR" sz="2200" dirty="0" smtClean="0"/>
              <a:t>Situação  -   Desconto de duplicatas</a:t>
            </a:r>
          </a:p>
          <a:p>
            <a:r>
              <a:rPr lang="pt-BR" sz="2200" dirty="0" smtClean="0"/>
              <a:t>                      Desconto de Notas Promissórias</a:t>
            </a:r>
          </a:p>
          <a:p>
            <a:endParaRPr lang="pt-BR" sz="2200" dirty="0" smtClean="0"/>
          </a:p>
          <a:p>
            <a:r>
              <a:rPr lang="pt-BR" sz="2200" dirty="0" smtClean="0"/>
              <a:t>                   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476672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6. Desconto Comercial ou Bancário</a:t>
            </a: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1218232"/>
            <a:ext cx="8892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2400" y="1268760"/>
            <a:ext cx="889248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Neste situação</a:t>
            </a:r>
          </a:p>
          <a:p>
            <a:endParaRPr lang="pt-BR" sz="2200" dirty="0" smtClean="0"/>
          </a:p>
          <a:p>
            <a:r>
              <a:rPr lang="pt-BR" sz="2200" dirty="0" smtClean="0"/>
              <a:t>N =   Valor nominal   = É o valor do titulo a ser descontado</a:t>
            </a:r>
          </a:p>
          <a:p>
            <a:endParaRPr lang="pt-BR" sz="2200" dirty="0" smtClean="0"/>
          </a:p>
          <a:p>
            <a:r>
              <a:rPr lang="pt-BR" sz="2200" dirty="0" smtClean="0"/>
              <a:t>n = prazo de vencimento do titulo</a:t>
            </a:r>
          </a:p>
          <a:p>
            <a:endParaRPr lang="pt-BR" sz="2200" dirty="0" smtClean="0"/>
          </a:p>
          <a:p>
            <a:r>
              <a:rPr lang="pt-BR" sz="2200" dirty="0" smtClean="0"/>
              <a:t>d = taxa de desconto utilizada na operação</a:t>
            </a:r>
          </a:p>
          <a:p>
            <a:endParaRPr lang="pt-BR" sz="2200" dirty="0" smtClean="0"/>
          </a:p>
          <a:p>
            <a:r>
              <a:rPr lang="pt-BR" sz="2200" dirty="0" smtClean="0"/>
              <a:t>D = desconto comercial ou </a:t>
            </a:r>
            <a:r>
              <a:rPr lang="pt-BR" sz="2200" dirty="0" err="1" smtClean="0"/>
              <a:t>bancario</a:t>
            </a:r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/>
              <a:t>Valor líquido do título  </a:t>
            </a:r>
            <a:r>
              <a:rPr lang="pt-BR" sz="2200" dirty="0" smtClean="0">
                <a:sym typeface="Wingdings" pitchFamily="2" charset="2"/>
              </a:rPr>
              <a:t>  </a:t>
            </a:r>
            <a:r>
              <a:rPr lang="pt-BR" sz="2200" dirty="0" smtClean="0"/>
              <a:t> </a:t>
            </a:r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/>
              <a:t>                   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50983" y="4201924"/>
            <a:ext cx="171874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D = N*d*n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67847" y="4293096"/>
            <a:ext cx="100860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J = C*i*n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03848" y="5210036"/>
            <a:ext cx="156645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V</a:t>
            </a:r>
            <a:r>
              <a:rPr lang="pt-BR" sz="1600" dirty="0" err="1" smtClean="0"/>
              <a:t>d</a:t>
            </a:r>
            <a:r>
              <a:rPr lang="pt-BR" sz="2800" dirty="0" smtClean="0"/>
              <a:t> = N - D</a:t>
            </a:r>
            <a:endParaRPr lang="pt-BR" sz="2800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1218232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smtClean="0"/>
              <a:t>Exemplo  - Uma nota promissoria de $12.000 foi descontada em um banco 42 dias antes do vencimento , a uma taxa de desconto comercial de 2% a.m.</a:t>
            </a:r>
          </a:p>
          <a:p>
            <a:pPr marL="457200" indent="-457200">
              <a:buAutoNum type="alphaLcPeriod"/>
            </a:pPr>
            <a:r>
              <a:rPr lang="pt-BR" sz="2200" smtClean="0"/>
              <a:t>Calcule o desconto</a:t>
            </a:r>
          </a:p>
          <a:p>
            <a:pPr marL="457200" indent="-457200">
              <a:buAutoNum type="alphaLcPeriod"/>
            </a:pPr>
            <a:r>
              <a:rPr lang="pt-BR" sz="2200" smtClean="0"/>
              <a:t>Qual o Valor liquido recebido pela empresa , sabendo-se que o banco cobrou uma taxa de serviço de 0,5% do valor da NP , pago no dia em que  a empresa a descontou ?</a:t>
            </a:r>
          </a:p>
          <a:p>
            <a:pPr marL="457200" indent="-457200">
              <a:buAutoNum type="alphaLcPeriod"/>
            </a:pPr>
            <a:r>
              <a:rPr lang="pt-BR" sz="2200" smtClean="0"/>
              <a:t>Qual a taxa efetiva de juros da operação no periodo ?</a:t>
            </a:r>
          </a:p>
          <a:p>
            <a:endParaRPr lang="pt-BR" sz="2200" dirty="0" smtClean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Desconto Comercial ou Bancário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1218232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smtClean="0"/>
              <a:t>Exemplo  - Uma nota promissoria de $12.000 foi descontada em um banco 42 dias antes do vencimento , a uma taxa de desconto comercial de 2% a.m.</a:t>
            </a:r>
          </a:p>
          <a:p>
            <a:pPr marL="457200" indent="-457200">
              <a:buAutoNum type="alphaLcPeriod"/>
            </a:pPr>
            <a:r>
              <a:rPr lang="pt-BR" sz="2200" smtClean="0"/>
              <a:t>Calcule o desconto</a:t>
            </a:r>
          </a:p>
          <a:p>
            <a:pPr marL="457200" indent="-457200">
              <a:buAutoNum type="alphaLcPeriod"/>
            </a:pPr>
            <a:r>
              <a:rPr lang="pt-BR" sz="2200" smtClean="0"/>
              <a:t>Qual o Valor liquido recebido pela empresa , sabendo-se que o banco cobrou uma taxa de serviço de 0,5% do valor da NP , pago no dia em que  a empresa a descontou ?</a:t>
            </a:r>
          </a:p>
          <a:p>
            <a:pPr marL="457200" indent="-457200">
              <a:buAutoNum type="alphaLcPeriod"/>
            </a:pPr>
            <a:r>
              <a:rPr lang="pt-BR" sz="2200" smtClean="0"/>
              <a:t>Qual a taxa efetiva de juros da operação no periodo ?</a:t>
            </a:r>
          </a:p>
          <a:p>
            <a:endParaRPr lang="pt-BR" sz="22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52400" y="4113654"/>
            <a:ext cx="8892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Solução   a.  D = </a:t>
            </a:r>
            <a:r>
              <a:rPr lang="pt-BR" sz="2200" dirty="0" smtClean="0"/>
              <a:t>12.000*(0,02/30)*42  </a:t>
            </a:r>
            <a:r>
              <a:rPr lang="pt-BR" sz="2200" dirty="0" smtClean="0"/>
              <a:t>= $ 336,00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9512" y="4603775"/>
            <a:ext cx="88924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                 b.  Taxa de serviço = 0,005*12000 = 60</a:t>
            </a:r>
          </a:p>
          <a:p>
            <a:r>
              <a:rPr lang="pt-BR" sz="2200" dirty="0" smtClean="0"/>
              <a:t>                        </a:t>
            </a:r>
            <a:r>
              <a:rPr lang="pt-BR" sz="2200" dirty="0" err="1" smtClean="0"/>
              <a:t>V</a:t>
            </a:r>
            <a:r>
              <a:rPr lang="pt-BR" sz="1400" dirty="0" err="1" smtClean="0"/>
              <a:t>d</a:t>
            </a:r>
            <a:r>
              <a:rPr lang="pt-BR" sz="1400" dirty="0" smtClean="0"/>
              <a:t> </a:t>
            </a:r>
            <a:r>
              <a:rPr lang="pt-BR" sz="2200" dirty="0" smtClean="0"/>
              <a:t>= 12.000 – 336 – 60 = $ 11.604 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4016" y="5301208"/>
            <a:ext cx="8892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                 c.   Taxa efetiva de juros i = (12.000/11.604) – 1  = 3,41% a.p.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Desconto Comercial ou Bancário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251520" y="227687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Já aprendemos que na capitalização simples , os juros são iguais em todos os períodos , portanto :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23528" y="3483005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Juros após 1 </a:t>
            </a:r>
            <a:r>
              <a:rPr lang="pt-BR" sz="2800" dirty="0" err="1" smtClean="0"/>
              <a:t>periodo</a:t>
            </a:r>
            <a:r>
              <a:rPr lang="pt-BR" sz="2800" dirty="0" smtClean="0"/>
              <a:t>  </a:t>
            </a:r>
            <a:r>
              <a:rPr lang="pt-BR" sz="2800" dirty="0" smtClean="0">
                <a:sym typeface="Wingdings" pitchFamily="2" charset="2"/>
              </a:rPr>
              <a:t> </a:t>
            </a:r>
            <a:r>
              <a:rPr lang="pt-BR" sz="2800" dirty="0" smtClean="0"/>
              <a:t> J</a:t>
            </a:r>
            <a:r>
              <a:rPr lang="pt-BR" sz="1600" dirty="0" smtClean="0"/>
              <a:t>1</a:t>
            </a:r>
            <a:r>
              <a:rPr lang="pt-BR" sz="2800" dirty="0" smtClean="0"/>
              <a:t> = Ci</a:t>
            </a:r>
          </a:p>
          <a:p>
            <a:r>
              <a:rPr lang="pt-BR" sz="2800" dirty="0" smtClean="0"/>
              <a:t>Juros após 2 períodos </a:t>
            </a:r>
            <a:r>
              <a:rPr lang="pt-BR" sz="2800" dirty="0" smtClean="0">
                <a:sym typeface="Wingdings" pitchFamily="2" charset="2"/>
              </a:rPr>
              <a:t> J</a:t>
            </a:r>
            <a:r>
              <a:rPr lang="pt-BR" dirty="0" smtClean="0">
                <a:sym typeface="Wingdings" pitchFamily="2" charset="2"/>
              </a:rPr>
              <a:t>2</a:t>
            </a:r>
            <a:r>
              <a:rPr lang="pt-BR" sz="2800" dirty="0" smtClean="0">
                <a:sym typeface="Wingdings" pitchFamily="2" charset="2"/>
              </a:rPr>
              <a:t> = Ci + Ci =   (Ci)2</a:t>
            </a:r>
          </a:p>
          <a:p>
            <a:r>
              <a:rPr lang="pt-BR" sz="2800" dirty="0" smtClean="0">
                <a:sym typeface="Wingdings" pitchFamily="2" charset="2"/>
              </a:rPr>
              <a:t>Juros após 3 períodos  J</a:t>
            </a:r>
            <a:r>
              <a:rPr lang="pt-BR" dirty="0" smtClean="0">
                <a:sym typeface="Wingdings" pitchFamily="2" charset="2"/>
              </a:rPr>
              <a:t>3</a:t>
            </a:r>
            <a:r>
              <a:rPr lang="pt-BR" sz="2800" dirty="0" smtClean="0">
                <a:sym typeface="Wingdings" pitchFamily="2" charset="2"/>
              </a:rPr>
              <a:t> = Ci + Ci + Ci =  ( Ci )3</a:t>
            </a:r>
          </a:p>
          <a:p>
            <a:endParaRPr lang="pt-BR" sz="2800" dirty="0" smtClean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Após n períodos   </a:t>
            </a:r>
            <a:r>
              <a:rPr lang="pt-BR" sz="2800" dirty="0" err="1" smtClean="0">
                <a:sym typeface="Wingdings" pitchFamily="2" charset="2"/>
              </a:rPr>
              <a:t>J</a:t>
            </a:r>
            <a:r>
              <a:rPr lang="pt-BR" dirty="0" err="1" smtClean="0">
                <a:sym typeface="Wingdings" pitchFamily="2" charset="2"/>
              </a:rPr>
              <a:t>n</a:t>
            </a:r>
            <a:r>
              <a:rPr lang="pt-BR" sz="2800" dirty="0" smtClean="0">
                <a:sym typeface="Wingdings" pitchFamily="2" charset="2"/>
              </a:rPr>
              <a:t> = </a:t>
            </a:r>
            <a:r>
              <a:rPr lang="pt-BR" sz="2800" dirty="0" err="1" smtClean="0">
                <a:sym typeface="Wingdings" pitchFamily="2" charset="2"/>
              </a:rPr>
              <a:t>Cin</a:t>
            </a:r>
            <a:r>
              <a:rPr lang="pt-BR" sz="2800" dirty="0" smtClean="0">
                <a:sym typeface="Wingdings" pitchFamily="2" charset="2"/>
              </a:rPr>
              <a:t>  </a:t>
            </a:r>
            <a:r>
              <a:rPr lang="pt-BR" sz="2000" dirty="0" smtClean="0">
                <a:sym typeface="Wingdings" pitchFamily="2" charset="2"/>
              </a:rPr>
              <a:t>ou simplesmente      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88224" y="5210036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395536" y="1196752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Já aprendemos a calcular a taxa de juros  i % e a taxa de desconto d %</a:t>
            </a:r>
          </a:p>
          <a:p>
            <a:endParaRPr lang="pt-BR" sz="2200" dirty="0" smtClean="0"/>
          </a:p>
          <a:p>
            <a:r>
              <a:rPr lang="pt-BR" sz="2200" dirty="0" smtClean="0"/>
              <a:t>Vamos aprender a estabelecer uma relação entre elas .  Para isto é necessário ambas estarem na mesma unidade de tempo.</a:t>
            </a:r>
          </a:p>
          <a:p>
            <a:endParaRPr lang="pt-BR" sz="2200" dirty="0" smtClean="0"/>
          </a:p>
          <a:p>
            <a:r>
              <a:rPr lang="pt-BR" sz="2200" dirty="0" smtClean="0"/>
              <a:t>Esquematicamente no conceito de fluxo de caixa  de desconto do </a:t>
            </a:r>
            <a:r>
              <a:rPr lang="pt-BR" sz="2200" dirty="0" err="1" smtClean="0"/>
              <a:t>pto</a:t>
            </a:r>
            <a:r>
              <a:rPr lang="pt-BR" sz="2200" dirty="0" smtClean="0"/>
              <a:t> de vista do banco :</a:t>
            </a:r>
          </a:p>
          <a:p>
            <a:endParaRPr lang="pt-BR" sz="2200" dirty="0" smtClean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555776" y="4571836"/>
            <a:ext cx="3240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5796136" y="3995772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633658" y="44998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051720" y="530120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V = N - D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36096" y="357301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b="1" dirty="0" smtClean="0"/>
              <a:t>  N </a:t>
            </a:r>
            <a:endParaRPr lang="pt-BR" b="1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2555776" y="4581128"/>
            <a:ext cx="8384" cy="7209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177274" y="450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827584" y="1979548"/>
            <a:ext cx="3240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4067944" y="1403484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905466" y="1907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3528" y="270892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V = N - D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9807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b="1" dirty="0" smtClean="0"/>
              <a:t>  N </a:t>
            </a:r>
            <a:endParaRPr lang="pt-BR" b="1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27584" y="1988840"/>
            <a:ext cx="8384" cy="7209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49082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95536" y="2564904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                               Aprendemos que  V = N  /  (1+in )</a:t>
            </a:r>
          </a:p>
          <a:p>
            <a:endParaRPr lang="pt-BR" sz="2200" dirty="0" smtClean="0"/>
          </a:p>
          <a:p>
            <a:r>
              <a:rPr lang="pt-BR" sz="2200" dirty="0" smtClean="0"/>
              <a:t>V =       N         ,  V ( 1 + in ) = N  ,   V + </a:t>
            </a:r>
            <a:r>
              <a:rPr lang="pt-BR" sz="2200" dirty="0" err="1" smtClean="0"/>
              <a:t>Vin</a:t>
            </a:r>
            <a:r>
              <a:rPr lang="pt-BR" sz="2200" dirty="0" smtClean="0"/>
              <a:t> = N      ,   </a:t>
            </a:r>
            <a:r>
              <a:rPr lang="pt-BR" sz="2200" dirty="0" err="1" smtClean="0"/>
              <a:t>Vin</a:t>
            </a:r>
            <a:r>
              <a:rPr lang="pt-BR" sz="2200" dirty="0" smtClean="0"/>
              <a:t> =  N- V</a:t>
            </a:r>
          </a:p>
          <a:p>
            <a:r>
              <a:rPr lang="pt-BR" sz="2200" dirty="0" smtClean="0"/>
              <a:t>       ( 1 + in )</a:t>
            </a:r>
          </a:p>
          <a:p>
            <a:endParaRPr lang="pt-BR" sz="2200" dirty="0" smtClean="0"/>
          </a:p>
          <a:p>
            <a:r>
              <a:rPr lang="pt-BR" sz="2200" dirty="0" smtClean="0"/>
              <a:t>in =  N- V      ,   in  =  N    - 1   ,      in  =     N       - 1  ,   in  =  N – ( N – D )</a:t>
            </a:r>
          </a:p>
          <a:p>
            <a:r>
              <a:rPr lang="pt-BR" sz="2200" dirty="0" smtClean="0"/>
              <a:t>            V                     </a:t>
            </a:r>
            <a:r>
              <a:rPr lang="pt-BR" sz="2200" dirty="0" err="1" smtClean="0"/>
              <a:t>V</a:t>
            </a:r>
            <a:r>
              <a:rPr lang="pt-BR" sz="2200" dirty="0" smtClean="0"/>
              <a:t>                              N – D                            N  - D</a:t>
            </a:r>
          </a:p>
          <a:p>
            <a:r>
              <a:rPr lang="pt-BR" sz="2200" dirty="0" smtClean="0"/>
              <a:t>in =      D        ,  in  = </a:t>
            </a:r>
            <a:r>
              <a:rPr lang="pt-BR" sz="2200" dirty="0" err="1" smtClean="0"/>
              <a:t>Ndn</a:t>
            </a:r>
            <a:r>
              <a:rPr lang="pt-BR" sz="2200" dirty="0" smtClean="0"/>
              <a:t>         ,      in = </a:t>
            </a:r>
            <a:r>
              <a:rPr lang="pt-BR" sz="2200" dirty="0" err="1" smtClean="0"/>
              <a:t>Ndn</a:t>
            </a:r>
            <a:r>
              <a:rPr lang="pt-BR" sz="2200" dirty="0" smtClean="0"/>
              <a:t>               ,   in =     </a:t>
            </a:r>
            <a:r>
              <a:rPr lang="pt-BR" sz="2200" dirty="0" err="1" smtClean="0"/>
              <a:t>dn</a:t>
            </a:r>
            <a:endParaRPr lang="pt-BR" sz="2200" dirty="0" smtClean="0"/>
          </a:p>
          <a:p>
            <a:r>
              <a:rPr lang="pt-BR" sz="2200" dirty="0" smtClean="0"/>
              <a:t>          N – D              N – </a:t>
            </a:r>
            <a:r>
              <a:rPr lang="pt-BR" sz="2200" dirty="0" err="1" smtClean="0"/>
              <a:t>Ndn</a:t>
            </a:r>
            <a:r>
              <a:rPr lang="pt-BR" sz="2200" dirty="0" smtClean="0"/>
              <a:t>                N (1 –</a:t>
            </a:r>
            <a:r>
              <a:rPr lang="pt-BR" sz="2200" dirty="0" err="1" smtClean="0"/>
              <a:t>dn</a:t>
            </a:r>
            <a:r>
              <a:rPr lang="pt-BR" sz="2200" dirty="0" smtClean="0"/>
              <a:t>)                     1 – </a:t>
            </a:r>
            <a:r>
              <a:rPr lang="pt-BR" sz="2200" dirty="0" err="1" smtClean="0"/>
              <a:t>dn</a:t>
            </a:r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/>
              <a:t>i =       d            e com esta formula temos a relação entre i e d</a:t>
            </a:r>
          </a:p>
          <a:p>
            <a:r>
              <a:rPr lang="pt-BR" sz="2200" dirty="0" smtClean="0"/>
              <a:t>        1 - </a:t>
            </a:r>
            <a:r>
              <a:rPr lang="pt-BR" sz="2200" dirty="0" err="1" smtClean="0"/>
              <a:t>dn</a:t>
            </a:r>
            <a:endParaRPr lang="pt-BR" sz="2200" dirty="0" smtClean="0"/>
          </a:p>
        </p:txBody>
      </p:sp>
      <p:cxnSp>
        <p:nvCxnSpPr>
          <p:cNvPr id="21" name="Conector reto 20"/>
          <p:cNvCxnSpPr/>
          <p:nvPr/>
        </p:nvCxnSpPr>
        <p:spPr>
          <a:xfrm>
            <a:off x="971600" y="3573016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899592" y="458112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2699792" y="4581128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4008" y="458112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6804248" y="4653136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971600" y="530120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101732" y="1196752"/>
            <a:ext cx="1142676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 = N*d*n</a:t>
            </a:r>
            <a:endParaRPr lang="pt-BR" sz="1600" dirty="0"/>
          </a:p>
        </p:txBody>
      </p:sp>
      <p:cxnSp>
        <p:nvCxnSpPr>
          <p:cNvPr id="30" name="Conector reto 29"/>
          <p:cNvCxnSpPr/>
          <p:nvPr/>
        </p:nvCxnSpPr>
        <p:spPr>
          <a:xfrm>
            <a:off x="2555776" y="530120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4499992" y="5301208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732240" y="5301208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899592" y="6309320"/>
            <a:ext cx="720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140519"/>
          </a:xfrm>
          <a:prstGeom prst="rect">
            <a:avLst/>
          </a:prstGeom>
          <a:noFill/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7504" y="1772816"/>
            <a:ext cx="9036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000" dirty="0" err="1" smtClean="0"/>
              <a:t>Exercicio</a:t>
            </a:r>
            <a:r>
              <a:rPr lang="pt-BR" sz="2000" dirty="0" smtClean="0"/>
              <a:t> :  Se a taxa de desconto comercial for de 4% </a:t>
            </a:r>
            <a:r>
              <a:rPr lang="pt-BR" sz="2000" dirty="0" err="1" smtClean="0"/>
              <a:t>a.m.</a:t>
            </a:r>
            <a:r>
              <a:rPr lang="pt-BR" sz="2000" dirty="0" smtClean="0"/>
              <a:t> e o prazo de vencimento de uma duplicata for de 3 </a:t>
            </a:r>
            <a:r>
              <a:rPr lang="pt-BR" sz="2000" dirty="0" err="1" smtClean="0"/>
              <a:t>mêses</a:t>
            </a:r>
            <a:r>
              <a:rPr lang="pt-BR" sz="2000" dirty="0" smtClean="0"/>
              <a:t> , qual a taxa mensal de juros simples da operação ?</a:t>
            </a:r>
            <a:endParaRPr lang="pt-BR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101732" y="1196752"/>
            <a:ext cx="1430708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 = d /  ( 1-</a:t>
            </a:r>
            <a:r>
              <a:rPr lang="pt-BR" sz="1600" dirty="0" err="1" smtClean="0"/>
              <a:t>dn</a:t>
            </a:r>
            <a:r>
              <a:rPr lang="pt-BR" sz="1600" dirty="0" smtClean="0"/>
              <a:t> )</a:t>
            </a:r>
            <a:endParaRPr lang="pt-BR" sz="16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140519"/>
          </a:xfrm>
          <a:prstGeom prst="rect">
            <a:avLst/>
          </a:prstGeom>
          <a:noFill/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7504" y="1772816"/>
            <a:ext cx="9036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000" dirty="0" err="1" smtClean="0"/>
              <a:t>Exercicio</a:t>
            </a:r>
            <a:r>
              <a:rPr lang="pt-BR" sz="2000" dirty="0" smtClean="0"/>
              <a:t> :  Se a taxa de desconto comercial for de 4% </a:t>
            </a:r>
            <a:r>
              <a:rPr lang="pt-BR" sz="2000" dirty="0" err="1" smtClean="0"/>
              <a:t>a.m.</a:t>
            </a:r>
            <a:r>
              <a:rPr lang="pt-BR" sz="2000" dirty="0" smtClean="0"/>
              <a:t> e o prazo de vencimento de uma duplicata for de 3 </a:t>
            </a:r>
            <a:r>
              <a:rPr lang="pt-BR" sz="2000" dirty="0" err="1" smtClean="0"/>
              <a:t>mêses</a:t>
            </a:r>
            <a:r>
              <a:rPr lang="pt-BR" sz="2000" dirty="0" smtClean="0"/>
              <a:t> , qual a taxa mensal de juros simples da operação ?</a:t>
            </a:r>
            <a:endParaRPr lang="pt-BR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101732" y="1196752"/>
            <a:ext cx="1430708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 = d /  ( 1-</a:t>
            </a:r>
            <a:r>
              <a:rPr lang="pt-BR" sz="1600" dirty="0" err="1" smtClean="0"/>
              <a:t>dn</a:t>
            </a:r>
            <a:r>
              <a:rPr lang="pt-BR" sz="1600" dirty="0" smtClean="0"/>
              <a:t> )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5496" y="2865130"/>
            <a:ext cx="9036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SOLUÇÃO :     d = 4% </a:t>
            </a:r>
            <a:r>
              <a:rPr lang="pt-BR" sz="2000" dirty="0" err="1" smtClean="0"/>
              <a:t>a.m.</a:t>
            </a:r>
            <a:r>
              <a:rPr lang="pt-BR" sz="2000" dirty="0" smtClean="0"/>
              <a:t>     n = 3 meses   i mensal ?</a:t>
            </a:r>
          </a:p>
          <a:p>
            <a:endParaRPr lang="pt-BR" sz="2000" dirty="0" smtClean="0"/>
          </a:p>
          <a:p>
            <a:r>
              <a:rPr lang="pt-BR" sz="2000" dirty="0" smtClean="0"/>
              <a:t>                             i =  0,04 / ( 1 – 0,04*3 )  = 0,0455  =  4,55 % </a:t>
            </a:r>
            <a:r>
              <a:rPr lang="pt-BR" sz="2000" dirty="0" err="1" smtClean="0"/>
              <a:t>a.m.</a:t>
            </a:r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140519"/>
          </a:xfrm>
          <a:prstGeom prst="rect">
            <a:avLst/>
          </a:prstGeom>
          <a:noFill/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7504" y="1772816"/>
            <a:ext cx="9036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000" dirty="0" err="1" smtClean="0"/>
              <a:t>Exercicio</a:t>
            </a:r>
            <a:r>
              <a:rPr lang="pt-BR" sz="2000" dirty="0" smtClean="0"/>
              <a:t> :  Uma duplicata com prazo de vencimento de 2 meses foi descontada em um banco , proporcionando-lhe uma taxa efetiva de juros simples igual a 3% </a:t>
            </a:r>
            <a:r>
              <a:rPr lang="pt-BR" sz="2000" dirty="0" err="1" smtClean="0"/>
              <a:t>a.m.</a:t>
            </a:r>
            <a:endParaRPr lang="pt-BR" sz="2000" dirty="0" smtClean="0"/>
          </a:p>
          <a:p>
            <a:r>
              <a:rPr lang="pt-BR" sz="2000" dirty="0" smtClean="0"/>
              <a:t>Qual a taxa de desconto utilizada ??</a:t>
            </a:r>
            <a:endParaRPr lang="pt-BR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101732" y="1196752"/>
            <a:ext cx="1430708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 = d /  ( 1-</a:t>
            </a:r>
            <a:r>
              <a:rPr lang="pt-BR" sz="1600" dirty="0" err="1" smtClean="0"/>
              <a:t>dn</a:t>
            </a:r>
            <a:r>
              <a:rPr lang="pt-BR" sz="1600" dirty="0" smtClean="0"/>
              <a:t> )</a:t>
            </a:r>
            <a:endParaRPr lang="pt-BR" sz="16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140519"/>
          </a:xfrm>
          <a:prstGeom prst="rect">
            <a:avLst/>
          </a:prstGeom>
          <a:noFill/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7504" y="1772816"/>
            <a:ext cx="9036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000" dirty="0" err="1" smtClean="0"/>
              <a:t>Exercicio</a:t>
            </a:r>
            <a:r>
              <a:rPr lang="pt-BR" sz="2000" dirty="0" smtClean="0"/>
              <a:t> :  Uma duplicata com prazo de vencimento de 2 meses foi descontada em um banco , proporcionando-lhe uma taxa efetiva de juros simples igual a 3% </a:t>
            </a:r>
            <a:r>
              <a:rPr lang="pt-BR" sz="2000" dirty="0" err="1" smtClean="0"/>
              <a:t>a.m.</a:t>
            </a:r>
            <a:endParaRPr lang="pt-BR" sz="2000" dirty="0" smtClean="0"/>
          </a:p>
          <a:p>
            <a:r>
              <a:rPr lang="pt-BR" sz="2000" dirty="0" smtClean="0"/>
              <a:t>Qual a taxa de desconto utilizada ??</a:t>
            </a:r>
            <a:endParaRPr lang="pt-BR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101732" y="1196752"/>
            <a:ext cx="1430708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 = d /  ( 1-</a:t>
            </a:r>
            <a:r>
              <a:rPr lang="pt-BR" sz="1600" dirty="0" err="1" smtClean="0"/>
              <a:t>dn</a:t>
            </a:r>
            <a:r>
              <a:rPr lang="pt-BR" sz="1600" dirty="0" smtClean="0"/>
              <a:t> )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5496" y="2989401"/>
            <a:ext cx="9036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SOLUÇÃO :     d = ?     n = 2 meses   i = 3% a.m ?</a:t>
            </a:r>
          </a:p>
          <a:p>
            <a:endParaRPr lang="pt-BR" sz="2000" dirty="0" smtClean="0"/>
          </a:p>
          <a:p>
            <a:r>
              <a:rPr lang="pt-BR" sz="2000" dirty="0" smtClean="0"/>
              <a:t>                            i( 1 – </a:t>
            </a:r>
            <a:r>
              <a:rPr lang="pt-BR" sz="2000" dirty="0" err="1" smtClean="0"/>
              <a:t>dn</a:t>
            </a:r>
            <a:r>
              <a:rPr lang="pt-BR" sz="2000" dirty="0" smtClean="0"/>
              <a:t> )  = d     </a:t>
            </a:r>
          </a:p>
          <a:p>
            <a:r>
              <a:rPr lang="pt-BR" sz="2000" dirty="0" smtClean="0"/>
              <a:t>                            </a:t>
            </a:r>
          </a:p>
          <a:p>
            <a:r>
              <a:rPr lang="pt-BR" sz="2000" dirty="0" smtClean="0"/>
              <a:t>                            0,03 ( 1 – 2d ) = d    </a:t>
            </a:r>
            <a:r>
              <a:rPr lang="pt-BR" sz="2000" dirty="0" smtClean="0">
                <a:sym typeface="Wingdings" pitchFamily="2" charset="2"/>
              </a:rPr>
              <a:t></a:t>
            </a:r>
            <a:r>
              <a:rPr lang="pt-BR" sz="2000" dirty="0" smtClean="0"/>
              <a:t>     0,03 – 0,06 d = d</a:t>
            </a:r>
          </a:p>
          <a:p>
            <a:endParaRPr lang="pt-BR" sz="2000" dirty="0" smtClean="0"/>
          </a:p>
          <a:p>
            <a:r>
              <a:rPr lang="pt-BR" sz="2000" dirty="0" smtClean="0"/>
              <a:t>                            0,03 = 1,06 d      </a:t>
            </a:r>
            <a:r>
              <a:rPr lang="pt-BR" sz="2000" dirty="0" smtClean="0">
                <a:sym typeface="Wingdings" pitchFamily="2" charset="2"/>
              </a:rPr>
              <a:t>  d =  0,03  /  1,06         d = 0,0283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                            d =  2,83%  </a:t>
            </a:r>
            <a:r>
              <a:rPr lang="pt-BR" sz="2000" dirty="0" err="1" smtClean="0">
                <a:sym typeface="Wingdings" pitchFamily="2" charset="2"/>
              </a:rPr>
              <a:t>a.m.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                            </a:t>
            </a:r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140519"/>
          </a:xfrm>
          <a:prstGeom prst="rect">
            <a:avLst/>
          </a:prstGeom>
          <a:noFill/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23728" y="476672"/>
            <a:ext cx="8352928" cy="60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Taxa de desconto </a:t>
            </a:r>
            <a:r>
              <a:rPr lang="pt-BR" sz="2800" dirty="0" err="1" smtClean="0"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Taxa juros Simples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7504" y="1772816"/>
            <a:ext cx="903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000" dirty="0" err="1" smtClean="0"/>
              <a:t>Exercicios</a:t>
            </a:r>
            <a:r>
              <a:rPr lang="pt-BR" sz="2000" dirty="0" smtClean="0"/>
              <a:t>   em Classe</a:t>
            </a:r>
          </a:p>
          <a:p>
            <a:endParaRPr lang="pt-BR" sz="2000" dirty="0" smtClean="0"/>
          </a:p>
          <a:p>
            <a:pPr marL="457200" indent="-457200">
              <a:buAutoNum type="arabicPeriod"/>
            </a:pPr>
            <a:r>
              <a:rPr lang="pt-BR" sz="2000" dirty="0" smtClean="0"/>
              <a:t>Uma duplicata de $ 8 k foi descontada em um banco , proporcionando um valor de desconto ( valor liquido ) de $ 7,5 k .  Sabendo que a taxa de desconto comercial utilizada foi de 2,2% </a:t>
            </a:r>
            <a:r>
              <a:rPr lang="pt-BR" sz="2000" dirty="0" err="1" smtClean="0"/>
              <a:t>a.m.</a:t>
            </a:r>
            <a:r>
              <a:rPr lang="pt-BR" sz="2000" dirty="0" smtClean="0"/>
              <a:t>  Obtenha o prazo de vencimento deste titulo em dias .</a:t>
            </a:r>
          </a:p>
          <a:p>
            <a:pPr marL="457200" indent="-457200">
              <a:buAutoNum type="arabicPeriod"/>
            </a:pPr>
            <a:endParaRPr lang="pt-BR" sz="2000" dirty="0" smtClean="0"/>
          </a:p>
          <a:p>
            <a:pPr marL="457200" indent="-457200">
              <a:buAutoNum type="arabicPeriod"/>
            </a:pPr>
            <a:endParaRPr lang="pt-BR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5496" y="2989401"/>
            <a:ext cx="9036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</a:p>
          <a:p>
            <a:r>
              <a:rPr lang="pt-BR" sz="2000" dirty="0" smtClean="0"/>
              <a:t>                            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7504" y="3645024"/>
            <a:ext cx="9036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pt-BR" sz="2000" dirty="0" smtClean="0"/>
          </a:p>
          <a:p>
            <a:r>
              <a:rPr lang="pt-BR" sz="2000" dirty="0" smtClean="0"/>
              <a:t>2.     Para </a:t>
            </a:r>
            <a:r>
              <a:rPr lang="pt-BR" sz="2000" dirty="0" smtClean="0"/>
              <a:t>duplicatas com prazos de vencimento de 3 </a:t>
            </a:r>
            <a:r>
              <a:rPr lang="pt-BR" sz="2000" dirty="0" err="1" smtClean="0"/>
              <a:t>mêses</a:t>
            </a:r>
            <a:r>
              <a:rPr lang="pt-BR" sz="2000" dirty="0" smtClean="0"/>
              <a:t> , que taxa mensal de desconto comercial proporciona uma taxa efetiva de juros de 2% a.m. ??</a:t>
            </a:r>
          </a:p>
          <a:p>
            <a:pPr marL="457200" indent="-457200">
              <a:buAutoNum type="arabicPeriod"/>
            </a:pPr>
            <a:endParaRPr lang="pt-BR" sz="2000" dirty="0" smtClean="0"/>
          </a:p>
          <a:p>
            <a:pPr marL="457200" indent="-457200">
              <a:buAutoNum type="arabicPeriod"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2190343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Se    J =  </a:t>
            </a:r>
            <a:r>
              <a:rPr lang="pt-BR" sz="2800" dirty="0" err="1" smtClean="0"/>
              <a:t>Cin</a:t>
            </a:r>
            <a:endParaRPr lang="pt-BR" sz="2800" dirty="0" smtClean="0"/>
          </a:p>
          <a:p>
            <a:endParaRPr lang="pt-BR" sz="2800" dirty="0" smtClean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Vimos que M ( montante ) = C  +   J</a:t>
            </a:r>
          </a:p>
          <a:p>
            <a:endParaRPr lang="pt-BR" sz="2800" dirty="0" smtClean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                  M = C +  </a:t>
            </a:r>
            <a:r>
              <a:rPr lang="pt-BR" sz="2800" dirty="0" err="1" smtClean="0">
                <a:sym typeface="Wingdings" pitchFamily="2" charset="2"/>
              </a:rPr>
              <a:t>Cin</a:t>
            </a:r>
            <a:r>
              <a:rPr lang="pt-BR" sz="2800" dirty="0" smtClean="0">
                <a:sym typeface="Wingdings" pitchFamily="2" charset="2"/>
              </a:rPr>
              <a:t>          </a:t>
            </a:r>
          </a:p>
          <a:p>
            <a:endParaRPr lang="pt-BR" sz="2800" dirty="0" smtClean="0">
              <a:sym typeface="Wingdings" pitchFamily="2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52988" y="3861048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1912" y="5013176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IMPORTANTE  - Nas formulas de Juros e Montantes ,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necessário que </a:t>
            </a:r>
            <a:r>
              <a:rPr kumimoji="0" lang="pt-BR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pt-BR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sejam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expressos na mesma unidade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203848" y="3861048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076056" y="2996952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eta dobrada 9"/>
          <p:cNvSpPr/>
          <p:nvPr/>
        </p:nvSpPr>
        <p:spPr>
          <a:xfrm rot="5400000">
            <a:off x="3595390" y="1012234"/>
            <a:ext cx="513059" cy="3312368"/>
          </a:xfrm>
          <a:prstGeom prst="ben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636912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  -  Um capital de R$ 5 k for aplicado a juros simples durante 3 anos a taxa de 12%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a.a.</a:t>
            </a:r>
            <a:endParaRPr kumimoji="0" lang="pt-B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Calcule os juros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Calcule o montante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636912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  -  Um capital de R$ 5 k for aplicado a juros simples durante 3 anos a taxa de 12%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a.a.</a:t>
            </a:r>
            <a:endParaRPr kumimoji="0" lang="pt-B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Calcule os juros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Calcule o montante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51520" y="4005064"/>
            <a:ext cx="87849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Solução  =  J = </a:t>
            </a:r>
            <a:r>
              <a:rPr lang="pt-BR" sz="2400" dirty="0" err="1" smtClean="0">
                <a:latin typeface="+mj-lt"/>
                <a:ea typeface="+mj-ea"/>
                <a:cs typeface="+mj-cs"/>
              </a:rPr>
              <a:t>Cin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 = 5000*0,12*3  = $ 1.800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M = C ( 1+ in ) =  5000( 1 + 0,12*3) = 5000*1,36 = $ 6.800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636912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  -  Um capital de R$ 7 k for aplicado a juros simples durante 1.5 anos a taxa de 8%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a.s.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( ao semestre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Calcule os juros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Calcule o montante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636912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  -  Um capital de R$ 7 k for aplicado a juros simples durante 1.5 anos a taxa de 8%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a.s.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( ao semestre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Calcule os juros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Calcule o montante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1520" y="4005064"/>
            <a:ext cx="87849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Solução  =  J = </a:t>
            </a:r>
            <a:r>
              <a:rPr lang="pt-BR" sz="2400" dirty="0" err="1" smtClean="0">
                <a:latin typeface="+mj-lt"/>
                <a:ea typeface="+mj-ea"/>
                <a:cs typeface="+mj-cs"/>
              </a:rPr>
              <a:t>Cin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 =7000*0,08*1,5*2  = $ 1.680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M = C ( 1+ in ) = 7000( 1 + 0,08*1,5*2 ) = 7000*1,24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latin typeface="+mj-lt"/>
                <a:ea typeface="+mj-ea"/>
                <a:cs typeface="+mj-cs"/>
              </a:rPr>
              <a:t> 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                  M  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$ 8.680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352928" cy="605929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/>
              <a:t>1. Formula dos juros simples e do Montante 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2636912"/>
            <a:ext cx="83529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Exercicio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3  -  Uma aplicação financeira tem prazo de 5 meses , rende juros simples à  taxa de 22%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a.a.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incide IR igual a 20% do juro . O imposto é pago no resgate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Calcule M liquido de uma aplicação de $8k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Qual capital deve ser aplicado para resultar em um M liquido de $9,5k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3312</Words>
  <Application>Microsoft Office PowerPoint</Application>
  <PresentationFormat>Apresentação na tela (4:3)</PresentationFormat>
  <Paragraphs>398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ENGENHARIA ECONÔMICA</vt:lpstr>
      <vt:lpstr>1.  Juros Simples 2.  Taxas Equivalentes 3.  Juro Exato e Juro Comercial 4.  Hot Money 5.  Valor Nominal e Valor Presente 6.  Descontos Simples  /  Comercial 7. Relação entre taxa de desconto e taxa de Juros </vt:lpstr>
      <vt:lpstr>1. Formula dos juros simples e do Montante   </vt:lpstr>
      <vt:lpstr>1. Formula dos juros simples e do Montante   </vt:lpstr>
      <vt:lpstr>1. Formula dos juros simples e do Montante   </vt:lpstr>
      <vt:lpstr>1. Formula dos juros simples e do Montante   </vt:lpstr>
      <vt:lpstr>1. Formula dos juros simples e do Montante   </vt:lpstr>
      <vt:lpstr>1. Formula dos juros simples e do Montante   </vt:lpstr>
      <vt:lpstr>1. Formula dos juros simples e do Montante   </vt:lpstr>
      <vt:lpstr>1. Formula dos juros simples e do Montante   </vt:lpstr>
      <vt:lpstr>Apresentação do PowerPoint</vt:lpstr>
      <vt:lpstr>2. Taxa equivalente   </vt:lpstr>
      <vt:lpstr>2. Taxa equivalente   </vt:lpstr>
      <vt:lpstr>3. Juro Exato e Juro Comercial </vt:lpstr>
      <vt:lpstr>3. Juro Exato e Juro Comercial </vt:lpstr>
      <vt:lpstr>3. Juro Exato e Juro Comercial </vt:lpstr>
      <vt:lpstr>3. Juro Exato e Juro Comercial </vt:lpstr>
      <vt:lpstr>4. Hot Money </vt:lpstr>
      <vt:lpstr>4. Hot Money </vt:lpstr>
      <vt:lpstr>5. Valor Nominal e Valor Presente ( atual )</vt:lpstr>
      <vt:lpstr>5. Valor Nominal e Valor Presente ( atual )</vt:lpstr>
      <vt:lpstr>5. Valor Nominal e Valor Presente ( atual )</vt:lpstr>
      <vt:lpstr>5. Valor Nominal e Valor Presente ( atual )</vt:lpstr>
      <vt:lpstr>5. Valor Nominal e Valor Presente ( atual )</vt:lpstr>
      <vt:lpstr>5. Valor Nominal e Valor Presente ( atual )</vt:lpstr>
      <vt:lpstr>6. Desconto Simples</vt:lpstr>
      <vt:lpstr>6. Desconto Comercial ou Bancário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ECONÔMICA</dc:title>
  <dc:creator>Mariluci</dc:creator>
  <cp:lastModifiedBy>HP</cp:lastModifiedBy>
  <cp:revision>84</cp:revision>
  <dcterms:created xsi:type="dcterms:W3CDTF">2014-02-20T16:12:31Z</dcterms:created>
  <dcterms:modified xsi:type="dcterms:W3CDTF">2015-08-23T19:33:47Z</dcterms:modified>
</cp:coreProperties>
</file>