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8" r:id="rId3"/>
    <p:sldId id="259" r:id="rId4"/>
    <p:sldId id="260" r:id="rId5"/>
    <p:sldId id="313" r:id="rId6"/>
    <p:sldId id="314" r:id="rId7"/>
    <p:sldId id="315" r:id="rId8"/>
    <p:sldId id="316" r:id="rId9"/>
    <p:sldId id="317" r:id="rId10"/>
    <p:sldId id="262" r:id="rId11"/>
    <p:sldId id="318" r:id="rId12"/>
    <p:sldId id="319" r:id="rId13"/>
    <p:sldId id="320" r:id="rId14"/>
    <p:sldId id="321" r:id="rId15"/>
    <p:sldId id="323" r:id="rId16"/>
    <p:sldId id="326" r:id="rId17"/>
    <p:sldId id="327" r:id="rId18"/>
    <p:sldId id="328" r:id="rId19"/>
    <p:sldId id="330" r:id="rId20"/>
    <p:sldId id="331" r:id="rId21"/>
    <p:sldId id="335" r:id="rId22"/>
    <p:sldId id="332" r:id="rId23"/>
    <p:sldId id="334" r:id="rId24"/>
    <p:sldId id="336" r:id="rId25"/>
    <p:sldId id="337" r:id="rId26"/>
    <p:sldId id="338" r:id="rId27"/>
    <p:sldId id="339" r:id="rId28"/>
    <p:sldId id="343" r:id="rId29"/>
    <p:sldId id="341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49461" autoAdjust="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C096A-14C4-4B52-BF41-F73A880791A4}" type="datetimeFigureOut">
              <a:rPr lang="pt-BR" smtClean="0"/>
              <a:pPr/>
              <a:t>29/08/2015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7341D-4F62-42D6-B578-4A8B2DA009C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367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341D-4F62-42D6-B578-4A8B2DA009C3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341D-4F62-42D6-B578-4A8B2DA009C3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341D-4F62-42D6-B578-4A8B2DA009C3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341D-4F62-42D6-B578-4A8B2DA009C3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341D-4F62-42D6-B578-4A8B2DA009C3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341D-4F62-42D6-B578-4A8B2DA009C3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341D-4F62-42D6-B578-4A8B2DA009C3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341D-4F62-42D6-B578-4A8B2DA009C3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341D-4F62-42D6-B578-4A8B2DA009C3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341D-4F62-42D6-B578-4A8B2DA009C3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341D-4F62-42D6-B578-4A8B2DA009C3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341D-4F62-42D6-B578-4A8B2DA009C3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341D-4F62-42D6-B578-4A8B2DA009C3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341D-4F62-42D6-B578-4A8B2DA009C3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341D-4F62-42D6-B578-4A8B2DA009C3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341D-4F62-42D6-B578-4A8B2DA009C3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341D-4F62-42D6-B578-4A8B2DA009C3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341D-4F62-42D6-B578-4A8B2DA009C3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75B90F7-BCB6-4C24-BE5F-6F28D5CD279A}" type="datetime1">
              <a:rPr lang="pt-BR" smtClean="0"/>
              <a:t>29/08/2015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0B88AD-098A-4F3A-A9CA-39205D479FB5}" type="datetime1">
              <a:rPr lang="pt-BR" smtClean="0"/>
              <a:t>29/08/2015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5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31211D-C744-485E-A6FE-68C773A3493E}" type="datetime1">
              <a:rPr lang="pt-BR" smtClean="0"/>
              <a:t>29/08/2015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42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B06F6D-104E-4014-A898-708E73904A4C}" type="datetime1">
              <a:rPr lang="pt-BR" smtClean="0"/>
              <a:t>29/08/2015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81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3903AD-C367-4974-AB51-15FCE158B44C}" type="datetime1">
              <a:rPr lang="pt-BR" smtClean="0"/>
              <a:t>29/08/2015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7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92D889-D00B-4677-B4A6-84952F27C168}" type="datetime1">
              <a:rPr lang="pt-BR" smtClean="0"/>
              <a:t>29/08/2015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447C5A-0CC6-42A8-97B6-A9E557CCEC95}" type="datetime1">
              <a:rPr lang="pt-BR" smtClean="0"/>
              <a:t>29/08/2015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50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708D86-46E9-461E-B203-0767606CB4D6}" type="datetime1">
              <a:rPr lang="pt-BR" smtClean="0"/>
              <a:t>29/08/2015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0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9AAD07-74A8-4059-9ABD-E9860DBC2AF9}" type="datetime1">
              <a:rPr lang="pt-BR" smtClean="0"/>
              <a:t>29/08/2015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7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34AD35-7007-45CA-9FDB-985923B46B6B}" type="datetime1">
              <a:rPr lang="pt-BR" smtClean="0"/>
              <a:t>29/08/2015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5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71DCDB-02BB-4C1F-B992-2361271B2285}" type="datetime1">
              <a:rPr lang="pt-BR" smtClean="0"/>
              <a:t>29/08/2015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538238-019E-4B70-BCED-F645B823071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0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75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08" y="1196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Engenharia</a:t>
            </a:r>
            <a:r>
              <a:rPr lang="en-US" dirty="0" smtClean="0"/>
              <a:t> </a:t>
            </a:r>
            <a:r>
              <a:rPr lang="en-US" dirty="0" err="1" smtClean="0"/>
              <a:t>Econômica</a:t>
            </a:r>
            <a:r>
              <a:rPr lang="en-US" dirty="0" smtClean="0"/>
              <a:t> aula 3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496" y="2564904"/>
            <a:ext cx="8748464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AutoNum type="romanUcPeriod"/>
              <a:defRPr/>
            </a:pP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Juros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Simples –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Operação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com um conj  de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Titulos</a:t>
            </a: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                              - 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Prazo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médio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de um conj de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Titulos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                       </a:t>
            </a:r>
          </a:p>
          <a:p>
            <a:pPr marL="571500" indent="-571500" algn="just">
              <a:buAutoNum type="romanUcPeriod" startAt="2"/>
              <a:defRPr/>
            </a:pP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Juros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compostos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 -  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Operações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com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juros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Compostos</a:t>
            </a: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                                          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Taxa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equivalencia</a:t>
            </a: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79187"/>
            <a:ext cx="1728192" cy="1117565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1032" y="476672"/>
            <a:ext cx="6933456" cy="710952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II. </a:t>
            </a:r>
            <a:r>
              <a:rPr lang="en-US" altLang="en-US" sz="3200" dirty="0" err="1" smtClean="0"/>
              <a:t>Juros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Compostos</a:t>
            </a:r>
            <a:r>
              <a:rPr lang="en-US" altLang="en-US" sz="3200" dirty="0" smtClean="0"/>
              <a:t>  ( </a:t>
            </a:r>
            <a:r>
              <a:rPr lang="en-US" altLang="en-US" sz="3200" dirty="0" err="1" smtClean="0"/>
              <a:t>relembrando</a:t>
            </a:r>
            <a:r>
              <a:rPr lang="en-US" altLang="en-US" sz="3200" dirty="0" smtClean="0"/>
              <a:t>)</a:t>
            </a:r>
          </a:p>
        </p:txBody>
      </p:sp>
      <p:pic>
        <p:nvPicPr>
          <p:cNvPr id="5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827584" y="1556792"/>
            <a:ext cx="7686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 Regime de Capitalização Composta</a:t>
            </a:r>
          </a:p>
          <a:p>
            <a:endParaRPr lang="pt-BR" sz="2800" dirty="0" smtClean="0"/>
          </a:p>
          <a:p>
            <a:r>
              <a:rPr lang="pt-BR" sz="2800" dirty="0" smtClean="0"/>
              <a:t>    Conceito </a:t>
            </a:r>
            <a:r>
              <a:rPr lang="pt-BR" sz="2800" dirty="0" smtClean="0">
                <a:sym typeface="Wingdings" pitchFamily="2" charset="2"/>
              </a:rPr>
              <a:t> Neste regime , o juro gerado no 1° ano agrega-se ao capital resultando em um novo Montante.</a:t>
            </a:r>
          </a:p>
          <a:p>
            <a:endParaRPr lang="pt-BR" sz="2800" dirty="0" smtClean="0">
              <a:sym typeface="Wingdings" pitchFamily="2" charset="2"/>
            </a:endParaRPr>
          </a:p>
          <a:p>
            <a:r>
              <a:rPr lang="pt-BR" sz="2800" dirty="0" smtClean="0">
                <a:sym typeface="Wingdings" pitchFamily="2" charset="2"/>
              </a:rPr>
              <a:t>                      e assim sucessivamente por todo o período da aplicação definido.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024" y="764704"/>
            <a:ext cx="6933456" cy="710952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II. </a:t>
            </a:r>
            <a:r>
              <a:rPr lang="en-US" altLang="en-US" sz="3600" dirty="0" err="1" smtClean="0"/>
              <a:t>Juros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Compostos</a:t>
            </a:r>
            <a:r>
              <a:rPr lang="en-US" altLang="en-US" sz="3600" dirty="0" smtClean="0"/>
              <a:t> ( </a:t>
            </a:r>
            <a:r>
              <a:rPr lang="en-US" altLang="en-US" sz="3600" dirty="0" err="1" smtClean="0"/>
              <a:t>relembrando</a:t>
            </a:r>
            <a:r>
              <a:rPr lang="en-US" altLang="en-US" sz="3600" dirty="0" smtClean="0"/>
              <a:t> )</a:t>
            </a:r>
          </a:p>
        </p:txBody>
      </p:sp>
      <p:pic>
        <p:nvPicPr>
          <p:cNvPr id="5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395536" y="1556792"/>
            <a:ext cx="856895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   Regime de Capitalização Composta</a:t>
            </a:r>
          </a:p>
          <a:p>
            <a:r>
              <a:rPr lang="pt-BR" sz="2400" dirty="0" smtClean="0"/>
              <a:t>    Exemplo :</a:t>
            </a:r>
          </a:p>
          <a:p>
            <a:r>
              <a:rPr lang="pt-BR" sz="2400" dirty="0" smtClean="0">
                <a:sym typeface="Wingdings" pitchFamily="2" charset="2"/>
              </a:rPr>
              <a:t>    Um capital de $ 1.000 foi aplicado durante 3 anos á taxa de 10% </a:t>
            </a:r>
            <a:r>
              <a:rPr lang="pt-BR" sz="2400" dirty="0" err="1" smtClean="0">
                <a:sym typeface="Wingdings" pitchFamily="2" charset="2"/>
              </a:rPr>
              <a:t>a.a.</a:t>
            </a:r>
            <a:r>
              <a:rPr lang="pt-BR" sz="2400" dirty="0" smtClean="0">
                <a:sym typeface="Wingdings" pitchFamily="2" charset="2"/>
              </a:rPr>
              <a:t> em regime de juros compostos</a:t>
            </a:r>
          </a:p>
          <a:p>
            <a:endParaRPr lang="pt-BR" sz="2400" dirty="0"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1° ano = o juro gerado foi de $ 1.000 x 0,1 = $100 – Novo Montante  ( M1 = $1.100 )</a:t>
            </a:r>
          </a:p>
          <a:p>
            <a:r>
              <a:rPr lang="pt-BR" sz="2400" dirty="0" smtClean="0">
                <a:sym typeface="Wingdings" pitchFamily="2" charset="2"/>
              </a:rPr>
              <a:t>2° ano = o juro gerado será de $ 1.100 x 0,1 = $110 – Novo montante ( M2 = $ 1.210 )</a:t>
            </a:r>
          </a:p>
          <a:p>
            <a:r>
              <a:rPr lang="pt-BR" sz="2400" dirty="0" smtClean="0">
                <a:sym typeface="Wingdings" pitchFamily="2" charset="2"/>
              </a:rPr>
              <a:t>3° ano = o juro gerado será de $ 1.210 x 0,1 = $121 – Novo montante ( M3 = $ 1.331 )</a:t>
            </a:r>
          </a:p>
          <a:p>
            <a:endParaRPr lang="pt-BR" sz="2400" dirty="0">
              <a:sym typeface="Wingdings" pitchFamily="2" charset="2"/>
            </a:endParaRPr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>
              <a:sym typeface="Wingdings" pitchFamily="2" charset="2"/>
            </a:endParaRPr>
          </a:p>
          <a:p>
            <a:endParaRPr lang="pt-BR" sz="2400" dirty="0" smtClean="0">
              <a:sym typeface="Wingdings" pitchFamily="2" charset="2"/>
            </a:endParaRPr>
          </a:p>
          <a:p>
            <a:endParaRPr lang="pt-BR" sz="2400" dirty="0">
              <a:sym typeface="Wingdings" pitchFamily="2" charset="2"/>
            </a:endParaRPr>
          </a:p>
          <a:p>
            <a:r>
              <a:rPr lang="pt-BR" sz="2400" dirty="0">
                <a:sym typeface="Wingdings" pitchFamily="2" charset="2"/>
              </a:rPr>
              <a:t> </a:t>
            </a:r>
            <a:r>
              <a:rPr lang="pt-BR" sz="2400" dirty="0" smtClean="0">
                <a:sym typeface="Wingdings" pitchFamily="2" charset="2"/>
              </a:rPr>
              <a:t>  </a:t>
            </a: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024" y="764704"/>
            <a:ext cx="6933456" cy="710952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II. </a:t>
            </a:r>
            <a:r>
              <a:rPr lang="en-US" altLang="en-US" sz="3600" dirty="0" err="1" smtClean="0"/>
              <a:t>Juros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Compostos</a:t>
            </a:r>
            <a:r>
              <a:rPr lang="en-US" altLang="en-US" sz="3600" dirty="0" smtClean="0"/>
              <a:t> ( M = ? )</a:t>
            </a:r>
          </a:p>
        </p:txBody>
      </p:sp>
      <p:pic>
        <p:nvPicPr>
          <p:cNvPr id="5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-36512" y="1844824"/>
            <a:ext cx="91805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Montante após 1 período </a:t>
            </a:r>
            <a:r>
              <a:rPr lang="pt-BR" sz="2000" dirty="0" smtClean="0">
                <a:sym typeface="Wingdings" pitchFamily="2" charset="2"/>
              </a:rPr>
              <a:t>  M</a:t>
            </a:r>
            <a:r>
              <a:rPr lang="pt-BR" sz="1000" dirty="0" smtClean="0">
                <a:sym typeface="Wingdings" pitchFamily="2" charset="2"/>
              </a:rPr>
              <a:t>1</a:t>
            </a:r>
            <a:r>
              <a:rPr lang="pt-BR" sz="2000" dirty="0" smtClean="0">
                <a:sym typeface="Wingdings" pitchFamily="2" charset="2"/>
              </a:rPr>
              <a:t> = C + Ci  =  C (1+ i )</a:t>
            </a:r>
          </a:p>
          <a:p>
            <a:endParaRPr lang="pt-BR" sz="2000" dirty="0" smtClean="0">
              <a:sym typeface="Wingdings" pitchFamily="2" charset="2"/>
            </a:endParaRPr>
          </a:p>
          <a:p>
            <a:r>
              <a:rPr lang="pt-BR" sz="2000" dirty="0" smtClean="0">
                <a:sym typeface="Wingdings" pitchFamily="2" charset="2"/>
              </a:rPr>
              <a:t>   Montante após 2 períodos  M</a:t>
            </a:r>
            <a:r>
              <a:rPr lang="pt-BR" sz="1000" dirty="0" smtClean="0">
                <a:sym typeface="Wingdings" pitchFamily="2" charset="2"/>
              </a:rPr>
              <a:t>2</a:t>
            </a:r>
            <a:r>
              <a:rPr lang="pt-BR" sz="2000" dirty="0" smtClean="0">
                <a:sym typeface="Wingdings" pitchFamily="2" charset="2"/>
              </a:rPr>
              <a:t> = M</a:t>
            </a:r>
            <a:r>
              <a:rPr lang="pt-BR" sz="1000" dirty="0" smtClean="0">
                <a:sym typeface="Wingdings" pitchFamily="2" charset="2"/>
              </a:rPr>
              <a:t>1</a:t>
            </a:r>
            <a:r>
              <a:rPr lang="pt-BR" sz="2000" dirty="0" smtClean="0">
                <a:sym typeface="Wingdings" pitchFamily="2" charset="2"/>
              </a:rPr>
              <a:t> + M</a:t>
            </a:r>
            <a:r>
              <a:rPr lang="pt-BR" sz="1000" dirty="0" smtClean="0">
                <a:sym typeface="Wingdings" pitchFamily="2" charset="2"/>
              </a:rPr>
              <a:t>1</a:t>
            </a:r>
            <a:r>
              <a:rPr lang="pt-BR" sz="2000" dirty="0" smtClean="0">
                <a:sym typeface="Wingdings" pitchFamily="2" charset="2"/>
              </a:rPr>
              <a:t>i  = M</a:t>
            </a:r>
            <a:r>
              <a:rPr lang="pt-BR" sz="1000" dirty="0" smtClean="0">
                <a:sym typeface="Wingdings" pitchFamily="2" charset="2"/>
              </a:rPr>
              <a:t>1</a:t>
            </a:r>
            <a:r>
              <a:rPr lang="pt-BR" sz="2000" dirty="0" smtClean="0">
                <a:sym typeface="Wingdings" pitchFamily="2" charset="2"/>
              </a:rPr>
              <a:t> ( 1+ i )  = C(1+i )(1+i ) =  C (1+i )²</a:t>
            </a:r>
          </a:p>
          <a:p>
            <a:endParaRPr lang="pt-BR" sz="2000" dirty="0" smtClean="0">
              <a:sym typeface="Wingdings" pitchFamily="2" charset="2"/>
            </a:endParaRPr>
          </a:p>
          <a:p>
            <a:r>
              <a:rPr lang="pt-BR" sz="2000" dirty="0" smtClean="0">
                <a:sym typeface="Wingdings" pitchFamily="2" charset="2"/>
              </a:rPr>
              <a:t>   Montante após 3 períodos  M</a:t>
            </a:r>
            <a:r>
              <a:rPr lang="pt-BR" sz="1000" dirty="0" smtClean="0">
                <a:sym typeface="Wingdings" pitchFamily="2" charset="2"/>
              </a:rPr>
              <a:t>3</a:t>
            </a:r>
            <a:r>
              <a:rPr lang="pt-BR" sz="2000" dirty="0" smtClean="0">
                <a:sym typeface="Wingdings" pitchFamily="2" charset="2"/>
              </a:rPr>
              <a:t> = M</a:t>
            </a:r>
            <a:r>
              <a:rPr lang="pt-BR" sz="1000" dirty="0" smtClean="0">
                <a:sym typeface="Wingdings" pitchFamily="2" charset="2"/>
              </a:rPr>
              <a:t>2</a:t>
            </a:r>
            <a:r>
              <a:rPr lang="pt-BR" sz="2000" dirty="0" smtClean="0">
                <a:sym typeface="Wingdings" pitchFamily="2" charset="2"/>
              </a:rPr>
              <a:t> + M</a:t>
            </a:r>
            <a:r>
              <a:rPr lang="pt-BR" sz="1000" dirty="0" smtClean="0">
                <a:sym typeface="Wingdings" pitchFamily="2" charset="2"/>
              </a:rPr>
              <a:t>2</a:t>
            </a:r>
            <a:r>
              <a:rPr lang="pt-BR" sz="2000" dirty="0" smtClean="0">
                <a:sym typeface="Wingdings" pitchFamily="2" charset="2"/>
              </a:rPr>
              <a:t>i  = M</a:t>
            </a:r>
            <a:r>
              <a:rPr lang="pt-BR" sz="1000" dirty="0" smtClean="0">
                <a:sym typeface="Wingdings" pitchFamily="2" charset="2"/>
              </a:rPr>
              <a:t>2</a:t>
            </a:r>
            <a:r>
              <a:rPr lang="pt-BR" sz="2000" dirty="0" smtClean="0">
                <a:sym typeface="Wingdings" pitchFamily="2" charset="2"/>
              </a:rPr>
              <a:t> (1+i) =  C (1+i )²(1+i ) =  C(1+i )³</a:t>
            </a:r>
          </a:p>
          <a:p>
            <a:endParaRPr lang="pt-BR" sz="2000" dirty="0" smtClean="0">
              <a:sym typeface="Wingdings" pitchFamily="2" charset="2"/>
            </a:endParaRPr>
          </a:p>
          <a:p>
            <a:r>
              <a:rPr lang="pt-BR" sz="2000" dirty="0" smtClean="0">
                <a:sym typeface="Wingdings" pitchFamily="2" charset="2"/>
              </a:rPr>
              <a:t>   Portanto   M</a:t>
            </a:r>
            <a:r>
              <a:rPr lang="pt-BR" sz="1000" dirty="0" smtClean="0">
                <a:sym typeface="Wingdings" pitchFamily="2" charset="2"/>
              </a:rPr>
              <a:t>n</a:t>
            </a:r>
            <a:r>
              <a:rPr lang="pt-BR" sz="2000" dirty="0" smtClean="0">
                <a:sym typeface="Wingdings" pitchFamily="2" charset="2"/>
              </a:rPr>
              <a:t>  =   C  ( 1+ i )</a:t>
            </a:r>
            <a:endParaRPr lang="pt-BR" sz="2000" dirty="0">
              <a:sym typeface="Wingdings" pitchFamily="2" charset="2"/>
            </a:endParaRPr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>
              <a:sym typeface="Wingdings" pitchFamily="2" charset="2"/>
            </a:endParaRPr>
          </a:p>
          <a:p>
            <a:endParaRPr lang="pt-BR" sz="2000" dirty="0" smtClean="0">
              <a:sym typeface="Wingdings" pitchFamily="2" charset="2"/>
            </a:endParaRPr>
          </a:p>
          <a:p>
            <a:endParaRPr lang="pt-BR" sz="2000" dirty="0">
              <a:sym typeface="Wingdings" pitchFamily="2" charset="2"/>
            </a:endParaRPr>
          </a:p>
          <a:p>
            <a:r>
              <a:rPr lang="pt-BR" sz="2000" dirty="0">
                <a:sym typeface="Wingdings" pitchFamily="2" charset="2"/>
              </a:rPr>
              <a:t> </a:t>
            </a:r>
            <a:r>
              <a:rPr lang="pt-BR" sz="2000" dirty="0" smtClean="0">
                <a:sym typeface="Wingdings" pitchFamily="2" charset="2"/>
              </a:rPr>
              <a:t>  </a:t>
            </a: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771800" y="3501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024" y="764704"/>
            <a:ext cx="6933456" cy="710952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II. </a:t>
            </a:r>
            <a:r>
              <a:rPr lang="en-US" altLang="en-US" sz="3200" dirty="0" err="1" smtClean="0"/>
              <a:t>Juros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Compostos</a:t>
            </a:r>
            <a:r>
              <a:rPr lang="en-US" altLang="en-US" sz="3200" dirty="0" smtClean="0"/>
              <a:t>  ( HP 12 C )</a:t>
            </a:r>
          </a:p>
        </p:txBody>
      </p:sp>
      <p:pic>
        <p:nvPicPr>
          <p:cNvPr id="5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-36512" y="2286735"/>
            <a:ext cx="91805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PV =  </a:t>
            </a:r>
            <a:r>
              <a:rPr lang="pt-BR" sz="2000" dirty="0" err="1" smtClean="0"/>
              <a:t>Present</a:t>
            </a:r>
            <a:r>
              <a:rPr lang="pt-BR" sz="2000" dirty="0" smtClean="0"/>
              <a:t> </a:t>
            </a:r>
            <a:r>
              <a:rPr lang="pt-BR" sz="2000" dirty="0" err="1" smtClean="0"/>
              <a:t>Value</a:t>
            </a:r>
            <a:r>
              <a:rPr lang="pt-BR" sz="2000" dirty="0" smtClean="0"/>
              <a:t>   (   Capital )    -  sinal  positivo   ( entrada de caixa )</a:t>
            </a:r>
          </a:p>
          <a:p>
            <a:r>
              <a:rPr lang="pt-BR" sz="2000" dirty="0" smtClean="0"/>
              <a:t>   FV = Future </a:t>
            </a:r>
            <a:r>
              <a:rPr lang="pt-BR" sz="2000" dirty="0" err="1" smtClean="0"/>
              <a:t>Value</a:t>
            </a:r>
            <a:r>
              <a:rPr lang="pt-BR" sz="2000" dirty="0" smtClean="0"/>
              <a:t>  ( Montante )     -  sinal negativo   ( saída de caixa )</a:t>
            </a:r>
          </a:p>
          <a:p>
            <a:r>
              <a:rPr lang="pt-BR" sz="2000" dirty="0" smtClean="0"/>
              <a:t>     i  =  taxa de juros</a:t>
            </a:r>
          </a:p>
          <a:p>
            <a:r>
              <a:rPr lang="pt-BR" sz="2000" dirty="0" smtClean="0"/>
              <a:t>    n  =  numero de períodos</a:t>
            </a:r>
          </a:p>
          <a:p>
            <a:endParaRPr lang="pt-BR" sz="2000" dirty="0" smtClean="0"/>
          </a:p>
          <a:p>
            <a:r>
              <a:rPr lang="pt-BR" sz="2000" dirty="0" smtClean="0"/>
              <a:t>  </a:t>
            </a:r>
          </a:p>
          <a:p>
            <a:endParaRPr lang="pt-BR" sz="2000" dirty="0" smtClean="0"/>
          </a:p>
          <a:p>
            <a:endParaRPr lang="pt-BR" sz="2000" dirty="0" smtClean="0">
              <a:sym typeface="Wingdings" pitchFamily="2" charset="2"/>
            </a:endParaRPr>
          </a:p>
          <a:p>
            <a:endParaRPr lang="pt-BR" sz="2000" dirty="0" smtClean="0">
              <a:sym typeface="Wingdings" pitchFamily="2" charset="2"/>
            </a:endParaRPr>
          </a:p>
          <a:p>
            <a:endParaRPr lang="pt-BR" sz="2000" dirty="0">
              <a:sym typeface="Wingdings" pitchFamily="2" charset="2"/>
            </a:endParaRPr>
          </a:p>
          <a:p>
            <a:r>
              <a:rPr lang="pt-BR" sz="2000" dirty="0">
                <a:sym typeface="Wingdings" pitchFamily="2" charset="2"/>
              </a:rPr>
              <a:t> </a:t>
            </a:r>
            <a:r>
              <a:rPr lang="pt-BR" sz="2000" dirty="0" smtClean="0">
                <a:sym typeface="Wingdings" pitchFamily="2" charset="2"/>
              </a:rPr>
              <a:t>  </a:t>
            </a: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236296" y="37890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4788024" y="4077072"/>
            <a:ext cx="25202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7308304" y="4077072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4788024" y="3501008"/>
            <a:ext cx="0" cy="567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572000" y="3212976"/>
            <a:ext cx="4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PV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090748" y="479715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FV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923928" y="4365104"/>
            <a:ext cx="30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Do ponto de vista do tomador do empréstimo</a:t>
            </a:r>
            <a:endParaRPr lang="pt-BR" sz="1200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024" y="764704"/>
            <a:ext cx="6933456" cy="710952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II. </a:t>
            </a:r>
            <a:r>
              <a:rPr lang="en-US" altLang="en-US" sz="3600" dirty="0" err="1" smtClean="0"/>
              <a:t>Juros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Compostos</a:t>
            </a:r>
            <a:endParaRPr lang="en-US" altLang="en-US" sz="3600" dirty="0" smtClean="0"/>
          </a:p>
        </p:txBody>
      </p:sp>
      <p:pic>
        <p:nvPicPr>
          <p:cNvPr id="5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-36512" y="1844824"/>
            <a:ext cx="91805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   Exemplo 1  </a:t>
            </a:r>
            <a:r>
              <a:rPr lang="pt-BR" sz="2000" dirty="0" smtClean="0">
                <a:sym typeface="Wingdings" pitchFamily="2" charset="2"/>
              </a:rPr>
              <a:t>  </a:t>
            </a:r>
            <a:r>
              <a:rPr lang="pt-BR" sz="2000" dirty="0" smtClean="0"/>
              <a:t>Que capital aplicado a juros compostos à taxa de 2,5% </a:t>
            </a:r>
            <a:r>
              <a:rPr lang="pt-BR" sz="2000" dirty="0" err="1" smtClean="0"/>
              <a:t>a.m.</a:t>
            </a:r>
            <a:r>
              <a:rPr lang="pt-BR" sz="2000" dirty="0" smtClean="0"/>
              <a:t> produz um montante de    $ 3.500 após um ano ?</a:t>
            </a:r>
          </a:p>
          <a:p>
            <a:endParaRPr lang="pt-BR" sz="2000" dirty="0" smtClean="0"/>
          </a:p>
          <a:p>
            <a:r>
              <a:rPr lang="pt-BR" sz="2000" dirty="0" smtClean="0"/>
              <a:t>  </a:t>
            </a:r>
          </a:p>
          <a:p>
            <a:endParaRPr lang="pt-BR" sz="2000" dirty="0" smtClean="0"/>
          </a:p>
          <a:p>
            <a:endParaRPr lang="pt-BR" sz="2000" dirty="0" smtClean="0">
              <a:sym typeface="Wingdings" pitchFamily="2" charset="2"/>
            </a:endParaRPr>
          </a:p>
          <a:p>
            <a:endParaRPr lang="pt-BR" sz="2000" dirty="0" smtClean="0">
              <a:sym typeface="Wingdings" pitchFamily="2" charset="2"/>
            </a:endParaRPr>
          </a:p>
          <a:p>
            <a:endParaRPr lang="pt-BR" sz="2000" dirty="0">
              <a:sym typeface="Wingdings" pitchFamily="2" charset="2"/>
            </a:endParaRPr>
          </a:p>
          <a:p>
            <a:r>
              <a:rPr lang="pt-BR" sz="2000" dirty="0">
                <a:sym typeface="Wingdings" pitchFamily="2" charset="2"/>
              </a:rPr>
              <a:t> </a:t>
            </a:r>
            <a:r>
              <a:rPr lang="pt-BR" sz="2000" dirty="0" smtClean="0">
                <a:sym typeface="Wingdings" pitchFamily="2" charset="2"/>
              </a:rPr>
              <a:t>  </a:t>
            </a:r>
            <a:endParaRPr lang="pt-BR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640"/>
            <a:ext cx="6933456" cy="710952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II. </a:t>
            </a:r>
            <a:r>
              <a:rPr lang="en-US" altLang="en-US" sz="3600" dirty="0" err="1" smtClean="0"/>
              <a:t>Juros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Compostos</a:t>
            </a:r>
            <a:endParaRPr lang="en-US" altLang="en-US" sz="3600" dirty="0" smtClean="0"/>
          </a:p>
        </p:txBody>
      </p:sp>
      <p:pic>
        <p:nvPicPr>
          <p:cNvPr id="5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-36512" y="2286735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Exemplo 2  </a:t>
            </a:r>
            <a:r>
              <a:rPr lang="pt-BR" sz="2000" dirty="0" smtClean="0">
                <a:sym typeface="Wingdings" pitchFamily="2" charset="2"/>
              </a:rPr>
              <a:t>  </a:t>
            </a:r>
            <a:r>
              <a:rPr lang="pt-BR" sz="2000" dirty="0" smtClean="0"/>
              <a:t> Um capital de $2.500  foi aplicado a juros compostos durante quatro meses , produzindo um Montante de $3.500 .   Qual a taxa mensal de juros ??</a:t>
            </a:r>
            <a:endParaRPr lang="pt-BR" sz="200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640"/>
            <a:ext cx="6933456" cy="710952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II. </a:t>
            </a:r>
            <a:r>
              <a:rPr lang="en-US" altLang="en-US" sz="3600" dirty="0" err="1" smtClean="0"/>
              <a:t>Juros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Compostos</a:t>
            </a:r>
            <a:endParaRPr lang="en-US" altLang="en-US" sz="3600" dirty="0" smtClean="0"/>
          </a:p>
        </p:txBody>
      </p:sp>
      <p:pic>
        <p:nvPicPr>
          <p:cNvPr id="5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-36512" y="2286735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Exemplo 3 </a:t>
            </a:r>
            <a:r>
              <a:rPr lang="pt-BR" sz="2000" dirty="0" smtClean="0">
                <a:sym typeface="Wingdings" pitchFamily="2" charset="2"/>
              </a:rPr>
              <a:t>  </a:t>
            </a:r>
            <a:r>
              <a:rPr lang="pt-BR" sz="2000" dirty="0" smtClean="0"/>
              <a:t>Durante quanto tempo um Capital de $1.000 deve ser aplicado a juros compostos à taxa de 10% </a:t>
            </a:r>
            <a:r>
              <a:rPr lang="pt-BR" sz="2000" dirty="0" err="1" smtClean="0"/>
              <a:t>a.a.</a:t>
            </a:r>
            <a:r>
              <a:rPr lang="pt-BR" sz="2000" dirty="0" smtClean="0"/>
              <a:t> para resultar em um montante de $ 1.610,51</a:t>
            </a:r>
            <a:endParaRPr lang="pt-BR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640"/>
            <a:ext cx="6933456" cy="710952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II. </a:t>
            </a:r>
            <a:r>
              <a:rPr lang="en-US" altLang="en-US" sz="3600" dirty="0" err="1" smtClean="0"/>
              <a:t>Juros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Compostos</a:t>
            </a:r>
            <a:r>
              <a:rPr lang="en-US" altLang="en-US" sz="3600" dirty="0" smtClean="0"/>
              <a:t>  ( </a:t>
            </a:r>
            <a:r>
              <a:rPr lang="en-US" altLang="en-US" sz="3600" dirty="0" err="1" smtClean="0"/>
              <a:t>Tente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você</a:t>
            </a:r>
            <a:r>
              <a:rPr lang="en-US" altLang="en-US" sz="3600" dirty="0" smtClean="0"/>
              <a:t> )</a:t>
            </a:r>
          </a:p>
        </p:txBody>
      </p:sp>
      <p:pic>
        <p:nvPicPr>
          <p:cNvPr id="5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-36512" y="1484784"/>
            <a:ext cx="91805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1. Uma pessoa aplica hoje $4.000 e aplicará $12.000 daqui a 3 meses em um fundo que rende juros compostos à taxa de 2,6% </a:t>
            </a:r>
            <a:r>
              <a:rPr lang="pt-BR" sz="2000" dirty="0" err="1" smtClean="0"/>
              <a:t>a.m.</a:t>
            </a:r>
            <a:endParaRPr lang="pt-BR" sz="2000" dirty="0" smtClean="0"/>
          </a:p>
          <a:p>
            <a:r>
              <a:rPr lang="pt-BR" sz="2000" dirty="0" smtClean="0"/>
              <a:t>        Qual o seu montante daqui a 6 meses ??</a:t>
            </a:r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  </a:t>
            </a:r>
          </a:p>
          <a:p>
            <a:r>
              <a:rPr lang="pt-BR" sz="2000" dirty="0" smtClean="0"/>
              <a:t>  </a:t>
            </a:r>
            <a:endParaRPr lang="pt-BR" sz="20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07504" y="3140968"/>
            <a:ext cx="87129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dirty="0"/>
          </a:p>
          <a:p>
            <a:r>
              <a:rPr lang="pt-BR" sz="2000" dirty="0"/>
              <a:t>   2. Um capital foi aplicado a juros compostos durante 10 meses , rendendo um juro igual ao capital aplicado .   Qual a taxa mensal desta aplicação ??</a:t>
            </a: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188640"/>
            <a:ext cx="6933456" cy="710952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II. </a:t>
            </a:r>
            <a:r>
              <a:rPr lang="en-US" altLang="en-US" sz="3600" dirty="0" err="1" smtClean="0"/>
              <a:t>Adequando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períodos</a:t>
            </a:r>
            <a:endParaRPr lang="en-US" altLang="en-US" sz="3600" dirty="0" smtClean="0"/>
          </a:p>
        </p:txBody>
      </p:sp>
      <p:pic>
        <p:nvPicPr>
          <p:cNvPr id="5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-36512" y="1484784"/>
            <a:ext cx="9180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Exemplo  ::</a:t>
            </a:r>
          </a:p>
          <a:p>
            <a:endParaRPr lang="pt-BR" sz="2000" dirty="0" smtClean="0"/>
          </a:p>
          <a:p>
            <a:r>
              <a:rPr lang="pt-BR" sz="2000" dirty="0" smtClean="0"/>
              <a:t>   Um cliente recebeu um empréstimo bancário de $15.000 e pagou após 72 dias um montante de $16.102,77.</a:t>
            </a:r>
          </a:p>
          <a:p>
            <a:r>
              <a:rPr lang="pt-BR" sz="2000" dirty="0" smtClean="0"/>
              <a:t> Qual  a taxa mensal de juros compostos do empréstimo ??</a:t>
            </a:r>
            <a:endParaRPr lang="pt-BR" sz="2000" dirty="0"/>
          </a:p>
        </p:txBody>
      </p:sp>
      <p:sp>
        <p:nvSpPr>
          <p:cNvPr id="10" name="Elipse 9"/>
          <p:cNvSpPr/>
          <p:nvPr/>
        </p:nvSpPr>
        <p:spPr>
          <a:xfrm>
            <a:off x="1331640" y="2708920"/>
            <a:ext cx="864096" cy="43204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7884368" y="2060848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175048" y="485800"/>
            <a:ext cx="6933456" cy="710952"/>
          </a:xfrm>
        </p:spPr>
        <p:txBody>
          <a:bodyPr/>
          <a:lstStyle/>
          <a:p>
            <a:pPr algn="l" eaLnBrk="1" hangingPunct="1"/>
            <a:r>
              <a:rPr lang="en-US" altLang="en-US" sz="3600" dirty="0" smtClean="0"/>
              <a:t>II. </a:t>
            </a:r>
            <a:r>
              <a:rPr lang="en-US" altLang="en-US" sz="3600" dirty="0" err="1" smtClean="0"/>
              <a:t>Exercicios</a:t>
            </a:r>
            <a:r>
              <a:rPr lang="en-US" altLang="en-US" sz="3600" dirty="0" smtClean="0"/>
              <a:t>   ( </a:t>
            </a:r>
            <a:r>
              <a:rPr lang="en-US" altLang="en-US" sz="3600" dirty="0" err="1" smtClean="0"/>
              <a:t>tente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você</a:t>
            </a:r>
            <a:r>
              <a:rPr lang="en-US" altLang="en-US" sz="3600" dirty="0" smtClean="0"/>
              <a:t> )</a:t>
            </a:r>
          </a:p>
        </p:txBody>
      </p:sp>
      <p:pic>
        <p:nvPicPr>
          <p:cNvPr id="5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-36512" y="1484784"/>
            <a:ext cx="9180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1. Uma empresa vende determinada matéria prima por $1.500 /</a:t>
            </a:r>
            <a:r>
              <a:rPr lang="pt-BR" sz="2000" dirty="0" err="1" smtClean="0"/>
              <a:t>ton</a:t>
            </a:r>
            <a:r>
              <a:rPr lang="pt-BR" sz="2000" dirty="0" smtClean="0"/>
              <a:t> sendo o pagamento feito 60 dias após a compra. À vista, a empresa concede um desconto de 5% do valor da venda.  Qual a taxa mensal de juros compostos pagos no financiamento?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   </a:t>
            </a:r>
            <a:endParaRPr lang="pt-BR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5496" y="3493457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2. Um </a:t>
            </a:r>
            <a:r>
              <a:rPr lang="pt-BR" sz="2000" dirty="0"/>
              <a:t>empréstimo de $8.000 a juros compostos deve ser pago após 64 dias , sendo o montante igual a $8.500  .  Obtenha as taxas mensal e anual desta operação.</a:t>
            </a:r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-108520" y="1561728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AutoNum type="romanUcPeriod"/>
              <a:defRPr/>
            </a:pPr>
            <a:r>
              <a:rPr lang="en-US" dirty="0" err="1" smtClean="0"/>
              <a:t>Operação</a:t>
            </a:r>
            <a:r>
              <a:rPr lang="en-US" dirty="0" smtClean="0"/>
              <a:t> com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Titulos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2564904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r>
              <a:rPr lang="en-US" sz="28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Vimos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até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agora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como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proceder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para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descontar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um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único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título</a:t>
            </a:r>
            <a:endParaRPr lang="en-US" sz="2800" dirty="0" smtClean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571500" indent="-571500" algn="just">
              <a:buFont typeface="Wingdings"/>
              <a:buChar char="à"/>
              <a:defRPr/>
            </a:pPr>
            <a:r>
              <a:rPr lang="en-US" sz="28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Caso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tenhamos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um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conjunto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títulos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(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borderô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) o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seu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valor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atual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comercial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( V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liq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) é a soma dos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valores</a:t>
            </a:r>
            <a:r>
              <a:rPr lang="en-US" sz="2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atuais</a:t>
            </a:r>
            <a:endParaRPr lang="en-US" sz="28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175048" y="485800"/>
            <a:ext cx="6933456" cy="710952"/>
          </a:xfrm>
        </p:spPr>
        <p:txBody>
          <a:bodyPr/>
          <a:lstStyle/>
          <a:p>
            <a:pPr algn="l" eaLnBrk="1" hangingPunct="1"/>
            <a:r>
              <a:rPr lang="en-US" altLang="en-US" sz="3600" dirty="0" smtClean="0"/>
              <a:t>II. </a:t>
            </a:r>
            <a:r>
              <a:rPr lang="en-US" altLang="en-US" sz="3600" dirty="0" err="1" smtClean="0"/>
              <a:t>Taxas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Equivalentes</a:t>
            </a:r>
            <a:endParaRPr lang="en-US" altLang="en-US" sz="3600" dirty="0" smtClean="0"/>
          </a:p>
        </p:txBody>
      </p:sp>
      <p:pic>
        <p:nvPicPr>
          <p:cNvPr id="5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-36512" y="1484784"/>
            <a:ext cx="9180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Taxas Equivalentes   </a:t>
            </a:r>
            <a:r>
              <a:rPr lang="pt-BR" sz="2000" dirty="0" smtClean="0">
                <a:sym typeface="Wingdings" pitchFamily="2" charset="2"/>
              </a:rPr>
              <a:t> a juros compostos quando aplicadas em um mesmo Capital </a:t>
            </a:r>
          </a:p>
          <a:p>
            <a:r>
              <a:rPr lang="pt-BR" sz="2000" dirty="0" smtClean="0">
                <a:sym typeface="Wingdings" pitchFamily="2" charset="2"/>
              </a:rPr>
              <a:t>                                          e durante um mesmo prazo devem produzir  Montantes iguais</a:t>
            </a:r>
          </a:p>
          <a:p>
            <a:r>
              <a:rPr lang="pt-BR" sz="2000" dirty="0" smtClean="0">
                <a:sym typeface="Wingdings" pitchFamily="2" charset="2"/>
              </a:rPr>
              <a:t> </a:t>
            </a: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2485345"/>
            <a:ext cx="9180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 Portanto  se    :    i</a:t>
            </a:r>
            <a:r>
              <a:rPr lang="pt-BR" sz="1400" dirty="0" smtClean="0"/>
              <a:t>1</a:t>
            </a:r>
            <a:r>
              <a:rPr lang="pt-BR" sz="2000" dirty="0" smtClean="0"/>
              <a:t> e i</a:t>
            </a:r>
            <a:r>
              <a:rPr lang="pt-BR" sz="1400" dirty="0" smtClean="0"/>
              <a:t>2</a:t>
            </a:r>
            <a:r>
              <a:rPr lang="pt-BR" sz="2000" dirty="0" smtClean="0"/>
              <a:t> forem as taxas</a:t>
            </a:r>
          </a:p>
          <a:p>
            <a:r>
              <a:rPr lang="pt-BR" sz="2000" dirty="0" smtClean="0"/>
              <a:t>                                  e n</a:t>
            </a:r>
            <a:r>
              <a:rPr lang="pt-BR" sz="1400" dirty="0" smtClean="0"/>
              <a:t>1</a:t>
            </a:r>
            <a:r>
              <a:rPr lang="pt-BR" sz="2000" dirty="0" smtClean="0"/>
              <a:t> e n</a:t>
            </a:r>
            <a:r>
              <a:rPr lang="pt-BR" sz="1400" dirty="0" smtClean="0"/>
              <a:t>2</a:t>
            </a:r>
            <a:r>
              <a:rPr lang="pt-BR" sz="2000" dirty="0" smtClean="0"/>
              <a:t> forem os prazos expressos na mesma unidade das respectivas taxas</a:t>
            </a:r>
          </a:p>
          <a:p>
            <a:r>
              <a:rPr lang="pt-BR" sz="2000" dirty="0" smtClean="0"/>
              <a:t>Diremos que são equivalentes se :</a:t>
            </a:r>
          </a:p>
          <a:p>
            <a:endParaRPr lang="pt-BR" sz="2000" dirty="0" smtClean="0"/>
          </a:p>
          <a:p>
            <a:r>
              <a:rPr lang="pt-BR" sz="2000" dirty="0" smtClean="0"/>
              <a:t>      C( i + i1)      =   C(1 + i2)</a:t>
            </a:r>
          </a:p>
          <a:p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5888" y="4573577"/>
            <a:ext cx="9180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 ( 1 + i1 )     =  ( 1 + i2 )</a:t>
            </a:r>
            <a:endParaRPr lang="pt-BR" sz="2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115616" y="386104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n1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483768" y="4437112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n2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115616" y="4437112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n1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620416" y="386104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n2</a:t>
            </a:r>
            <a:endParaRPr lang="pt-BR" sz="1400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175048" y="485800"/>
            <a:ext cx="6933456" cy="710952"/>
          </a:xfrm>
        </p:spPr>
        <p:txBody>
          <a:bodyPr/>
          <a:lstStyle/>
          <a:p>
            <a:pPr algn="l" eaLnBrk="1" hangingPunct="1"/>
            <a:r>
              <a:rPr lang="en-US" altLang="en-US" sz="3600" dirty="0" smtClean="0"/>
              <a:t>II. </a:t>
            </a:r>
            <a:r>
              <a:rPr lang="en-US" altLang="en-US" sz="3600" dirty="0" err="1" smtClean="0"/>
              <a:t>Taxas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Equivalentes</a:t>
            </a:r>
            <a:endParaRPr lang="en-US" altLang="en-US" sz="3600" dirty="0" smtClean="0"/>
          </a:p>
        </p:txBody>
      </p:sp>
      <p:pic>
        <p:nvPicPr>
          <p:cNvPr id="5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144016" y="1484784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Outra visão de taxas equivalentes agora em função de prazos de cada taxa  :</a:t>
            </a:r>
            <a:endParaRPr lang="pt-BR" sz="2000" dirty="0" smtClean="0">
              <a:sym typeface="Wingdings" pitchFamily="2" charset="2"/>
            </a:endParaRPr>
          </a:p>
          <a:p>
            <a:r>
              <a:rPr lang="pt-BR" sz="2000" dirty="0" smtClean="0">
                <a:sym typeface="Wingdings" pitchFamily="2" charset="2"/>
              </a:rPr>
              <a:t> </a:t>
            </a: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2132856"/>
            <a:ext cx="9180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 Seja :   </a:t>
            </a:r>
            <a:r>
              <a:rPr lang="pt-BR" sz="2000" dirty="0" err="1" smtClean="0"/>
              <a:t>i</a:t>
            </a:r>
            <a:r>
              <a:rPr lang="pt-BR" sz="1400" dirty="0" err="1" smtClean="0"/>
              <a:t>Q</a:t>
            </a:r>
            <a:r>
              <a:rPr lang="pt-BR" sz="2000" dirty="0" smtClean="0"/>
              <a:t>  =   taxa que eu quero descobrir</a:t>
            </a:r>
          </a:p>
          <a:p>
            <a:r>
              <a:rPr lang="pt-BR" sz="2000" dirty="0" smtClean="0"/>
              <a:t>                 i</a:t>
            </a:r>
            <a:r>
              <a:rPr lang="pt-BR" sz="1400" dirty="0" smtClean="0"/>
              <a:t>T</a:t>
            </a:r>
            <a:r>
              <a:rPr lang="pt-BR" sz="2000" dirty="0" smtClean="0"/>
              <a:t>  =  taxa que eu tenho</a:t>
            </a:r>
          </a:p>
          <a:p>
            <a:r>
              <a:rPr lang="pt-BR" sz="2000" dirty="0" smtClean="0"/>
              <a:t>                  </a:t>
            </a:r>
            <a:r>
              <a:rPr lang="pt-BR" sz="1400" dirty="0" smtClean="0"/>
              <a:t>Q</a:t>
            </a:r>
            <a:r>
              <a:rPr lang="pt-BR" sz="2000" dirty="0" smtClean="0"/>
              <a:t> =  prazo em dias da taxa que eu quero descobrir</a:t>
            </a:r>
          </a:p>
          <a:p>
            <a:r>
              <a:rPr lang="pt-BR" sz="2000" dirty="0" smtClean="0"/>
              <a:t>                   </a:t>
            </a:r>
            <a:r>
              <a:rPr lang="pt-BR" sz="1400" dirty="0" smtClean="0"/>
              <a:t>T</a:t>
            </a:r>
            <a:r>
              <a:rPr lang="pt-BR" sz="2000" dirty="0" smtClean="0"/>
              <a:t> = prazo em dias da taxa que eu tenho               </a:t>
            </a:r>
          </a:p>
          <a:p>
            <a:endParaRPr lang="pt-BR" sz="2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-36512" y="3525976"/>
            <a:ext cx="9180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 </a:t>
            </a:r>
            <a:r>
              <a:rPr lang="pt-BR" sz="2000" dirty="0" err="1" smtClean="0"/>
              <a:t>n</a:t>
            </a:r>
            <a:r>
              <a:rPr lang="pt-BR" sz="1400" dirty="0" err="1" smtClean="0"/>
              <a:t>Q</a:t>
            </a:r>
            <a:r>
              <a:rPr lang="pt-BR" sz="2000" dirty="0" smtClean="0"/>
              <a:t> =  360      n</a:t>
            </a:r>
            <a:r>
              <a:rPr lang="pt-BR" sz="1400" dirty="0" smtClean="0"/>
              <a:t>T</a:t>
            </a:r>
            <a:r>
              <a:rPr lang="pt-BR" sz="2000" dirty="0" smtClean="0"/>
              <a:t> =   360            </a:t>
            </a:r>
          </a:p>
          <a:p>
            <a:r>
              <a:rPr lang="pt-BR" sz="2000" dirty="0" smtClean="0"/>
              <a:t>               Q                     T</a:t>
            </a:r>
          </a:p>
          <a:p>
            <a:endParaRPr lang="pt-BR" sz="2000" dirty="0" smtClean="0"/>
          </a:p>
          <a:p>
            <a:r>
              <a:rPr lang="pt-BR" sz="2000" dirty="0" smtClean="0"/>
              <a:t>    ( 1 + </a:t>
            </a:r>
            <a:r>
              <a:rPr lang="pt-BR" sz="2000" dirty="0" err="1" smtClean="0"/>
              <a:t>i</a:t>
            </a:r>
            <a:r>
              <a:rPr lang="pt-BR" sz="1400" dirty="0" err="1" smtClean="0"/>
              <a:t>Q</a:t>
            </a:r>
            <a:r>
              <a:rPr lang="pt-BR" sz="2000" dirty="0" smtClean="0"/>
              <a:t> )           =  ( 1+ i</a:t>
            </a:r>
            <a:r>
              <a:rPr lang="pt-BR" sz="1400" dirty="0" smtClean="0"/>
              <a:t>T</a:t>
            </a:r>
            <a:r>
              <a:rPr lang="pt-BR" sz="2000" dirty="0" smtClean="0"/>
              <a:t> )</a:t>
            </a:r>
          </a:p>
          <a:p>
            <a:endParaRPr lang="pt-BR" sz="2000" dirty="0" smtClean="0"/>
          </a:p>
          <a:p>
            <a:r>
              <a:rPr lang="pt-BR" sz="2000" dirty="0" smtClean="0"/>
              <a:t>     ( 1 + </a:t>
            </a:r>
            <a:r>
              <a:rPr lang="pt-BR" sz="2000" dirty="0" err="1" smtClean="0"/>
              <a:t>i</a:t>
            </a:r>
            <a:r>
              <a:rPr lang="pt-BR" sz="1400" dirty="0" err="1" smtClean="0"/>
              <a:t>Q</a:t>
            </a:r>
            <a:r>
              <a:rPr lang="pt-BR" sz="2000" dirty="0" smtClean="0"/>
              <a:t> )   =  ( 1 + i</a:t>
            </a:r>
            <a:r>
              <a:rPr lang="pt-BR" sz="1400" dirty="0" smtClean="0"/>
              <a:t>T</a:t>
            </a:r>
            <a:r>
              <a:rPr lang="pt-BR" sz="2000" dirty="0" smtClean="0"/>
              <a:t> )                          ou        </a:t>
            </a:r>
            <a:r>
              <a:rPr lang="pt-BR" sz="2000" dirty="0" err="1" smtClean="0"/>
              <a:t>i</a:t>
            </a:r>
            <a:r>
              <a:rPr lang="pt-BR" sz="1400" dirty="0" err="1" smtClean="0"/>
              <a:t>Q</a:t>
            </a:r>
            <a:r>
              <a:rPr lang="pt-BR" sz="2000" dirty="0" smtClean="0"/>
              <a:t> = ( 1 + i</a:t>
            </a:r>
            <a:r>
              <a:rPr lang="pt-BR" sz="1400" dirty="0" smtClean="0"/>
              <a:t>T</a:t>
            </a:r>
            <a:r>
              <a:rPr lang="pt-BR" sz="2000" dirty="0" smtClean="0"/>
              <a:t> )       -  1</a:t>
            </a:r>
            <a:endParaRPr lang="pt-BR" sz="20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755576" y="3861048"/>
            <a:ext cx="5040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2051720" y="3861048"/>
            <a:ext cx="5040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036240" y="4273351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360/Q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692424" y="4293096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360/T</a:t>
            </a:r>
            <a:endParaRPr lang="pt-BR" sz="1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369896" y="4869160"/>
            <a:ext cx="473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Q/T</a:t>
            </a:r>
            <a:endParaRPr lang="pt-BR" sz="1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682264" y="4869160"/>
            <a:ext cx="473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Q/T</a:t>
            </a:r>
            <a:endParaRPr lang="pt-BR" sz="1400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175048" y="485800"/>
            <a:ext cx="6933456" cy="710952"/>
          </a:xfrm>
        </p:spPr>
        <p:txBody>
          <a:bodyPr/>
          <a:lstStyle/>
          <a:p>
            <a:pPr algn="l" eaLnBrk="1" hangingPunct="1"/>
            <a:r>
              <a:rPr lang="en-US" altLang="en-US" sz="3600" dirty="0" smtClean="0"/>
              <a:t>II. </a:t>
            </a:r>
            <a:r>
              <a:rPr lang="en-US" altLang="en-US" sz="3600" dirty="0" err="1" smtClean="0"/>
              <a:t>Taxas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Equivalentes</a:t>
            </a:r>
            <a:endParaRPr lang="en-US" altLang="en-US" sz="3600" dirty="0" smtClean="0"/>
          </a:p>
        </p:txBody>
      </p:sp>
      <p:pic>
        <p:nvPicPr>
          <p:cNvPr id="5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-36512" y="1484784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 Exemplo :</a:t>
            </a:r>
            <a:endParaRPr lang="pt-BR" sz="2000" dirty="0" smtClean="0">
              <a:sym typeface="Wingdings" pitchFamily="2" charset="2"/>
            </a:endParaRPr>
          </a:p>
          <a:p>
            <a:r>
              <a:rPr lang="pt-BR" sz="2000" dirty="0" smtClean="0">
                <a:sym typeface="Wingdings" pitchFamily="2" charset="2"/>
              </a:rPr>
              <a:t> </a:t>
            </a: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2132856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 Em juros compostos  qual a taxa anual equivalente a 2% a.m ??</a:t>
            </a:r>
          </a:p>
          <a:p>
            <a:endParaRPr lang="pt-BR" sz="20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175048" y="485800"/>
            <a:ext cx="6933456" cy="710952"/>
          </a:xfrm>
        </p:spPr>
        <p:txBody>
          <a:bodyPr/>
          <a:lstStyle/>
          <a:p>
            <a:pPr algn="l" eaLnBrk="1" hangingPunct="1"/>
            <a:r>
              <a:rPr lang="en-US" altLang="en-US" sz="3600" dirty="0" smtClean="0"/>
              <a:t>II. </a:t>
            </a:r>
            <a:r>
              <a:rPr lang="en-US" altLang="en-US" sz="3600" dirty="0" err="1" smtClean="0"/>
              <a:t>Taxas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Equivalentes</a:t>
            </a:r>
            <a:endParaRPr lang="en-US" altLang="en-US" sz="3600" dirty="0" smtClean="0"/>
          </a:p>
        </p:txBody>
      </p:sp>
      <p:pic>
        <p:nvPicPr>
          <p:cNvPr id="5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-36512" y="1484784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 Exemplo :</a:t>
            </a:r>
            <a:endParaRPr lang="pt-BR" sz="2000" dirty="0" smtClean="0">
              <a:sym typeface="Wingdings" pitchFamily="2" charset="2"/>
            </a:endParaRPr>
          </a:p>
          <a:p>
            <a:r>
              <a:rPr lang="pt-BR" sz="2000" dirty="0" smtClean="0">
                <a:sym typeface="Wingdings" pitchFamily="2" charset="2"/>
              </a:rPr>
              <a:t> </a:t>
            </a: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1844824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 Em juros compostos  qual a taxa trimestral  equivalente a  15% </a:t>
            </a:r>
            <a:r>
              <a:rPr lang="pt-BR" sz="2000" dirty="0" err="1" smtClean="0"/>
              <a:t>a.a.</a:t>
            </a:r>
            <a:r>
              <a:rPr lang="pt-BR" sz="2000" dirty="0" smtClean="0"/>
              <a:t> ??</a:t>
            </a:r>
          </a:p>
          <a:p>
            <a:endParaRPr lang="pt-BR" sz="2000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175048" y="485800"/>
            <a:ext cx="6933456" cy="710952"/>
          </a:xfrm>
        </p:spPr>
        <p:txBody>
          <a:bodyPr/>
          <a:lstStyle/>
          <a:p>
            <a:pPr algn="l" eaLnBrk="1" hangingPunct="1"/>
            <a:r>
              <a:rPr lang="en-US" altLang="en-US" sz="3600" dirty="0" smtClean="0"/>
              <a:t>II. </a:t>
            </a:r>
            <a:r>
              <a:rPr lang="en-US" altLang="en-US" sz="3600" dirty="0" err="1" smtClean="0"/>
              <a:t>Taxas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Equivalentes</a:t>
            </a:r>
            <a:endParaRPr lang="en-US" altLang="en-US" sz="3600" dirty="0" smtClean="0"/>
          </a:p>
        </p:txBody>
      </p:sp>
      <p:pic>
        <p:nvPicPr>
          <p:cNvPr id="5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144016" y="1484784"/>
            <a:ext cx="9180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Exemplo</a:t>
            </a: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2132856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 Em juros compostos , qual a taxa mensal equivalente a 8% </a:t>
            </a:r>
            <a:r>
              <a:rPr lang="pt-BR" sz="2000" dirty="0" err="1" smtClean="0"/>
              <a:t>a.t.</a:t>
            </a:r>
            <a:r>
              <a:rPr lang="pt-BR" sz="2000" dirty="0" smtClean="0"/>
              <a:t>   ??</a:t>
            </a:r>
          </a:p>
          <a:p>
            <a:endParaRPr lang="pt-BR" sz="20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175048" y="485800"/>
            <a:ext cx="6933456" cy="710952"/>
          </a:xfrm>
        </p:spPr>
        <p:txBody>
          <a:bodyPr/>
          <a:lstStyle/>
          <a:p>
            <a:pPr algn="l" eaLnBrk="1" hangingPunct="1"/>
            <a:r>
              <a:rPr lang="en-US" altLang="en-US" sz="3600" dirty="0" smtClean="0"/>
              <a:t>II. </a:t>
            </a:r>
            <a:r>
              <a:rPr lang="en-US" altLang="en-US" sz="3600" dirty="0" err="1" smtClean="0"/>
              <a:t>Taxas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Equivalentes</a:t>
            </a:r>
            <a:endParaRPr lang="en-US" altLang="en-US" sz="3600" dirty="0" smtClean="0"/>
          </a:p>
        </p:txBody>
      </p:sp>
      <p:pic>
        <p:nvPicPr>
          <p:cNvPr id="5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144016" y="1484784"/>
            <a:ext cx="9180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Exemplo</a:t>
            </a: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2132856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 Em juros compostos , qual a taxa mensal equivalente a 8% </a:t>
            </a:r>
            <a:r>
              <a:rPr lang="pt-BR" sz="2000" dirty="0" err="1" smtClean="0"/>
              <a:t>a.t.</a:t>
            </a:r>
            <a:r>
              <a:rPr lang="pt-BR" sz="2000" dirty="0" smtClean="0"/>
              <a:t>   ??</a:t>
            </a:r>
          </a:p>
          <a:p>
            <a:endParaRPr lang="pt-BR" sz="2000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175048" y="485800"/>
            <a:ext cx="6933456" cy="710952"/>
          </a:xfrm>
        </p:spPr>
        <p:txBody>
          <a:bodyPr/>
          <a:lstStyle/>
          <a:p>
            <a:pPr algn="l" eaLnBrk="1" hangingPunct="1"/>
            <a:r>
              <a:rPr lang="en-US" altLang="en-US" sz="3600" dirty="0" smtClean="0"/>
              <a:t>II. </a:t>
            </a:r>
            <a:r>
              <a:rPr lang="en-US" altLang="en-US" sz="3600" dirty="0" err="1" smtClean="0"/>
              <a:t>Taxas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Equivalentes</a:t>
            </a:r>
            <a:endParaRPr lang="en-US" altLang="en-US" sz="3600" dirty="0" smtClean="0"/>
          </a:p>
        </p:txBody>
      </p:sp>
      <p:pic>
        <p:nvPicPr>
          <p:cNvPr id="5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144016" y="1484784"/>
            <a:ext cx="9180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Exemplo</a:t>
            </a: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2132856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 Em juros compostos , qual a taxa anual  equivalente a 3%  em 45 dias   ??</a:t>
            </a:r>
          </a:p>
          <a:p>
            <a:endParaRPr lang="pt-BR" sz="20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175048" y="485800"/>
            <a:ext cx="6933456" cy="710952"/>
          </a:xfrm>
        </p:spPr>
        <p:txBody>
          <a:bodyPr/>
          <a:lstStyle/>
          <a:p>
            <a:pPr algn="l" eaLnBrk="1" hangingPunct="1"/>
            <a:r>
              <a:rPr lang="en-US" altLang="en-US" sz="3600" dirty="0" smtClean="0"/>
              <a:t>II. </a:t>
            </a:r>
            <a:r>
              <a:rPr lang="en-US" altLang="en-US" sz="3600" dirty="0" err="1" smtClean="0"/>
              <a:t>Taxas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Equivalentes</a:t>
            </a:r>
            <a:endParaRPr lang="en-US" altLang="en-US" sz="3600" dirty="0" smtClean="0"/>
          </a:p>
        </p:txBody>
      </p:sp>
      <p:pic>
        <p:nvPicPr>
          <p:cNvPr id="5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144016" y="1484784"/>
            <a:ext cx="9180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Exemplo</a:t>
            </a: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2132856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 Em juros compostos , qual a taxa anual  equivalente a 3%  em 45 dias   ??</a:t>
            </a:r>
          </a:p>
          <a:p>
            <a:endParaRPr lang="pt-BR" sz="2000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175048" y="485800"/>
            <a:ext cx="6933456" cy="710952"/>
          </a:xfrm>
        </p:spPr>
        <p:txBody>
          <a:bodyPr/>
          <a:lstStyle/>
          <a:p>
            <a:pPr algn="l" eaLnBrk="1" hangingPunct="1"/>
            <a:r>
              <a:rPr lang="en-US" altLang="en-US" sz="3600" dirty="0" smtClean="0"/>
              <a:t>II. </a:t>
            </a:r>
            <a:r>
              <a:rPr lang="en-US" altLang="en-US" sz="3600" dirty="0" err="1" smtClean="0"/>
              <a:t>Exercicios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para</a:t>
            </a:r>
            <a:r>
              <a:rPr lang="en-US" altLang="en-US" sz="3600" dirty="0" smtClean="0"/>
              <a:t> casa</a:t>
            </a:r>
            <a:endParaRPr lang="en-US" altLang="en-US" sz="3600" dirty="0" smtClean="0"/>
          </a:p>
        </p:txBody>
      </p:sp>
      <p:pic>
        <p:nvPicPr>
          <p:cNvPr id="5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0" y="2132856"/>
            <a:ext cx="9180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 </a:t>
            </a: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-36512" y="2793122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 </a:t>
            </a:r>
          </a:p>
          <a:p>
            <a:endParaRPr lang="pt-BR" sz="2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0" y="1556792"/>
            <a:ext cx="9180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 </a:t>
            </a:r>
            <a:r>
              <a:rPr lang="pt-BR" sz="2000" dirty="0"/>
              <a:t>1</a:t>
            </a:r>
            <a:r>
              <a:rPr lang="pt-BR" sz="2000" dirty="0" smtClean="0"/>
              <a:t>.  </a:t>
            </a:r>
            <a:r>
              <a:rPr lang="pt-BR" sz="2000" dirty="0" smtClean="0"/>
              <a:t>Um banco oferece empréstimos pessoais mediante o preenchimento de uma promissória pelo cliente com prazo de vencimento igual ao prazo pedido para pagamento . Em seguida , o banco desconta a promissória a uma taxa de desconto comercial de 4%</a:t>
            </a:r>
            <a:r>
              <a:rPr lang="pt-BR" sz="2000" dirty="0" err="1" smtClean="0"/>
              <a:t>a.m.</a:t>
            </a:r>
            <a:r>
              <a:rPr lang="pt-BR" sz="2000" dirty="0" smtClean="0"/>
              <a:t> e entrega ao cliente o valor líquido .  </a:t>
            </a:r>
          </a:p>
          <a:p>
            <a:r>
              <a:rPr lang="pt-BR" sz="2000" dirty="0" smtClean="0"/>
              <a:t>       Se uma pessoa precisar hoje de $7.000 para pagamento daqui a 3 meses , que valor da promissória deverá assinar ?</a:t>
            </a:r>
          </a:p>
          <a:p>
            <a:endParaRPr lang="pt-BR" sz="2000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79512" y="3525048"/>
            <a:ext cx="87849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2. </a:t>
            </a:r>
            <a:r>
              <a:rPr lang="pt-BR" sz="2000" dirty="0"/>
              <a:t>A Empresa Vesúvio </a:t>
            </a:r>
            <a:r>
              <a:rPr lang="pt-BR" sz="2000" dirty="0" err="1"/>
              <a:t>ltda.</a:t>
            </a:r>
            <a:r>
              <a:rPr lang="pt-BR" sz="2000" dirty="0"/>
              <a:t> descontou em um banco uma duplicata de $100.000 três meses antes do seu vencimento . Sendo de 3,5% a.m. a taxa de desconto , pergunta-se:</a:t>
            </a:r>
          </a:p>
          <a:p>
            <a:r>
              <a:rPr lang="pt-BR" sz="2000" dirty="0"/>
              <a:t>     a. Qual o valor liquido recebido pela empresa ?</a:t>
            </a:r>
          </a:p>
          <a:p>
            <a:r>
              <a:rPr lang="pt-BR" sz="2000" dirty="0"/>
              <a:t>     b. Qual a taxa mensal de juros compostos da operação ??</a:t>
            </a:r>
          </a:p>
        </p:txBody>
      </p:sp>
    </p:spTree>
    <p:extLst>
      <p:ext uri="{BB962C8B-B14F-4D97-AF65-F5344CB8AC3E}">
        <p14:creationId xmlns:p14="http://schemas.microsoft.com/office/powerpoint/2010/main" val="42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247056" y="485800"/>
            <a:ext cx="6933456" cy="710952"/>
          </a:xfrm>
        </p:spPr>
        <p:txBody>
          <a:bodyPr/>
          <a:lstStyle/>
          <a:p>
            <a:pPr algn="l" eaLnBrk="1" hangingPunct="1"/>
            <a:r>
              <a:rPr lang="en-US" altLang="en-US" sz="3600" dirty="0" smtClean="0"/>
              <a:t>II. </a:t>
            </a:r>
            <a:r>
              <a:rPr lang="en-US" altLang="en-US" sz="3600" dirty="0" err="1" smtClean="0"/>
              <a:t>Exercicios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para</a:t>
            </a:r>
            <a:r>
              <a:rPr lang="en-US" altLang="en-US" sz="3600" dirty="0" smtClean="0"/>
              <a:t> casa</a:t>
            </a:r>
            <a:endParaRPr lang="en-US" altLang="en-US" sz="3600" dirty="0" smtClean="0"/>
          </a:p>
        </p:txBody>
      </p:sp>
      <p:pic>
        <p:nvPicPr>
          <p:cNvPr id="5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0" y="2132856"/>
            <a:ext cx="9180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 </a:t>
            </a: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-36512" y="2793122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 </a:t>
            </a:r>
          </a:p>
          <a:p>
            <a:endParaRPr lang="pt-BR" sz="2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0" y="1556792"/>
            <a:ext cx="93245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    </a:t>
            </a:r>
            <a:r>
              <a:rPr lang="pt-BR" sz="2000" dirty="0" smtClean="0"/>
              <a:t>3. </a:t>
            </a:r>
            <a:r>
              <a:rPr lang="pt-BR" sz="2000" dirty="0" smtClean="0"/>
              <a:t>Um desconto de 20% para pagar a vista um produto cujo preço é dado para pagamento em 4 meses corresponde a que taxa efetiva de juros no período ??</a:t>
            </a:r>
          </a:p>
          <a:p>
            <a:endParaRPr lang="pt-BR" sz="2000" dirty="0" smtClean="0"/>
          </a:p>
          <a:p>
            <a:r>
              <a:rPr lang="pt-BR" sz="2000" dirty="0" smtClean="0"/>
              <a:t>     </a:t>
            </a:r>
            <a:r>
              <a:rPr lang="pt-BR" sz="2000" dirty="0" smtClean="0"/>
              <a:t>4. </a:t>
            </a:r>
            <a:r>
              <a:rPr lang="pt-BR" sz="2000" dirty="0" smtClean="0"/>
              <a:t>No seguinte borderô abaixo , suponha que cada  duplicata seja descontada a taxa de desconto indicada .</a:t>
            </a:r>
          </a:p>
          <a:p>
            <a:r>
              <a:rPr lang="pt-BR" sz="2000" dirty="0" smtClean="0"/>
              <a:t>       a. Calcule o seu valor líquido Total ?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   b.  Com qual taxa de desconto deveríamos descontar o total do borderô , no seu prazo médio , para obtermos o mesmo valor líquido  total calculado  acima ( questão a))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611560" y="3645024"/>
          <a:ext cx="3479800" cy="95821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1193800"/>
                <a:gridCol w="7620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Duplicata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Prazo até o vencimento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Taxa de desconto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$40.000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 dias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1,5% a.m.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$50.000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35 dias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2% a.m.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$25.000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50 dias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2,5%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a.m.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352800"/>
          </a:xfrm>
        </p:spPr>
        <p:txBody>
          <a:bodyPr>
            <a:normAutofit/>
          </a:bodyPr>
          <a:lstStyle/>
          <a:p>
            <a:pPr algn="just" eaLnBrk="1" hangingPunct="1">
              <a:buFont typeface="Arial" charset="0"/>
              <a:buNone/>
              <a:defRPr/>
            </a:pPr>
            <a:r>
              <a:rPr lang="en-US" sz="2400" b="1" dirty="0" err="1" smtClean="0">
                <a:latin typeface="+mj-lt"/>
              </a:rPr>
              <a:t>Exemplo</a:t>
            </a:r>
            <a:endParaRPr lang="en-US" sz="2400" b="1" dirty="0" smtClean="0">
              <a:latin typeface="+mj-lt"/>
            </a:endParaRPr>
          </a:p>
          <a:p>
            <a:pPr algn="just" eaLnBrk="1" hangingPunct="1">
              <a:buNone/>
              <a:defRPr/>
            </a:pPr>
            <a:r>
              <a:rPr lang="en-US" sz="2400" dirty="0" smtClean="0">
                <a:latin typeface="+mj-lt"/>
                <a:sym typeface="Wingdings" pitchFamily="2" charset="2"/>
              </a:rPr>
              <a:t></a:t>
            </a:r>
            <a:r>
              <a:rPr lang="en-US" sz="2400" dirty="0" err="1" smtClean="0">
                <a:latin typeface="+mj-lt"/>
              </a:rPr>
              <a:t>Uma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empresa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apresenta</a:t>
            </a:r>
            <a:r>
              <a:rPr lang="en-US" sz="2400" dirty="0" smtClean="0">
                <a:latin typeface="+mj-lt"/>
              </a:rPr>
              <a:t> o </a:t>
            </a:r>
            <a:r>
              <a:rPr lang="en-US" sz="2400" dirty="0" err="1" smtClean="0">
                <a:latin typeface="+mj-lt"/>
              </a:rPr>
              <a:t>borderô</a:t>
            </a:r>
            <a:r>
              <a:rPr lang="en-US" sz="2400" dirty="0" smtClean="0">
                <a:latin typeface="+mj-lt"/>
              </a:rPr>
              <a:t> de </a:t>
            </a:r>
            <a:r>
              <a:rPr lang="en-US" sz="2400" dirty="0" err="1" smtClean="0">
                <a:latin typeface="+mj-lt"/>
              </a:rPr>
              <a:t>duplicatas</a:t>
            </a:r>
            <a:r>
              <a:rPr lang="en-US" sz="2400" dirty="0" smtClean="0">
                <a:latin typeface="+mj-lt"/>
              </a:rPr>
              <a:t> a </a:t>
            </a:r>
            <a:r>
              <a:rPr lang="en-US" sz="2400" dirty="0" err="1" smtClean="0">
                <a:latin typeface="+mj-lt"/>
              </a:rPr>
              <a:t>seguir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para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serem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descontadas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em</a:t>
            </a:r>
            <a:r>
              <a:rPr lang="en-US" sz="2400" dirty="0" smtClean="0">
                <a:latin typeface="+mj-lt"/>
              </a:rPr>
              <a:t> um </a:t>
            </a:r>
            <a:r>
              <a:rPr lang="en-US" sz="2400" dirty="0" err="1" smtClean="0">
                <a:latin typeface="+mj-lt"/>
              </a:rPr>
              <a:t>banco</a:t>
            </a:r>
            <a:r>
              <a:rPr lang="en-US" sz="2400" dirty="0" smtClean="0">
                <a:latin typeface="+mj-lt"/>
              </a:rPr>
              <a:t> à </a:t>
            </a:r>
            <a:r>
              <a:rPr lang="en-US" sz="2400" dirty="0" err="1" smtClean="0">
                <a:latin typeface="+mj-lt"/>
              </a:rPr>
              <a:t>taxa</a:t>
            </a:r>
            <a:r>
              <a:rPr lang="en-US" sz="2400" dirty="0" smtClean="0">
                <a:latin typeface="+mj-lt"/>
              </a:rPr>
              <a:t> de </a:t>
            </a:r>
            <a:r>
              <a:rPr lang="en-US" sz="2400" dirty="0" err="1" smtClean="0">
                <a:latin typeface="+mj-lt"/>
              </a:rPr>
              <a:t>desconto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comercial</a:t>
            </a:r>
            <a:r>
              <a:rPr lang="en-US" sz="2400" dirty="0" smtClean="0">
                <a:latin typeface="+mj-lt"/>
              </a:rPr>
              <a:t> de 2% a.m. </a:t>
            </a:r>
            <a:r>
              <a:rPr lang="en-US" sz="2400" dirty="0" err="1" smtClean="0">
                <a:latin typeface="+mj-lt"/>
              </a:rPr>
              <a:t>Qual</a:t>
            </a:r>
            <a:r>
              <a:rPr lang="en-US" sz="2400" dirty="0" smtClean="0">
                <a:latin typeface="+mj-lt"/>
              </a:rPr>
              <a:t> o valor </a:t>
            </a:r>
            <a:r>
              <a:rPr lang="en-US" sz="2400" dirty="0" err="1" smtClean="0">
                <a:latin typeface="+mj-lt"/>
              </a:rPr>
              <a:t>líquido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recebido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pela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empresa</a:t>
            </a:r>
            <a:endParaRPr lang="en-US" sz="2400" dirty="0" smtClean="0">
              <a:latin typeface="+mj-lt"/>
            </a:endParaRPr>
          </a:p>
          <a:p>
            <a:pPr algn="just" eaLnBrk="1" hangingPunct="1">
              <a:buNone/>
              <a:defRPr/>
            </a:pPr>
            <a:endParaRPr lang="en-US" sz="2400" dirty="0" smtClean="0">
              <a:latin typeface="+mj-lt"/>
            </a:endParaRPr>
          </a:p>
        </p:txBody>
      </p:sp>
      <p:pic>
        <p:nvPicPr>
          <p:cNvPr id="9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71599" y="3669398"/>
          <a:ext cx="5976666" cy="1775826"/>
        </p:xfrm>
        <a:graphic>
          <a:graphicData uri="http://schemas.openxmlformats.org/drawingml/2006/table">
            <a:tbl>
              <a:tblPr/>
              <a:tblGrid>
                <a:gridCol w="1475720"/>
                <a:gridCol w="1475720"/>
                <a:gridCol w="3025226"/>
              </a:tblGrid>
              <a:tr h="44065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Duplicata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Prazo ate o vencimento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  <a:tr h="4450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$ 20.000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30 dias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50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$ 40.000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 dias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  <a:tr h="4450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$ 80.000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82 dias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539552" y="2060848"/>
            <a:ext cx="6773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Calculo do desconto da Duplicata A  </a:t>
            </a:r>
            <a:r>
              <a:rPr lang="pt-BR" dirty="0" smtClean="0">
                <a:sym typeface="Wingdings" pitchFamily="2" charset="2"/>
              </a:rPr>
              <a:t>  D</a:t>
            </a:r>
            <a:r>
              <a:rPr lang="pt-BR" sz="1000" dirty="0" smtClean="0">
                <a:sym typeface="Wingdings" pitchFamily="2" charset="2"/>
              </a:rPr>
              <a:t>A</a:t>
            </a:r>
            <a:r>
              <a:rPr lang="pt-BR" dirty="0" smtClean="0">
                <a:sym typeface="Wingdings" pitchFamily="2" charset="2"/>
              </a:rPr>
              <a:t> = 20.000*(0,02)*1  =  $ 400</a:t>
            </a:r>
          </a:p>
          <a:p>
            <a:r>
              <a:rPr lang="pt-BR" dirty="0" smtClean="0">
                <a:sym typeface="Wingdings" pitchFamily="2" charset="2"/>
              </a:rPr>
              <a:t>                                                                      VL </a:t>
            </a:r>
            <a:r>
              <a:rPr lang="pt-BR" sz="1000" dirty="0" smtClean="0">
                <a:sym typeface="Wingdings" pitchFamily="2" charset="2"/>
              </a:rPr>
              <a:t>A</a:t>
            </a:r>
            <a:r>
              <a:rPr lang="pt-BR" dirty="0" smtClean="0">
                <a:sym typeface="Wingdings" pitchFamily="2" charset="2"/>
              </a:rPr>
              <a:t> = 20.000 – 400 = $ 19.600</a:t>
            </a: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35296" y="2876743"/>
            <a:ext cx="764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Calculo do desconto da Duplicata B  </a:t>
            </a:r>
            <a:r>
              <a:rPr lang="pt-BR" dirty="0" smtClean="0">
                <a:sym typeface="Wingdings" pitchFamily="2" charset="2"/>
              </a:rPr>
              <a:t>  D</a:t>
            </a:r>
            <a:r>
              <a:rPr lang="pt-BR" sz="1000" dirty="0" smtClean="0">
                <a:sym typeface="Wingdings" pitchFamily="2" charset="2"/>
              </a:rPr>
              <a:t>B</a:t>
            </a:r>
            <a:r>
              <a:rPr lang="pt-BR" dirty="0" smtClean="0">
                <a:sym typeface="Wingdings" pitchFamily="2" charset="2"/>
              </a:rPr>
              <a:t> = 40.000*(0,02/30)*65  =  $ 1.733,33</a:t>
            </a:r>
          </a:p>
          <a:p>
            <a:r>
              <a:rPr lang="pt-BR" dirty="0" smtClean="0">
                <a:sym typeface="Wingdings" pitchFamily="2" charset="2"/>
              </a:rPr>
              <a:t>                                                                      VL </a:t>
            </a:r>
            <a:r>
              <a:rPr lang="pt-BR" sz="1000" dirty="0" smtClean="0">
                <a:sym typeface="Wingdings" pitchFamily="2" charset="2"/>
              </a:rPr>
              <a:t>B</a:t>
            </a:r>
            <a:r>
              <a:rPr lang="pt-BR" dirty="0" smtClean="0">
                <a:sym typeface="Wingdings" pitchFamily="2" charset="2"/>
              </a:rPr>
              <a:t> = 40.000 – 1.733,33 = $ 38.266,67</a:t>
            </a: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67544" y="3524815"/>
            <a:ext cx="7551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Calculo do desconto da Duplicata C  </a:t>
            </a:r>
            <a:r>
              <a:rPr lang="pt-BR" dirty="0" smtClean="0">
                <a:sym typeface="Wingdings" pitchFamily="2" charset="2"/>
              </a:rPr>
              <a:t>  D</a:t>
            </a:r>
            <a:r>
              <a:rPr lang="pt-BR" sz="1000" dirty="0" smtClean="0">
                <a:sym typeface="Wingdings" pitchFamily="2" charset="2"/>
              </a:rPr>
              <a:t>C</a:t>
            </a:r>
            <a:r>
              <a:rPr lang="pt-BR" dirty="0" smtClean="0">
                <a:sym typeface="Wingdings" pitchFamily="2" charset="2"/>
              </a:rPr>
              <a:t> = 80.000*(0,02/30)*82 =  $ 4.373,33</a:t>
            </a:r>
          </a:p>
          <a:p>
            <a:r>
              <a:rPr lang="pt-BR" dirty="0" smtClean="0">
                <a:sym typeface="Wingdings" pitchFamily="2" charset="2"/>
              </a:rPr>
              <a:t>                                                                      VL </a:t>
            </a:r>
            <a:r>
              <a:rPr lang="pt-BR" sz="1000" dirty="0" smtClean="0">
                <a:sym typeface="Wingdings" pitchFamily="2" charset="2"/>
              </a:rPr>
              <a:t>C</a:t>
            </a:r>
            <a:r>
              <a:rPr lang="pt-BR" dirty="0" smtClean="0">
                <a:sym typeface="Wingdings" pitchFamily="2" charset="2"/>
              </a:rPr>
              <a:t> = 80.000 – 4.373.33 = $ 75.626,67</a:t>
            </a: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11712" y="4388911"/>
            <a:ext cx="50905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Liquido Total  =   </a:t>
            </a:r>
            <a:r>
              <a:rPr lang="pt-BR" dirty="0" err="1" smtClean="0"/>
              <a:t>Vl</a:t>
            </a:r>
            <a:r>
              <a:rPr lang="pt-BR" sz="1000" dirty="0" err="1" smtClean="0"/>
              <a:t>A</a:t>
            </a:r>
            <a:r>
              <a:rPr lang="pt-BR" dirty="0" smtClean="0"/>
              <a:t> + VL</a:t>
            </a:r>
            <a:r>
              <a:rPr lang="pt-BR" sz="1000" dirty="0" smtClean="0"/>
              <a:t>B</a:t>
            </a:r>
            <a:r>
              <a:rPr lang="pt-BR" dirty="0" smtClean="0"/>
              <a:t> + VL</a:t>
            </a:r>
            <a:r>
              <a:rPr lang="pt-BR" sz="1000" dirty="0" smtClean="0"/>
              <a:t>C</a:t>
            </a:r>
            <a:r>
              <a:rPr lang="pt-BR" dirty="0" smtClean="0"/>
              <a:t> =  $ 133.493,34</a:t>
            </a:r>
          </a:p>
          <a:p>
            <a:endParaRPr lang="pt-BR" dirty="0" smtClean="0">
              <a:sym typeface="Wingdings" pitchFamily="2" charset="2"/>
            </a:endParaRPr>
          </a:p>
          <a:p>
            <a:r>
              <a:rPr lang="pt-BR" dirty="0" smtClean="0">
                <a:sym typeface="Wingdings" pitchFamily="2" charset="2"/>
              </a:rPr>
              <a:t>Valor total do desconto = D</a:t>
            </a:r>
            <a:r>
              <a:rPr lang="pt-BR" sz="1000" dirty="0" smtClean="0">
                <a:sym typeface="Wingdings" pitchFamily="2" charset="2"/>
              </a:rPr>
              <a:t>A</a:t>
            </a:r>
            <a:r>
              <a:rPr lang="pt-BR" dirty="0" smtClean="0">
                <a:sym typeface="Wingdings" pitchFamily="2" charset="2"/>
              </a:rPr>
              <a:t> + D</a:t>
            </a:r>
            <a:r>
              <a:rPr lang="pt-BR" sz="1000" dirty="0" smtClean="0">
                <a:sym typeface="Wingdings" pitchFamily="2" charset="2"/>
              </a:rPr>
              <a:t>B</a:t>
            </a:r>
            <a:r>
              <a:rPr lang="pt-BR" dirty="0" smtClean="0">
                <a:sym typeface="Wingdings" pitchFamily="2" charset="2"/>
              </a:rPr>
              <a:t> + D</a:t>
            </a:r>
            <a:r>
              <a:rPr lang="pt-BR" sz="1000" dirty="0" smtClean="0">
                <a:sym typeface="Wingdings" pitchFamily="2" charset="2"/>
              </a:rPr>
              <a:t>C</a:t>
            </a:r>
            <a:r>
              <a:rPr lang="pt-BR" dirty="0" smtClean="0">
                <a:sym typeface="Wingdings" pitchFamily="2" charset="2"/>
              </a:rPr>
              <a:t> = $ 6,506,27</a:t>
            </a: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/>
          </a:p>
        </p:txBody>
      </p:sp>
      <p:pic>
        <p:nvPicPr>
          <p:cNvPr id="1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395536" y="1772816"/>
            <a:ext cx="2303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 modo esquemático</a:t>
            </a:r>
            <a:endParaRPr lang="pt-BR" dirty="0" smtClean="0">
              <a:sym typeface="Wingdings" pitchFamily="2" charset="2"/>
            </a:endParaRP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/>
          </a:p>
        </p:txBody>
      </p:sp>
      <p:pic>
        <p:nvPicPr>
          <p:cNvPr id="1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cxnSp>
        <p:nvCxnSpPr>
          <p:cNvPr id="10" name="Conector reto 9"/>
          <p:cNvCxnSpPr/>
          <p:nvPr/>
        </p:nvCxnSpPr>
        <p:spPr>
          <a:xfrm>
            <a:off x="1259632" y="3429000"/>
            <a:ext cx="54726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259632" y="3429000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2259360" y="2852936"/>
            <a:ext cx="8384" cy="584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3771528" y="2852936"/>
            <a:ext cx="8384" cy="584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 flipV="1">
            <a:off x="5283696" y="2852936"/>
            <a:ext cx="8384" cy="584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55576" y="4026550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133.493,34</a:t>
            </a:r>
            <a:endParaRPr lang="pt-BR" sz="16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907704" y="2514382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20.000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455022" y="2492896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40.000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963348" y="2492896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80.000</a:t>
            </a:r>
            <a:endParaRPr lang="pt-BR" sz="16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090712" y="34504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30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602880" y="34290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65</a:t>
            </a:r>
            <a:endParaRPr lang="pt-BR" sz="1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115048" y="34290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82</a:t>
            </a:r>
            <a:endParaRPr lang="pt-BR" sz="16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899592" y="337847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0</a:t>
            </a:r>
            <a:endParaRPr lang="pt-BR" sz="16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444208" y="3429000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dias</a:t>
            </a:r>
            <a:endParaRPr lang="pt-BR" sz="16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95536" y="4809926"/>
            <a:ext cx="4144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ym typeface="Wingdings" pitchFamily="2" charset="2"/>
              </a:rPr>
              <a:t>Fluxo de caixa do ponto de vista do banco </a:t>
            </a:r>
          </a:p>
          <a:p>
            <a:endParaRPr lang="pt-BR" dirty="0" smtClean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971600" y="476672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AutoNum type="romanUcPeriod"/>
              <a:defRPr/>
            </a:pPr>
            <a:r>
              <a:rPr lang="en-US" dirty="0" err="1" smtClean="0"/>
              <a:t>Prazo</a:t>
            </a:r>
            <a:r>
              <a:rPr lang="en-US" dirty="0" smtClean="0"/>
              <a:t> </a:t>
            </a:r>
            <a:r>
              <a:rPr lang="en-US" dirty="0" err="1" smtClean="0"/>
              <a:t>Médio</a:t>
            </a:r>
            <a:r>
              <a:rPr lang="en-US" dirty="0" smtClean="0"/>
              <a:t> de um conj de </a:t>
            </a:r>
            <a:r>
              <a:rPr lang="en-US" dirty="0" err="1" smtClean="0"/>
              <a:t>Títulos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1431032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Chamamos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prazo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médio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um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conjunto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títulos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ao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prazo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em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se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deve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descontar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o valor total do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conjunto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, a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uma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certa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taxa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desconto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comercial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,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para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obter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mesmo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resultado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 soma dos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descontos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cada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título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, à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mesma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taxa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desconto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.</a:t>
            </a: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3920" y="3933056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defRPr/>
            </a:pP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Sejam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:    N</a:t>
            </a: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, N</a:t>
            </a: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N</a:t>
            </a: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,……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1000" dirty="0" err="1" smtClean="0">
                <a:solidFill>
                  <a:schemeClr val="tx1"/>
                </a:solidFill>
                <a:latin typeface="+mj-lt"/>
              </a:rPr>
              <a:t>z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os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valores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dos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títulos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            n</a:t>
            </a: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, n</a:t>
            </a: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, n</a:t>
            </a: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, ......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1000" dirty="0" err="1" smtClean="0">
                <a:solidFill>
                  <a:schemeClr val="tx1"/>
                </a:solidFill>
                <a:latin typeface="+mj-lt"/>
              </a:rPr>
              <a:t>z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os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respectivos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prazos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vencimento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             d  , 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taxa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de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desconto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comercial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 (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prazo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médio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)  = N</a:t>
            </a: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+ N</a:t>
            </a: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+ N</a:t>
            </a: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+ ….. +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1000" dirty="0" err="1" smtClean="0">
                <a:solidFill>
                  <a:schemeClr val="tx1"/>
                </a:solidFill>
                <a:latin typeface="+mj-lt"/>
              </a:rPr>
              <a:t>z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1000" dirty="0" err="1" smtClean="0">
                <a:solidFill>
                  <a:schemeClr val="tx1"/>
                </a:solidFill>
                <a:latin typeface="+mj-lt"/>
              </a:rPr>
              <a:t>z</a:t>
            </a:r>
            <a:endParaRPr lang="en-US" sz="1000" dirty="0" smtClean="0">
              <a:solidFill>
                <a:schemeClr val="tx1"/>
              </a:solidFill>
              <a:latin typeface="+mj-lt"/>
            </a:endParaRPr>
          </a:p>
          <a:p>
            <a:pPr marL="571500" indent="-571500" algn="just">
              <a:defRPr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                                       N</a:t>
            </a: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+ N</a:t>
            </a: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+ N</a:t>
            </a: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+ …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1000" dirty="0" err="1" smtClean="0">
                <a:solidFill>
                  <a:schemeClr val="tx1"/>
                </a:solidFill>
                <a:latin typeface="+mj-lt"/>
              </a:rPr>
              <a:t>z</a:t>
            </a:r>
            <a:endParaRPr lang="en-US" sz="1000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2699792" y="5805264"/>
            <a:ext cx="32403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467544" y="5517232"/>
            <a:ext cx="207640" cy="83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-36512" y="1196752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AutoNum type="romanUcPeriod"/>
              <a:defRPr/>
            </a:pPr>
            <a:r>
              <a:rPr lang="en-US" dirty="0" err="1" smtClean="0"/>
              <a:t>Exemplo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1916832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Qual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é 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prazo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médio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do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exemplo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 anterior :</a:t>
            </a: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755576" y="2708920"/>
          <a:ext cx="5976666" cy="1775826"/>
        </p:xfrm>
        <a:graphic>
          <a:graphicData uri="http://schemas.openxmlformats.org/drawingml/2006/table">
            <a:tbl>
              <a:tblPr/>
              <a:tblGrid>
                <a:gridCol w="1475720"/>
                <a:gridCol w="1475720"/>
                <a:gridCol w="3025226"/>
              </a:tblGrid>
              <a:tr h="44065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Duplicata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Prazo ate o vencimento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  <a:tr h="4450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$ 20.000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30 dias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50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$ 40.000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65 dias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  <a:tr h="4450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$ 80.000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82 dias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-36512" y="337592"/>
            <a:ext cx="8712968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AutoNum type="romanUcPeriod"/>
              <a:defRPr/>
            </a:pPr>
            <a:r>
              <a:rPr lang="en-US" dirty="0" err="1" smtClean="0"/>
              <a:t>Exemplo</a:t>
            </a: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 smtClean="0"/>
          </a:p>
          <a:p>
            <a:pPr marL="571500" indent="-571500" algn="ctr">
              <a:buAutoNum type="romanUcPeriod"/>
              <a:defRPr/>
            </a:pPr>
            <a:endParaRPr lang="en-US" dirty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1916832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/>
              <a:buChar char="à"/>
              <a:defRPr/>
            </a:pPr>
            <a:r>
              <a:rPr lang="en-US" sz="2400" dirty="0" err="1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Solução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:</a:t>
            </a:r>
          </a:p>
          <a:p>
            <a:pPr marL="571500" indent="-571500" algn="just"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2483768" y="2924944"/>
            <a:ext cx="3600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701824" y="2564904"/>
            <a:ext cx="5670376" cy="646331"/>
            <a:chOff x="701824" y="2564904"/>
            <a:chExt cx="5670376" cy="646331"/>
          </a:xfrm>
        </p:grpSpPr>
        <p:sp>
          <p:nvSpPr>
            <p:cNvPr id="6" name="Retângulo 5"/>
            <p:cNvSpPr/>
            <p:nvPr/>
          </p:nvSpPr>
          <p:spPr>
            <a:xfrm>
              <a:off x="701824" y="2564904"/>
              <a:ext cx="56703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 algn="just">
                <a:defRPr/>
              </a:pPr>
              <a:r>
                <a:rPr lang="en-US" dirty="0" smtClean="0"/>
                <a:t>n ( </a:t>
              </a:r>
              <a:r>
                <a:rPr lang="en-US" dirty="0" err="1" smtClean="0"/>
                <a:t>prazo</a:t>
              </a:r>
              <a:r>
                <a:rPr lang="en-US" dirty="0" smtClean="0"/>
                <a:t> </a:t>
              </a:r>
              <a:r>
                <a:rPr lang="en-US" dirty="0" err="1" smtClean="0"/>
                <a:t>médio</a:t>
              </a:r>
              <a:r>
                <a:rPr lang="en-US" dirty="0" smtClean="0"/>
                <a:t> )  = 20.000*30 + 40.000*65 + 80.000*82</a:t>
              </a:r>
              <a:endParaRPr lang="en-US" sz="800" dirty="0" smtClean="0"/>
            </a:p>
            <a:p>
              <a:pPr marL="571500" indent="-571500" algn="just">
                <a:defRPr/>
              </a:pPr>
              <a:r>
                <a:rPr lang="en-US" dirty="0" smtClean="0"/>
                <a:t>                                            20.000 + 40.000 + 80.000</a:t>
              </a:r>
              <a:endParaRPr lang="en-US" sz="800" dirty="0" smtClean="0"/>
            </a:p>
          </p:txBody>
        </p:sp>
        <p:cxnSp>
          <p:nvCxnSpPr>
            <p:cNvPr id="9" name="Conector reto 8"/>
            <p:cNvCxnSpPr/>
            <p:nvPr/>
          </p:nvCxnSpPr>
          <p:spPr>
            <a:xfrm>
              <a:off x="755576" y="2636912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611560" y="3574757"/>
            <a:ext cx="5670376" cy="615553"/>
            <a:chOff x="701824" y="2564904"/>
            <a:chExt cx="5670376" cy="615553"/>
          </a:xfrm>
        </p:grpSpPr>
        <p:sp>
          <p:nvSpPr>
            <p:cNvPr id="15" name="Retângulo 14"/>
            <p:cNvSpPr/>
            <p:nvPr/>
          </p:nvSpPr>
          <p:spPr>
            <a:xfrm>
              <a:off x="701824" y="2564904"/>
              <a:ext cx="5670376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 algn="just">
                <a:defRPr/>
              </a:pPr>
              <a:r>
                <a:rPr lang="en-US" dirty="0" smtClean="0"/>
                <a:t>n ( </a:t>
              </a:r>
              <a:r>
                <a:rPr lang="en-US" dirty="0" err="1" smtClean="0"/>
                <a:t>prazo</a:t>
              </a:r>
              <a:r>
                <a:rPr lang="en-US" dirty="0" smtClean="0"/>
                <a:t> </a:t>
              </a:r>
              <a:r>
                <a:rPr lang="en-US" dirty="0" err="1" smtClean="0"/>
                <a:t>médio</a:t>
              </a:r>
              <a:r>
                <a:rPr lang="en-US" dirty="0" smtClean="0"/>
                <a:t> )  = 69,71 </a:t>
              </a:r>
              <a:r>
                <a:rPr lang="en-US" dirty="0" err="1" smtClean="0"/>
                <a:t>dias</a:t>
              </a:r>
              <a:endParaRPr lang="en-US" dirty="0" smtClean="0"/>
            </a:p>
            <a:p>
              <a:pPr marL="571500" indent="-571500" algn="just">
                <a:defRPr/>
              </a:pPr>
              <a:endParaRPr lang="en-US" sz="800" dirty="0" smtClean="0"/>
            </a:p>
            <a:p>
              <a:pPr marL="571500" indent="-571500" algn="just">
                <a:defRPr/>
              </a:pPr>
              <a:endParaRPr lang="en-US" sz="800" dirty="0" smtClean="0"/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755576" y="2636912"/>
              <a:ext cx="2160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aixaDeTexto 16"/>
          <p:cNvSpPr txBox="1"/>
          <p:nvPr/>
        </p:nvSpPr>
        <p:spPr>
          <a:xfrm>
            <a:off x="539552" y="4365104"/>
            <a:ext cx="770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total do Desconto   </a:t>
            </a:r>
            <a:r>
              <a:rPr lang="pt-BR" dirty="0" smtClean="0">
                <a:sym typeface="Wingdings" pitchFamily="2" charset="2"/>
              </a:rPr>
              <a:t>   D = N</a:t>
            </a:r>
            <a:r>
              <a:rPr lang="pt-BR" sz="1000" dirty="0" smtClean="0">
                <a:sym typeface="Wingdings" pitchFamily="2" charset="2"/>
              </a:rPr>
              <a:t>T</a:t>
            </a:r>
            <a:r>
              <a:rPr lang="pt-BR" dirty="0" smtClean="0">
                <a:sym typeface="Wingdings" pitchFamily="2" charset="2"/>
              </a:rPr>
              <a:t>*d*n    =   140.000*0,02*69,71  = $ 6.506,27</a:t>
            </a:r>
            <a:endParaRPr lang="pt-BR" dirty="0"/>
          </a:p>
        </p:txBody>
      </p:sp>
      <p:cxnSp>
        <p:nvCxnSpPr>
          <p:cNvPr id="18" name="Conector reto 17"/>
          <p:cNvCxnSpPr/>
          <p:nvPr/>
        </p:nvCxnSpPr>
        <p:spPr>
          <a:xfrm>
            <a:off x="4275584" y="443711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555776" y="332656"/>
            <a:ext cx="2664296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AutoNum type="romanUcPeriod"/>
              <a:defRPr/>
            </a:pPr>
            <a:r>
              <a:rPr lang="en-US" dirty="0" err="1" smtClean="0"/>
              <a:t>Tente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endParaRPr lang="en-US" dirty="0" smtClean="0"/>
          </a:p>
          <a:p>
            <a:pPr marL="571500" indent="-571500">
              <a:buAutoNum type="romanUcPeriod"/>
              <a:defRPr/>
            </a:pPr>
            <a:endParaRPr lang="en-US" dirty="0" smtClean="0"/>
          </a:p>
          <a:p>
            <a:pPr marL="571500" indent="-571500">
              <a:buAutoNum type="romanUcPeriod"/>
              <a:defRPr/>
            </a:pPr>
            <a:endParaRPr lang="en-US" dirty="0" smtClean="0"/>
          </a:p>
        </p:txBody>
      </p:sp>
      <p:pic>
        <p:nvPicPr>
          <p:cNvPr id="3" name="Picture 6" descr="http://nfconsultoria.com.br/wp-content/uploads/2010/07/26556_1-300x1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78" y="0"/>
            <a:ext cx="2073350" cy="1340767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323528" y="1268760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Duas duplicatas , uma de $ 25.000 e 18 dias  até o  vencimento</a:t>
            </a:r>
          </a:p>
          <a:p>
            <a:r>
              <a:rPr lang="pt-BR" dirty="0" smtClean="0"/>
              <a:t>                               outra de $ 32.000 e 38 dias até o vencimento</a:t>
            </a:r>
          </a:p>
          <a:p>
            <a:r>
              <a:rPr lang="pt-BR" dirty="0" smtClean="0"/>
              <a:t>Foram descontadas em um banco.</a:t>
            </a:r>
          </a:p>
          <a:p>
            <a:r>
              <a:rPr lang="pt-BR" dirty="0" smtClean="0"/>
              <a:t>A primeira com uma taxa de desconto de 3% </a:t>
            </a:r>
            <a:r>
              <a:rPr lang="pt-BR" dirty="0" err="1" smtClean="0"/>
              <a:t>a.m.</a:t>
            </a:r>
            <a:endParaRPr lang="pt-BR" dirty="0" smtClean="0"/>
          </a:p>
          <a:p>
            <a:r>
              <a:rPr lang="pt-BR" dirty="0" smtClean="0"/>
              <a:t>A Segunda com uma taxa de desconto de 4% </a:t>
            </a:r>
            <a:r>
              <a:rPr lang="pt-BR" dirty="0" err="1" smtClean="0"/>
              <a:t>a.m.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Pergunta-se</a:t>
            </a:r>
          </a:p>
          <a:p>
            <a:pPr marL="342900" indent="-342900">
              <a:buAutoNum type="alphaLcPeriod"/>
            </a:pPr>
            <a:r>
              <a:rPr lang="pt-BR" dirty="0" smtClean="0"/>
              <a:t>Qual o Valor liquido  das duas duplicatas</a:t>
            </a:r>
          </a:p>
          <a:p>
            <a:pPr marL="342900" indent="-342900">
              <a:buAutoNum type="alphaLcPeriod"/>
            </a:pPr>
            <a:r>
              <a:rPr lang="pt-BR" dirty="0" smtClean="0"/>
              <a:t>Qual o prazo médio de pagamento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8238-019E-4B70-BCED-F645B823071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1805</Words>
  <Application>Microsoft Office PowerPoint</Application>
  <PresentationFormat>Apresentação na tela (4:3)</PresentationFormat>
  <Paragraphs>305</Paragraphs>
  <Slides>29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II. Juros Compostos  ( relembrando)</vt:lpstr>
      <vt:lpstr>II. Juros Compostos ( relembrando )</vt:lpstr>
      <vt:lpstr>II. Juros Compostos ( M = ? )</vt:lpstr>
      <vt:lpstr>II. Juros Compostos  ( HP 12 C )</vt:lpstr>
      <vt:lpstr>II. Juros Compostos</vt:lpstr>
      <vt:lpstr>II. Juros Compostos</vt:lpstr>
      <vt:lpstr>II. Juros Compostos</vt:lpstr>
      <vt:lpstr>II. Juros Compostos  ( Tente você )</vt:lpstr>
      <vt:lpstr>II. Adequando períodos</vt:lpstr>
      <vt:lpstr>II. Exercicios   ( tente você )</vt:lpstr>
      <vt:lpstr>II. Taxas Equivalentes</vt:lpstr>
      <vt:lpstr>II. Taxas Equivalentes</vt:lpstr>
      <vt:lpstr>II. Taxas Equivalentes</vt:lpstr>
      <vt:lpstr>II. Taxas Equivalentes</vt:lpstr>
      <vt:lpstr>II. Taxas Equivalentes</vt:lpstr>
      <vt:lpstr>II. Taxas Equivalentes</vt:lpstr>
      <vt:lpstr>II. Taxas Equivalentes</vt:lpstr>
      <vt:lpstr>II. Taxas Equivalentes</vt:lpstr>
      <vt:lpstr>II. Exercicios para casa</vt:lpstr>
      <vt:lpstr>II. Exercicios para casa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Henrique</dc:creator>
  <cp:lastModifiedBy>HP</cp:lastModifiedBy>
  <cp:revision>209</cp:revision>
  <dcterms:created xsi:type="dcterms:W3CDTF">2012-02-10T13:18:47Z</dcterms:created>
  <dcterms:modified xsi:type="dcterms:W3CDTF">2015-08-29T20:41:34Z</dcterms:modified>
</cp:coreProperties>
</file>