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259" r:id="rId4"/>
    <p:sldId id="347" r:id="rId5"/>
    <p:sldId id="313" r:id="rId6"/>
    <p:sldId id="314" r:id="rId7"/>
    <p:sldId id="348" r:id="rId8"/>
    <p:sldId id="316" r:id="rId9"/>
    <p:sldId id="349" r:id="rId10"/>
    <p:sldId id="350" r:id="rId11"/>
    <p:sldId id="351" r:id="rId12"/>
    <p:sldId id="352" r:id="rId13"/>
    <p:sldId id="317" r:id="rId14"/>
    <p:sldId id="353" r:id="rId15"/>
    <p:sldId id="354" r:id="rId16"/>
    <p:sldId id="355" r:id="rId17"/>
    <p:sldId id="356" r:id="rId18"/>
    <p:sldId id="357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9461" autoAdjust="0"/>
  </p:normalViewPr>
  <p:slideViewPr>
    <p:cSldViewPr>
      <p:cViewPr>
        <p:scale>
          <a:sx n="80" d="100"/>
          <a:sy n="80" d="100"/>
        </p:scale>
        <p:origin x="-10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096A-14C4-4B52-BF41-F73A880791A4}" type="datetimeFigureOut">
              <a:rPr lang="pt-BR" smtClean="0"/>
              <a:pPr/>
              <a:t>19/09/2015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341D-4F62-42D6-B578-4A8B2DA009C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06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5B90F7-BCB6-4C24-BE5F-6F28D5CD279A}" type="datetime1">
              <a:rPr lang="pt-BR" smtClean="0"/>
              <a:pPr/>
              <a:t>19/09/2015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B88AD-098A-4F3A-A9CA-39205D479FB5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1211D-C744-485E-A6FE-68C773A3493E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06F6D-104E-4014-A898-708E73904A4C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3903AD-C367-4974-AB51-15FCE158B44C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92D889-D00B-4677-B4A6-84952F27C168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47C5A-0CC6-42A8-97B6-A9E557CCEC95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708D86-46E9-461E-B203-0767606CB4D6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9AAD07-74A8-4059-9ABD-E9860DBC2AF9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34AD35-7007-45CA-9FDB-985923B46B6B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1DCDB-02BB-4C1F-B992-2361271B2285}" type="datetime1">
              <a:rPr lang="pt-BR" smtClean="0"/>
              <a:pPr/>
              <a:t>19/09/2015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Econômica</a:t>
            </a:r>
            <a:r>
              <a:rPr lang="en-US" dirty="0" smtClean="0"/>
              <a:t> aula 5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2564904"/>
            <a:ext cx="874846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 .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Equivalencia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Capitais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à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Compostos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II. Valor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atual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um conj.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capitais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2073350" cy="134076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-36512" y="1268760"/>
            <a:ext cx="889248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empresa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prevê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$2.000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$3.000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dois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$5.000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Quanto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deverá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hoje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juros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compostos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à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1,5%  a.m.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fazer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frente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despesas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sobrando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nulo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ultimo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?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1186794" y="3183940"/>
            <a:ext cx="4037949" cy="1037148"/>
            <a:chOff x="1186794" y="3450486"/>
            <a:chExt cx="4037949" cy="1037148"/>
          </a:xfrm>
        </p:grpSpPr>
        <p:cxnSp>
          <p:nvCxnSpPr>
            <p:cNvPr id="8" name="Conector reto 7"/>
            <p:cNvCxnSpPr/>
            <p:nvPr/>
          </p:nvCxnSpPr>
          <p:spPr>
            <a:xfrm>
              <a:off x="1331640" y="4149080"/>
              <a:ext cx="36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 flipH="1" flipV="1">
              <a:off x="2187352" y="3789040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 flipV="1">
              <a:off x="3339480" y="3780656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H="1" flipV="1">
              <a:off x="4923656" y="3780656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3203018" y="41490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047684" y="4098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pt-BR" sz="16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186794" y="407707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pt-BR" sz="16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835696" y="3450486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2000</a:t>
              </a:r>
              <a:endParaRPr lang="pt-BR" sz="16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987824" y="3450486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3.000</a:t>
              </a:r>
              <a:endParaRPr lang="pt-BR" sz="16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572000" y="3450486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5.000</a:t>
              </a:r>
              <a:endParaRPr lang="pt-BR" sz="16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787194" y="41490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-36512" y="1268760"/>
            <a:ext cx="889248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empresa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prevê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$2.000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$3.000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dois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$5.000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Quanto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deverá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hoje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juros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compostos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à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1,5%  a.m.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fazer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frente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despesas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sobrando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nulo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ultimo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?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</p:txBody>
      </p:sp>
      <p:grpSp>
        <p:nvGrpSpPr>
          <p:cNvPr id="2" name="Grupo 40"/>
          <p:cNvGrpSpPr/>
          <p:nvPr/>
        </p:nvGrpSpPr>
        <p:grpSpPr>
          <a:xfrm>
            <a:off x="1186794" y="3183940"/>
            <a:ext cx="4037949" cy="1037148"/>
            <a:chOff x="1186794" y="3450486"/>
            <a:chExt cx="4037949" cy="1037148"/>
          </a:xfrm>
        </p:grpSpPr>
        <p:cxnSp>
          <p:nvCxnSpPr>
            <p:cNvPr id="8" name="Conector reto 7"/>
            <p:cNvCxnSpPr/>
            <p:nvPr/>
          </p:nvCxnSpPr>
          <p:spPr>
            <a:xfrm>
              <a:off x="1331640" y="4149080"/>
              <a:ext cx="36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 flipH="1" flipV="1">
              <a:off x="2187352" y="3789040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 flipV="1">
              <a:off x="3339480" y="3780656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H="1" flipV="1">
              <a:off x="4923656" y="3780656"/>
              <a:ext cx="8384" cy="368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3203018" y="41490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047684" y="4098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pt-BR" sz="16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186794" y="407707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pt-BR" sz="16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835696" y="3450486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2000</a:t>
              </a:r>
              <a:endParaRPr lang="pt-BR" sz="16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987824" y="3450486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3.000</a:t>
              </a:r>
              <a:endParaRPr lang="pt-BR" sz="16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572000" y="3450486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5.000</a:t>
              </a:r>
              <a:endParaRPr lang="pt-BR" sz="16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787194" y="41490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</a:t>
              </a:r>
              <a:endParaRPr lang="pt-BR" sz="1600" dirty="0"/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5868144" y="2996952"/>
            <a:ext cx="3312368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y0  = 0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y1 = 2000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y2 = 3.000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y3 =5.000</a:t>
            </a:r>
          </a:p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= 1,5%  = 0,015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68288" y="4733528"/>
            <a:ext cx="889248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 = 0 +  2.000   +  3.000  +  5.000       =   $9.664,01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            (1,015)     (1,015)    (1,015)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1691680" y="55172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2699792" y="55172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3635896" y="5517232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2338922" y="53947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347034" y="5373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283968" y="5373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-36512" y="980728"/>
            <a:ext cx="889248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empresa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prevê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$2.000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$3.000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dois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$5.000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Quanto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deverá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hoje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juros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compostos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à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1,5%  a.m.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fazer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frente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despesas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sobrando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nulo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ultimo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?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2348880"/>
            <a:ext cx="8927976" cy="35283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Calculamos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V = 9,664,01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Podemos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observar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  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Aplicando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$9.664,01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  M = 9664,01(1+0,015)  = 9.808,97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Faço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1°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$2.000 ,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haverá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$ 7.808,97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  M1 = 7808,97( 1,015)  =7.926,11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Faço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2°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$ 3.000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haverá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$ 4.926,11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  M2 = 4926,11(1,015) = 5.000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é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exatamente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valor do 3°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!!!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sobrando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ZERO            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95736" y="60783"/>
            <a:ext cx="5976664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 1</a:t>
            </a:r>
          </a:p>
          <a:p>
            <a:pPr marL="571500" indent="-571500">
              <a:buAutoNum type="romanUcPeriod"/>
              <a:defRPr/>
            </a:pPr>
            <a:endParaRPr lang="en-US" dirty="0" smtClean="0"/>
          </a:p>
          <a:p>
            <a:pPr marL="571500" indent="-571500">
              <a:buAutoNum type="romanUcPeriod"/>
              <a:defRPr/>
            </a:pPr>
            <a:endParaRPr lang="en-US" dirty="0" smtClean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cxnSp>
        <p:nvCxnSpPr>
          <p:cNvPr id="18" name="Conector reto 17"/>
          <p:cNvCxnSpPr/>
          <p:nvPr/>
        </p:nvCxnSpPr>
        <p:spPr>
          <a:xfrm>
            <a:off x="4275584" y="443711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23528" y="155679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Industria vende compressores por $500 de entrada mais </a:t>
            </a:r>
            <a:r>
              <a:rPr lang="pt-BR" dirty="0" err="1" smtClean="0"/>
              <a:t>tres</a:t>
            </a:r>
            <a:r>
              <a:rPr lang="pt-BR" dirty="0" smtClean="0"/>
              <a:t> prestações mensais de $800 cada um.</a:t>
            </a:r>
          </a:p>
          <a:p>
            <a:r>
              <a:rPr lang="pt-BR" dirty="0" smtClean="0"/>
              <a:t>Se um comprador consegue aplicar seu dinheiro à taxa de 1,2% </a:t>
            </a:r>
            <a:r>
              <a:rPr lang="pt-BR" dirty="0" err="1" smtClean="0"/>
              <a:t>a.m.</a:t>
            </a:r>
            <a:r>
              <a:rPr lang="pt-BR" dirty="0" smtClean="0"/>
              <a:t> , quanto deverá dispor hoje para efetuar a compra ???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83768" y="260648"/>
            <a:ext cx="3384376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 2</a:t>
            </a:r>
          </a:p>
          <a:p>
            <a:pPr marL="571500" indent="-571500">
              <a:buAutoNum type="romanUcPeriod"/>
              <a:defRPr/>
            </a:pPr>
            <a:endParaRPr lang="en-US" dirty="0" smtClean="0"/>
          </a:p>
          <a:p>
            <a:pPr marL="571500" indent="-571500">
              <a:buAutoNum type="romanUcPeriod"/>
              <a:defRPr/>
            </a:pPr>
            <a:endParaRPr lang="en-US" dirty="0" smtClean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289361" y="1526303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furadeira de coluna  </a:t>
            </a:r>
            <a:r>
              <a:rPr lang="pt-BR" dirty="0" smtClean="0"/>
              <a:t>é vendida à vista por $1.500 ou então a prazo em três prestações mensais iguais sem entrada.</a:t>
            </a:r>
          </a:p>
          <a:p>
            <a:r>
              <a:rPr lang="pt-BR" dirty="0" smtClean="0"/>
              <a:t>Qual o valor de cada prestação se a loja pretende ganhar 3% no financiamento ??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23728" y="332656"/>
            <a:ext cx="3528392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 3</a:t>
            </a:r>
          </a:p>
          <a:p>
            <a:pPr marL="571500" indent="-571500">
              <a:buAutoNum type="romanUcPeriod"/>
              <a:defRPr/>
            </a:pPr>
            <a:endParaRPr lang="en-US" dirty="0" smtClean="0"/>
          </a:p>
          <a:p>
            <a:pPr marL="571500" indent="-571500">
              <a:buAutoNum type="romanUcPeriod"/>
              <a:defRPr/>
            </a:pPr>
            <a:endParaRPr lang="en-US" dirty="0" smtClean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323528" y="1268760"/>
            <a:ext cx="882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Uma nota promissória cujo valor nominal é de 50.000 , vence daqui a um mês.</a:t>
            </a:r>
          </a:p>
          <a:p>
            <a:r>
              <a:rPr lang="pt-BR" sz="2400" dirty="0" smtClean="0"/>
              <a:t>O devedor propõe a troca por outra NP a vencer em três meses.</a:t>
            </a:r>
          </a:p>
          <a:p>
            <a:r>
              <a:rPr lang="pt-BR" sz="2400" dirty="0" smtClean="0"/>
              <a:t>Qual deve ser o VN da NP para que os capitais sejam equivalentes à taxa de juros compostos de 2% </a:t>
            </a:r>
            <a:r>
              <a:rPr lang="pt-BR" sz="2400" dirty="0" err="1" smtClean="0"/>
              <a:t>a.m.</a:t>
            </a:r>
            <a:r>
              <a:rPr lang="pt-BR" sz="2400" dirty="0" smtClean="0"/>
              <a:t> ??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05172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Exercicios</a:t>
            </a:r>
            <a:endParaRPr lang="en-US" dirty="0" smtClean="0"/>
          </a:p>
          <a:p>
            <a:pPr marL="571500" indent="-571500">
              <a:buAutoNum type="romanUcPeriod"/>
              <a:defRPr/>
            </a:pPr>
            <a:endParaRPr lang="en-US" dirty="0" smtClean="0"/>
          </a:p>
          <a:p>
            <a:pPr marL="571500" indent="-571500">
              <a:buAutoNum type="romanUcPeriod"/>
              <a:defRPr/>
            </a:pPr>
            <a:endParaRPr lang="en-US" dirty="0" smtClean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179512" y="1340768"/>
            <a:ext cx="88204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dirty="0" smtClean="0"/>
              <a:t>A Empresa GHJ  tem uma </a:t>
            </a:r>
            <a:r>
              <a:rPr lang="pt-BR" sz="2400" dirty="0" err="1" smtClean="0"/>
              <a:t>divída</a:t>
            </a:r>
            <a:r>
              <a:rPr lang="pt-BR" sz="2400" dirty="0" smtClean="0"/>
              <a:t> de $60.000 que vence em 2 meses e outra de $80.000 que vence em 3 meses . Quanto devera aplicar hoje à taxa de juros compostos de 2% </a:t>
            </a:r>
            <a:r>
              <a:rPr lang="pt-BR" sz="2400" dirty="0" err="1" smtClean="0"/>
              <a:t>a.m.</a:t>
            </a:r>
            <a:r>
              <a:rPr lang="pt-BR" sz="2400" dirty="0" smtClean="0"/>
              <a:t> para quitar suas </a:t>
            </a:r>
            <a:r>
              <a:rPr lang="pt-BR" sz="2400" dirty="0" err="1" smtClean="0"/>
              <a:t>divídas</a:t>
            </a:r>
            <a:r>
              <a:rPr lang="pt-BR" sz="2400" dirty="0" smtClean="0"/>
              <a:t> restando saldo zero no final ?</a:t>
            </a:r>
          </a:p>
          <a:p>
            <a:pPr marL="457200" indent="-457200">
              <a:buAutoNum type="arabicPeriod"/>
            </a:pPr>
            <a:endParaRPr lang="pt-BR" sz="2400" dirty="0" smtClean="0"/>
          </a:p>
          <a:p>
            <a:pPr marL="457200" indent="-457200">
              <a:buAutoNum type="arabicPeriod"/>
            </a:pPr>
            <a:r>
              <a:rPr lang="pt-BR" sz="2400" dirty="0" smtClean="0"/>
              <a:t>Uma empresa deve 3 títulos . O 1° de $250.000 exigível em 3 meses , o 2° de $300.000 exigível em 6 meses e o 3° de $450.000 exigível em 9 meses.</a:t>
            </a:r>
          </a:p>
          <a:p>
            <a:pPr marL="457200" indent="-457200"/>
            <a:r>
              <a:rPr lang="pt-BR" sz="2400" dirty="0" smtClean="0"/>
              <a:t>       Porem é </a:t>
            </a:r>
            <a:r>
              <a:rPr lang="pt-BR" sz="2400" dirty="0" err="1" smtClean="0"/>
              <a:t>possivel</a:t>
            </a:r>
            <a:r>
              <a:rPr lang="pt-BR" sz="2400" dirty="0" smtClean="0"/>
              <a:t> substituir esses 3 </a:t>
            </a:r>
            <a:r>
              <a:rPr lang="pt-BR" sz="2400" dirty="0" err="1" smtClean="0"/>
              <a:t>titulos</a:t>
            </a:r>
            <a:r>
              <a:rPr lang="pt-BR" sz="2400" dirty="0" smtClean="0"/>
              <a:t> por um único de $1.542.683.</a:t>
            </a:r>
          </a:p>
          <a:p>
            <a:pPr marL="457200" indent="-457200"/>
            <a:r>
              <a:rPr lang="pt-BR" sz="2400" dirty="0" smtClean="0"/>
              <a:t>        Admitindo-se regime de juros compostos e uma taxa de  8%</a:t>
            </a:r>
            <a:r>
              <a:rPr lang="pt-BR" sz="2400" dirty="0" err="1" smtClean="0"/>
              <a:t>a.m.</a:t>
            </a:r>
            <a:r>
              <a:rPr lang="pt-BR" sz="2400" dirty="0" smtClean="0"/>
              <a:t> , determine o prazo de vencimento do novo título para que as formas de pagamento sejam equivalentes.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05172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Exercicios</a:t>
            </a:r>
            <a:endParaRPr lang="en-US" dirty="0" smtClean="0"/>
          </a:p>
          <a:p>
            <a:pPr marL="571500" indent="-571500">
              <a:buAutoNum type="romanUcPeriod"/>
              <a:defRPr/>
            </a:pPr>
            <a:endParaRPr lang="en-US" dirty="0" smtClean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179512" y="1340768"/>
            <a:ext cx="8820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pt-BR" sz="2000" dirty="0" smtClean="0"/>
              <a:t>3.    A empresa DTR calculou o preço  de um equipamento no valor de $600.000  à vista.  Vendendo a prazo é </a:t>
            </a:r>
            <a:r>
              <a:rPr lang="pt-BR" sz="2000" dirty="0" smtClean="0"/>
              <a:t>possível </a:t>
            </a:r>
            <a:r>
              <a:rPr lang="pt-BR" sz="2000" dirty="0" smtClean="0"/>
              <a:t>ter a seguinte condição:  Entrada de $120.000 , uma parcela de $250.000 em 6 meses e mais duas parcelas , sendo a segunda 50% do valor da primeira com prazos de 1 ano e 15 meses respectivamente.</a:t>
            </a:r>
          </a:p>
          <a:p>
            <a:pPr marL="457200" indent="-457200"/>
            <a:r>
              <a:rPr lang="pt-BR" sz="2000" dirty="0" smtClean="0"/>
              <a:t>       Sabendo que a taxa de juros de mercado é de 6% </a:t>
            </a:r>
            <a:r>
              <a:rPr lang="pt-BR" sz="2000" dirty="0" err="1" smtClean="0"/>
              <a:t>a.m.</a:t>
            </a:r>
            <a:r>
              <a:rPr lang="pt-BR" sz="2000" dirty="0" smtClean="0"/>
              <a:t> (juros compostos) , qual será o valor da última parcela. ??</a:t>
            </a:r>
          </a:p>
          <a:p>
            <a:pPr marL="457200" indent="-457200">
              <a:buAutoNum type="arabicPeriod"/>
            </a:pPr>
            <a:endParaRPr lang="pt-BR" sz="2000" dirty="0" smtClean="0"/>
          </a:p>
          <a:p>
            <a:pPr marL="457200" indent="-457200"/>
            <a:r>
              <a:rPr lang="pt-BR" sz="2000" dirty="0" smtClean="0"/>
              <a:t>4. Uma certa empresa vende um aparelho em 2 parcelas , sendo $200 de entrada e $400 após 5 meses. A loja ABC que quer comprar este aparelho porem  propõe uma nova condição , adiando a segunda parcela por mais 3 meses. Considerando que a taxa de juros é 5%</a:t>
            </a:r>
            <a:r>
              <a:rPr lang="pt-BR" sz="2000" dirty="0" err="1" smtClean="0"/>
              <a:t>a.m.</a:t>
            </a:r>
            <a:r>
              <a:rPr lang="pt-BR" sz="2000" dirty="0" smtClean="0"/>
              <a:t> ( juros compostos ) , quanto a loja ABC deverá pagar a mais na entrada para manter a </a:t>
            </a:r>
            <a:r>
              <a:rPr lang="pt-BR" sz="2000" dirty="0" err="1" smtClean="0"/>
              <a:t>equivalencia</a:t>
            </a:r>
            <a:r>
              <a:rPr lang="pt-BR" sz="2000" dirty="0" smtClean="0"/>
              <a:t> entre as propostas ?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05172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Exercicios</a:t>
            </a:r>
            <a:endParaRPr lang="en-US" dirty="0" smtClean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179512" y="1340768"/>
            <a:ext cx="8820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pt-BR" sz="2000" dirty="0" smtClean="0"/>
              <a:t>5. Em uma loja  , a condição oferecida para a venda de determinado produto  que custa $2.100 é parcelar em 3 vezes mensais  , sendo uma na entrada , sem acréscimo.</a:t>
            </a:r>
          </a:p>
          <a:p>
            <a:pPr marL="457200" indent="-457200"/>
            <a:r>
              <a:rPr lang="pt-BR" sz="2000" dirty="0" smtClean="0"/>
              <a:t>     Se a taxa de juros do mercado ( juros compostos ) é 4% </a:t>
            </a:r>
            <a:r>
              <a:rPr lang="pt-BR" sz="2000" dirty="0" err="1" smtClean="0"/>
              <a:t>a.m.</a:t>
            </a:r>
            <a:r>
              <a:rPr lang="pt-BR" sz="2000" dirty="0" smtClean="0"/>
              <a:t> qual porcentagem de desconto a loja deveria ter oferecido ao cliente para pagamento à vista ??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7504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Introdução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700808"/>
            <a:ext cx="874846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 . O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conceito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equivalencia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permite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transformar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formas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pagamento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(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ou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recebimentos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)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outras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equivalentes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com o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objetivo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comparar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encontrar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melhor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alternativa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negócio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Exemplo</a:t>
            </a:r>
            <a:endParaRPr lang="en-US" sz="24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</a:t>
            </a:r>
            <a:r>
              <a:rPr lang="en-US" sz="2400" dirty="0" smtClean="0">
                <a:latin typeface="+mj-lt"/>
              </a:rPr>
              <a:t>Um  </a:t>
            </a:r>
            <a:r>
              <a:rPr lang="en-US" sz="2400" dirty="0" err="1" smtClean="0">
                <a:latin typeface="+mj-lt"/>
              </a:rPr>
              <a:t>equipamento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pode</a:t>
            </a:r>
            <a:r>
              <a:rPr lang="en-US" sz="2400" dirty="0" smtClean="0">
                <a:latin typeface="+mj-lt"/>
              </a:rPr>
              <a:t> ser </a:t>
            </a:r>
            <a:r>
              <a:rPr lang="en-US" sz="2400" dirty="0" err="1" smtClean="0">
                <a:latin typeface="+mj-lt"/>
              </a:rPr>
              <a:t>vendido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por</a:t>
            </a:r>
            <a:r>
              <a:rPr lang="en-US" sz="2400" dirty="0" smtClean="0">
                <a:latin typeface="+mj-lt"/>
              </a:rPr>
              <a:t> $5.000.000 à vista </a:t>
            </a:r>
            <a:r>
              <a:rPr lang="en-US" sz="2400" dirty="0" err="1" smtClean="0">
                <a:latin typeface="+mj-lt"/>
              </a:rPr>
              <a:t>ou</a:t>
            </a:r>
            <a:r>
              <a:rPr lang="en-US" sz="2400" dirty="0" smtClean="0">
                <a:latin typeface="+mj-lt"/>
              </a:rPr>
              <a:t> a </a:t>
            </a:r>
            <a:r>
              <a:rPr lang="en-US" sz="2400" dirty="0" err="1" smtClean="0">
                <a:latin typeface="+mj-lt"/>
              </a:rPr>
              <a:t>prazo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parcelas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mensais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iguais</a:t>
            </a:r>
            <a:r>
              <a:rPr lang="en-US" sz="2400" dirty="0" smtClean="0">
                <a:latin typeface="+mj-lt"/>
              </a:rPr>
              <a:t> de $ 1.700.000  </a:t>
            </a:r>
            <a:r>
              <a:rPr lang="en-US" sz="2400" dirty="0" err="1" smtClean="0">
                <a:latin typeface="+mj-lt"/>
              </a:rPr>
              <a:t>sem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entrada</a:t>
            </a:r>
            <a:r>
              <a:rPr lang="en-US" sz="2400" dirty="0" smtClean="0">
                <a:latin typeface="+mj-lt"/>
              </a:rPr>
              <a:t> .</a:t>
            </a:r>
          </a:p>
          <a:p>
            <a:pPr algn="just" eaLnBrk="1" hangingPunct="1">
              <a:buNone/>
              <a:defRPr/>
            </a:pPr>
            <a:endParaRPr lang="en-US" sz="24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Qual</a:t>
            </a:r>
            <a:r>
              <a:rPr lang="en-US" sz="2400" dirty="0" smtClean="0">
                <a:latin typeface="+mj-lt"/>
              </a:rPr>
              <a:t> a </a:t>
            </a:r>
            <a:r>
              <a:rPr lang="en-US" sz="2400" dirty="0" err="1" smtClean="0">
                <a:latin typeface="+mj-lt"/>
              </a:rPr>
              <a:t>melhor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alternativa</a:t>
            </a:r>
            <a:r>
              <a:rPr lang="en-US" sz="2400" dirty="0" smtClean="0">
                <a:latin typeface="+mj-lt"/>
              </a:rPr>
              <a:t> se é </a:t>
            </a:r>
            <a:r>
              <a:rPr lang="en-US" sz="2400" dirty="0" err="1" smtClean="0">
                <a:latin typeface="+mj-lt"/>
              </a:rPr>
              <a:t>possivel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aplicar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dinheiro</a:t>
            </a:r>
            <a:r>
              <a:rPr lang="en-US" sz="2400" dirty="0" smtClean="0">
                <a:latin typeface="+mj-lt"/>
              </a:rPr>
              <a:t> a </a:t>
            </a:r>
            <a:r>
              <a:rPr lang="en-US" sz="2400" dirty="0" err="1" smtClean="0">
                <a:latin typeface="+mj-lt"/>
              </a:rPr>
              <a:t>juros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compostos</a:t>
            </a:r>
            <a:r>
              <a:rPr lang="en-US" sz="2400" dirty="0" smtClean="0">
                <a:latin typeface="+mj-lt"/>
              </a:rPr>
              <a:t> com </a:t>
            </a:r>
            <a:r>
              <a:rPr lang="en-US" sz="2400" dirty="0" err="1" smtClean="0">
                <a:latin typeface="+mj-lt"/>
              </a:rPr>
              <a:t>uma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taxa</a:t>
            </a:r>
            <a:r>
              <a:rPr lang="en-US" sz="2400" dirty="0" smtClean="0">
                <a:latin typeface="+mj-lt"/>
              </a:rPr>
              <a:t> de 2% a.m.  ??</a:t>
            </a: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734888" y="620688"/>
            <a:ext cx="8229600" cy="5733256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0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000" dirty="0" smtClean="0">
                <a:latin typeface="+mj-lt"/>
                <a:sym typeface="Wingdings" pitchFamily="2" charset="2"/>
              </a:rPr>
              <a:t></a:t>
            </a:r>
            <a:r>
              <a:rPr lang="en-US" sz="2000" dirty="0" smtClean="0">
                <a:latin typeface="+mj-lt"/>
              </a:rPr>
              <a:t>Um  </a:t>
            </a:r>
            <a:r>
              <a:rPr lang="en-US" sz="2000" dirty="0" err="1" smtClean="0">
                <a:latin typeface="+mj-lt"/>
              </a:rPr>
              <a:t>equipamento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pode</a:t>
            </a:r>
            <a:r>
              <a:rPr lang="en-US" sz="2000" dirty="0" smtClean="0">
                <a:latin typeface="+mj-lt"/>
              </a:rPr>
              <a:t> ser </a:t>
            </a:r>
            <a:r>
              <a:rPr lang="en-US" sz="2000" dirty="0" err="1" smtClean="0">
                <a:latin typeface="+mj-lt"/>
              </a:rPr>
              <a:t>vendido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por</a:t>
            </a:r>
            <a:r>
              <a:rPr lang="en-US" sz="2000" dirty="0" smtClean="0">
                <a:latin typeface="+mj-lt"/>
              </a:rPr>
              <a:t> $5.000.000 à vista </a:t>
            </a:r>
            <a:r>
              <a:rPr lang="en-US" sz="2000" dirty="0" err="1" smtClean="0">
                <a:latin typeface="+mj-lt"/>
              </a:rPr>
              <a:t>ou</a:t>
            </a:r>
            <a:r>
              <a:rPr lang="en-US" sz="2000" dirty="0" smtClean="0">
                <a:latin typeface="+mj-lt"/>
              </a:rPr>
              <a:t> a </a:t>
            </a:r>
            <a:r>
              <a:rPr lang="en-US" sz="2000" dirty="0" err="1" smtClean="0">
                <a:latin typeface="+mj-lt"/>
              </a:rPr>
              <a:t>prazo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em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três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parcelas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mensais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iguais</a:t>
            </a:r>
            <a:r>
              <a:rPr lang="en-US" sz="2000" dirty="0" smtClean="0">
                <a:latin typeface="+mj-lt"/>
              </a:rPr>
              <a:t> de $ 1.700.000  </a:t>
            </a:r>
            <a:r>
              <a:rPr lang="en-US" sz="2000" dirty="0" err="1" smtClean="0">
                <a:latin typeface="+mj-lt"/>
              </a:rPr>
              <a:t>sem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entrada</a:t>
            </a:r>
            <a:r>
              <a:rPr lang="en-US" sz="2000" dirty="0" smtClean="0">
                <a:latin typeface="+mj-lt"/>
              </a:rPr>
              <a:t> .</a:t>
            </a:r>
          </a:p>
          <a:p>
            <a:pPr algn="just" eaLnBrk="1" hangingPunct="1">
              <a:buNone/>
              <a:defRPr/>
            </a:pP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Qual</a:t>
            </a:r>
            <a:r>
              <a:rPr lang="en-US" sz="2000" dirty="0" smtClean="0">
                <a:latin typeface="+mj-lt"/>
              </a:rPr>
              <a:t> a </a:t>
            </a:r>
            <a:r>
              <a:rPr lang="en-US" sz="2000" dirty="0" err="1" smtClean="0">
                <a:latin typeface="+mj-lt"/>
              </a:rPr>
              <a:t>melhor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alternativa</a:t>
            </a:r>
            <a:r>
              <a:rPr lang="en-US" sz="2000" dirty="0" smtClean="0">
                <a:latin typeface="+mj-lt"/>
              </a:rPr>
              <a:t> se é </a:t>
            </a:r>
            <a:r>
              <a:rPr lang="en-US" sz="2000" dirty="0" err="1" smtClean="0">
                <a:latin typeface="+mj-lt"/>
              </a:rPr>
              <a:t>possivel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aplicar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seu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dinheiro</a:t>
            </a:r>
            <a:r>
              <a:rPr lang="en-US" sz="2000" dirty="0" smtClean="0">
                <a:latin typeface="+mj-lt"/>
              </a:rPr>
              <a:t> a </a:t>
            </a:r>
            <a:r>
              <a:rPr lang="en-US" sz="2000" dirty="0" err="1" smtClean="0">
                <a:latin typeface="+mj-lt"/>
              </a:rPr>
              <a:t>juros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compostos</a:t>
            </a:r>
            <a:r>
              <a:rPr lang="en-US" sz="2000" dirty="0" smtClean="0">
                <a:latin typeface="+mj-lt"/>
              </a:rPr>
              <a:t> com </a:t>
            </a:r>
            <a:r>
              <a:rPr lang="en-US" sz="2000" dirty="0" err="1" smtClean="0">
                <a:latin typeface="+mj-lt"/>
              </a:rPr>
              <a:t>uma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taxa</a:t>
            </a:r>
            <a:r>
              <a:rPr lang="en-US" sz="2000" dirty="0" smtClean="0">
                <a:latin typeface="+mj-lt"/>
              </a:rPr>
              <a:t> de 2% a.m.  ??</a:t>
            </a:r>
          </a:p>
          <a:p>
            <a:pPr algn="just" eaLnBrk="1" hangingPunct="1">
              <a:buNone/>
              <a:defRPr/>
            </a:pPr>
            <a:endParaRPr lang="en-US" sz="20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000" dirty="0" err="1" smtClean="0">
                <a:latin typeface="+mj-lt"/>
              </a:rPr>
              <a:t>Uma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alternativa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para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solucionar</a:t>
            </a:r>
            <a:r>
              <a:rPr lang="en-US" sz="2000" dirty="0" smtClean="0">
                <a:latin typeface="+mj-lt"/>
              </a:rPr>
              <a:t> :</a:t>
            </a:r>
          </a:p>
          <a:p>
            <a:pPr algn="just" eaLnBrk="1" hangingPunct="1">
              <a:buNone/>
              <a:defRPr/>
            </a:pPr>
            <a:endParaRPr lang="en-US" sz="20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000" dirty="0" err="1" smtClean="0">
                <a:latin typeface="+mj-lt"/>
              </a:rPr>
              <a:t>Pagando</a:t>
            </a:r>
            <a:r>
              <a:rPr lang="en-US" sz="2000" dirty="0" smtClean="0">
                <a:latin typeface="+mj-lt"/>
              </a:rPr>
              <a:t> a </a:t>
            </a:r>
            <a:r>
              <a:rPr lang="en-US" sz="2000" dirty="0" err="1" smtClean="0">
                <a:latin typeface="+mj-lt"/>
              </a:rPr>
              <a:t>prazo</a:t>
            </a:r>
            <a:r>
              <a:rPr lang="en-US" sz="2000" dirty="0" smtClean="0">
                <a:latin typeface="+mj-lt"/>
              </a:rPr>
              <a:t> </a:t>
            </a:r>
          </a:p>
          <a:p>
            <a:pPr algn="just" eaLnBrk="1" hangingPunct="1">
              <a:buNone/>
              <a:defRPr/>
            </a:pPr>
            <a:r>
              <a:rPr lang="en-US" sz="2000" dirty="0" err="1" smtClean="0">
                <a:latin typeface="+mj-lt"/>
              </a:rPr>
              <a:t>Aplico</a:t>
            </a:r>
            <a:r>
              <a:rPr lang="en-US" sz="2000" dirty="0" smtClean="0">
                <a:latin typeface="+mj-lt"/>
              </a:rPr>
              <a:t>  5.000k </a:t>
            </a:r>
            <a:r>
              <a:rPr lang="en-US" sz="2000" dirty="0" err="1" smtClean="0">
                <a:latin typeface="+mj-lt"/>
              </a:rPr>
              <a:t>em</a:t>
            </a:r>
            <a:r>
              <a:rPr lang="en-US" sz="2000" dirty="0" smtClean="0">
                <a:latin typeface="+mj-lt"/>
              </a:rPr>
              <a:t> 1 </a:t>
            </a:r>
            <a:r>
              <a:rPr lang="en-US" sz="2000" dirty="0" err="1" smtClean="0">
                <a:latin typeface="+mj-lt"/>
              </a:rPr>
              <a:t>mês</a:t>
            </a:r>
            <a:r>
              <a:rPr lang="en-US" sz="2000" dirty="0" smtClean="0">
                <a:latin typeface="+mj-lt"/>
              </a:rPr>
              <a:t>  = $5.100k</a:t>
            </a:r>
          </a:p>
          <a:p>
            <a:pPr algn="just" eaLnBrk="1" hangingPunct="1">
              <a:buNone/>
              <a:defRPr/>
            </a:pPr>
            <a:r>
              <a:rPr lang="en-US" sz="2000" dirty="0" smtClean="0">
                <a:latin typeface="+mj-lt"/>
              </a:rPr>
              <a:t>Pago a 1° </a:t>
            </a:r>
            <a:r>
              <a:rPr lang="en-US" sz="2000" dirty="0" err="1" smtClean="0">
                <a:latin typeface="+mj-lt"/>
              </a:rPr>
              <a:t>prestação</a:t>
            </a:r>
            <a:r>
              <a:rPr lang="en-US" sz="2000" dirty="0" smtClean="0">
                <a:latin typeface="+mj-lt"/>
              </a:rPr>
              <a:t> =   $5.100k - $1.700 k = $3.400k</a:t>
            </a:r>
          </a:p>
          <a:p>
            <a:pPr algn="just" eaLnBrk="1" hangingPunct="1">
              <a:buNone/>
              <a:defRPr/>
            </a:pPr>
            <a:r>
              <a:rPr lang="en-US" sz="2000" dirty="0" err="1" smtClean="0">
                <a:latin typeface="+mj-lt"/>
              </a:rPr>
              <a:t>Aplico</a:t>
            </a:r>
            <a:r>
              <a:rPr lang="en-US" sz="2000" dirty="0" smtClean="0">
                <a:latin typeface="+mj-lt"/>
              </a:rPr>
              <a:t> $3.400k </a:t>
            </a:r>
            <a:r>
              <a:rPr lang="en-US" sz="2000" dirty="0" err="1" smtClean="0">
                <a:latin typeface="+mj-lt"/>
              </a:rPr>
              <a:t>em</a:t>
            </a:r>
            <a:r>
              <a:rPr lang="en-US" sz="2000" dirty="0" smtClean="0">
                <a:latin typeface="+mj-lt"/>
              </a:rPr>
              <a:t> 1 </a:t>
            </a:r>
            <a:r>
              <a:rPr lang="en-US" sz="2000" dirty="0" err="1" smtClean="0">
                <a:latin typeface="+mj-lt"/>
              </a:rPr>
              <a:t>mes</a:t>
            </a:r>
            <a:r>
              <a:rPr lang="en-US" sz="2000" dirty="0" smtClean="0">
                <a:latin typeface="+mj-lt"/>
              </a:rPr>
              <a:t> = $3.468 k</a:t>
            </a:r>
          </a:p>
          <a:p>
            <a:pPr algn="just" eaLnBrk="1" hangingPunct="1">
              <a:buNone/>
              <a:defRPr/>
            </a:pPr>
            <a:r>
              <a:rPr lang="en-US" sz="2000" dirty="0" smtClean="0">
                <a:latin typeface="+mj-lt"/>
              </a:rPr>
              <a:t>Pago a 2° </a:t>
            </a:r>
            <a:r>
              <a:rPr lang="en-US" sz="2000" dirty="0" err="1" smtClean="0">
                <a:latin typeface="+mj-lt"/>
              </a:rPr>
              <a:t>prestação</a:t>
            </a:r>
            <a:r>
              <a:rPr lang="en-US" sz="2000" dirty="0" smtClean="0">
                <a:latin typeface="+mj-lt"/>
              </a:rPr>
              <a:t>  = $3.468k - $1.700k = $1.768 k</a:t>
            </a:r>
          </a:p>
          <a:p>
            <a:pPr algn="just" eaLnBrk="1" hangingPunct="1">
              <a:buNone/>
              <a:defRPr/>
            </a:pPr>
            <a:r>
              <a:rPr lang="en-US" sz="2000" dirty="0" err="1" smtClean="0">
                <a:latin typeface="+mj-lt"/>
              </a:rPr>
              <a:t>Aplico</a:t>
            </a:r>
            <a:r>
              <a:rPr lang="en-US" sz="2000" dirty="0" smtClean="0">
                <a:latin typeface="+mj-lt"/>
              </a:rPr>
              <a:t> $1,768k  </a:t>
            </a:r>
            <a:r>
              <a:rPr lang="en-US" sz="2000" dirty="0" err="1" smtClean="0">
                <a:latin typeface="+mj-lt"/>
              </a:rPr>
              <a:t>em</a:t>
            </a:r>
            <a:r>
              <a:rPr lang="en-US" sz="2000" dirty="0" smtClean="0">
                <a:latin typeface="+mj-lt"/>
              </a:rPr>
              <a:t> 1 </a:t>
            </a:r>
            <a:r>
              <a:rPr lang="en-US" sz="2000" dirty="0" err="1" smtClean="0">
                <a:latin typeface="+mj-lt"/>
              </a:rPr>
              <a:t>mês</a:t>
            </a:r>
            <a:r>
              <a:rPr lang="en-US" sz="2000" dirty="0" smtClean="0">
                <a:latin typeface="+mj-lt"/>
              </a:rPr>
              <a:t> = $ 1.803,36 k</a:t>
            </a:r>
          </a:p>
          <a:p>
            <a:pPr algn="just" eaLnBrk="1" hangingPunct="1">
              <a:buNone/>
              <a:defRPr/>
            </a:pPr>
            <a:r>
              <a:rPr lang="en-US" sz="2000" dirty="0" smtClean="0">
                <a:latin typeface="+mj-lt"/>
              </a:rPr>
              <a:t>Pago a </a:t>
            </a:r>
            <a:r>
              <a:rPr lang="en-US" sz="2000" dirty="0" err="1" smtClean="0">
                <a:latin typeface="+mj-lt"/>
              </a:rPr>
              <a:t>ultima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prestação</a:t>
            </a:r>
            <a:r>
              <a:rPr lang="en-US" sz="2000" dirty="0" smtClean="0">
                <a:latin typeface="+mj-lt"/>
              </a:rPr>
              <a:t> e </a:t>
            </a:r>
            <a:r>
              <a:rPr lang="en-US" sz="2000" dirty="0" err="1" smtClean="0">
                <a:latin typeface="+mj-lt"/>
              </a:rPr>
              <a:t>ainda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sobra</a:t>
            </a:r>
            <a:r>
              <a:rPr lang="en-US" sz="2000" dirty="0" smtClean="0">
                <a:latin typeface="+mj-lt"/>
              </a:rPr>
              <a:t> $ 103.36 k   !!!</a:t>
            </a:r>
          </a:p>
          <a:p>
            <a:pPr algn="just" eaLnBrk="1" hangingPunct="1">
              <a:buNone/>
              <a:defRPr/>
            </a:pPr>
            <a:endParaRPr lang="en-US" sz="20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000" dirty="0" err="1" smtClean="0">
                <a:latin typeface="+mj-lt"/>
              </a:rPr>
              <a:t>Portanto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pagar</a:t>
            </a:r>
            <a:r>
              <a:rPr lang="en-US" sz="2000" dirty="0" smtClean="0">
                <a:latin typeface="+mj-lt"/>
              </a:rPr>
              <a:t> a </a:t>
            </a:r>
            <a:r>
              <a:rPr lang="en-US" sz="2000" dirty="0" err="1" smtClean="0">
                <a:latin typeface="+mj-lt"/>
              </a:rPr>
              <a:t>prazo</a:t>
            </a:r>
            <a:r>
              <a:rPr lang="en-US" sz="2000" dirty="0" smtClean="0">
                <a:latin typeface="+mj-lt"/>
              </a:rPr>
              <a:t> é a </a:t>
            </a:r>
            <a:r>
              <a:rPr lang="en-US" sz="2000" dirty="0" err="1" smtClean="0">
                <a:latin typeface="+mj-lt"/>
              </a:rPr>
              <a:t>melhor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solução</a:t>
            </a:r>
            <a:endParaRPr lang="en-US" sz="20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endParaRPr lang="en-US" sz="20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endParaRPr lang="en-US" sz="20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endParaRPr lang="en-US" sz="20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endParaRPr lang="en-US" sz="20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2"/>
            <a:ext cx="1137246" cy="824172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395536" y="1772816"/>
            <a:ext cx="6624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Considerando 2 capitais , </a:t>
            </a:r>
            <a:r>
              <a:rPr lang="pt-BR" dirty="0" smtClean="0">
                <a:latin typeface="Georgia" pitchFamily="18" charset="0"/>
              </a:rPr>
              <a:t>x</a:t>
            </a:r>
            <a:r>
              <a:rPr lang="pt-BR" dirty="0" smtClean="0"/>
              <a:t> e </a:t>
            </a:r>
            <a:r>
              <a:rPr lang="pt-BR" dirty="0" smtClean="0">
                <a:latin typeface="Georgia" pitchFamily="18" charset="0"/>
              </a:rPr>
              <a:t>y</a:t>
            </a:r>
            <a:r>
              <a:rPr lang="pt-BR" dirty="0" smtClean="0"/>
              <a:t> , separados por n períodos de tempo </a:t>
            </a: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/>
          </a:p>
        </p:txBody>
      </p:sp>
      <p:pic>
        <p:nvPicPr>
          <p:cNvPr id="1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cxnSp>
        <p:nvCxnSpPr>
          <p:cNvPr id="10" name="Conector reto 9"/>
          <p:cNvCxnSpPr/>
          <p:nvPr/>
        </p:nvCxnSpPr>
        <p:spPr>
          <a:xfrm>
            <a:off x="611560" y="2852936"/>
            <a:ext cx="2160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611560" y="2492896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6156176" y="249289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67544" y="21328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x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23748" y="280241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851920" y="2874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</a:t>
            </a:r>
            <a:endParaRPr lang="pt-BR" sz="16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67544" y="28529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5844" y="3513782"/>
            <a:ext cx="84805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ym typeface="Wingdings" pitchFamily="2" charset="2"/>
              </a:rPr>
              <a:t>Dizemos que x e y são equivalentes a juros compostos ( i ) se :</a:t>
            </a: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latin typeface="Georgia" pitchFamily="18" charset="0"/>
                <a:sym typeface="Wingdings" pitchFamily="2" charset="2"/>
              </a:rPr>
              <a:t>x</a:t>
            </a:r>
            <a:r>
              <a:rPr lang="pt-BR" dirty="0" smtClean="0">
                <a:sym typeface="Wingdings" pitchFamily="2" charset="2"/>
              </a:rPr>
              <a:t> ( 1 + i )     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=  y</a:t>
            </a:r>
            <a:r>
              <a:rPr lang="pt-BR" dirty="0" smtClean="0">
                <a:sym typeface="Wingdings" pitchFamily="2" charset="2"/>
              </a:rPr>
              <a:t>       ou         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x</a:t>
            </a:r>
            <a:r>
              <a:rPr lang="pt-BR" dirty="0" smtClean="0">
                <a:sym typeface="Wingdings" pitchFamily="2" charset="2"/>
              </a:rPr>
              <a:t>   =         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y</a:t>
            </a: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                                                          ( 1 + i ) </a:t>
            </a: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Ou seja   ,  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x</a:t>
            </a:r>
            <a:r>
              <a:rPr lang="pt-BR" dirty="0" smtClean="0">
                <a:sym typeface="Wingdings" pitchFamily="2" charset="2"/>
              </a:rPr>
              <a:t> é equivalente a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 y  </a:t>
            </a:r>
            <a:r>
              <a:rPr lang="pt-BR" dirty="0" smtClean="0">
                <a:sym typeface="Wingdings" pitchFamily="2" charset="2"/>
              </a:rPr>
              <a:t>se  , ao aplicarmos 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x</a:t>
            </a:r>
            <a:r>
              <a:rPr lang="pt-BR" dirty="0" smtClean="0">
                <a:sym typeface="Wingdings" pitchFamily="2" charset="2"/>
              </a:rPr>
              <a:t> até a data n  ,  o montante obtido for</a:t>
            </a:r>
          </a:p>
          <a:p>
            <a:r>
              <a:rPr lang="pt-BR" dirty="0" smtClean="0">
                <a:sym typeface="Wingdings" pitchFamily="2" charset="2"/>
              </a:rPr>
              <a:t>Igual a 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y</a:t>
            </a: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Podemos dizer também que 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x</a:t>
            </a:r>
            <a:r>
              <a:rPr lang="pt-BR" dirty="0" smtClean="0">
                <a:sym typeface="Wingdings" pitchFamily="2" charset="2"/>
              </a:rPr>
              <a:t> é o valor presente de </a:t>
            </a:r>
            <a:r>
              <a:rPr lang="pt-BR" dirty="0" smtClean="0">
                <a:latin typeface="Georgia" pitchFamily="18" charset="0"/>
                <a:sym typeface="Wingdings" pitchFamily="2" charset="2"/>
              </a:rPr>
              <a:t>y </a:t>
            </a:r>
            <a:r>
              <a:rPr lang="pt-BR" dirty="0" smtClean="0">
                <a:sym typeface="Wingdings" pitchFamily="2" charset="2"/>
              </a:rPr>
              <a:t>.</a:t>
            </a: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107504" y="476672"/>
            <a:ext cx="86409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Equivalencia</a:t>
            </a:r>
            <a:r>
              <a:rPr lang="en-US" dirty="0" smtClean="0"/>
              <a:t> de 2 </a:t>
            </a:r>
            <a:r>
              <a:rPr lang="en-US" dirty="0" err="1" smtClean="0"/>
              <a:t>capitais</a:t>
            </a:r>
            <a:endParaRPr lang="en-US" dirty="0" smtClean="0"/>
          </a:p>
          <a:p>
            <a:pPr marL="571500" indent="-571500" algn="ctr">
              <a:buNone/>
              <a:defRPr/>
            </a:pPr>
            <a:endParaRPr lang="en-US" dirty="0" smtClean="0"/>
          </a:p>
        </p:txBody>
      </p:sp>
      <p:cxnSp>
        <p:nvCxnSpPr>
          <p:cNvPr id="35" name="Conector reto 34"/>
          <p:cNvCxnSpPr/>
          <p:nvPr/>
        </p:nvCxnSpPr>
        <p:spPr>
          <a:xfrm>
            <a:off x="3995936" y="2852936"/>
            <a:ext cx="2160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979144" y="213285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y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940152" y="278092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</a:t>
            </a:r>
            <a:endParaRPr lang="pt-BR" sz="1600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3500264" y="4437112"/>
            <a:ext cx="5676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3995936" y="443711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1183588" y="393305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119675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Exemplo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916832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compostos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2% a.m. $1.500.000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daqui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equivalente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hoje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??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Exemplo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26876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compostos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2% a.m. $1.500.000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daqui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equivalente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hoje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??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249289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x  =     y / ( 1+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)                   x  =  1.500.000 /  ( 1 + 0,02 )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x = 1.413.483,50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23728" y="234888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76256" y="234888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438336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afirmar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valor de $1.413 k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hoje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representa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$1.500 k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daqui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( com base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2% a.m. )</a:t>
            </a: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59632" y="481608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II.     Valor </a:t>
            </a:r>
            <a:r>
              <a:rPr lang="en-US" sz="2800" dirty="0" err="1" smtClean="0"/>
              <a:t>atual</a:t>
            </a:r>
            <a:r>
              <a:rPr lang="en-US" sz="2800" dirty="0" smtClean="0"/>
              <a:t> de um conj de </a:t>
            </a:r>
            <a:r>
              <a:rPr lang="en-US" sz="2800" dirty="0" err="1" smtClean="0"/>
              <a:t>capitais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916832"/>
            <a:ext cx="889248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Consideremos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capitais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y0 , y1 , y2 , ….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Yn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datas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0 , 1 , 2 …   n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Chamamos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de valor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atual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data 0 ,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juros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a soma dos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valores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equivalentes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destes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capitais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data 0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ou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seja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1331640" y="4149080"/>
            <a:ext cx="36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1331640" y="3780656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2187352" y="3789040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2907432" y="3780656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4923656" y="3780656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783988" y="409855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771800" y="41490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47684" y="40985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186794" y="40770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187624" y="350100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y0</a:t>
            </a:r>
            <a:endParaRPr lang="pt-BR" sz="16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051720" y="3450486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y1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771800" y="3450486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y2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787194" y="3450486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yn</a:t>
            </a:r>
            <a:endParaRPr lang="pt-BR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46856" y="481540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V = y0 +    y1    +     y2    +   …..    +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yn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(1+i)       (1+i)                     (1+i )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1628056" y="5229200"/>
            <a:ext cx="5676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636168" y="5229200"/>
            <a:ext cx="5676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724400" y="5229200"/>
            <a:ext cx="5676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122898" y="51786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131840" y="51786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148064" y="517867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Exemplo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215008"/>
            <a:ext cx="889248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programação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compra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materiais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determinado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período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empresa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VCA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prevê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$2.000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$3.000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dois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mêses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$5.000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daqui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três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meses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Quanto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deverá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aplicar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hoje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juros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compostos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à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1,5%  a.m.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fazer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frente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despesas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sobrando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saldo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nulo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ultimo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?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1474</Words>
  <Application>Microsoft Office PowerPoint</Application>
  <PresentationFormat>Apresentação na tela (4:3)</PresentationFormat>
  <Paragraphs>186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225</cp:revision>
  <dcterms:created xsi:type="dcterms:W3CDTF">2012-02-10T13:18:47Z</dcterms:created>
  <dcterms:modified xsi:type="dcterms:W3CDTF">2015-09-19T20:42:56Z</dcterms:modified>
</cp:coreProperties>
</file>