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58" r:id="rId3"/>
    <p:sldId id="360" r:id="rId4"/>
    <p:sldId id="298" r:id="rId5"/>
    <p:sldId id="359" r:id="rId6"/>
    <p:sldId id="259" r:id="rId7"/>
    <p:sldId id="361" r:id="rId8"/>
    <p:sldId id="362" r:id="rId9"/>
    <p:sldId id="363" r:id="rId10"/>
    <p:sldId id="364" r:id="rId11"/>
    <p:sldId id="313" r:id="rId12"/>
    <p:sldId id="314" r:id="rId13"/>
    <p:sldId id="365" r:id="rId14"/>
    <p:sldId id="366" r:id="rId15"/>
    <p:sldId id="348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9" r:id="rId26"/>
    <p:sldId id="380" r:id="rId27"/>
    <p:sldId id="381" r:id="rId28"/>
    <p:sldId id="382" r:id="rId29"/>
    <p:sldId id="376" r:id="rId30"/>
    <p:sldId id="383" r:id="rId31"/>
    <p:sldId id="384" r:id="rId32"/>
    <p:sldId id="387" r:id="rId33"/>
    <p:sldId id="388" r:id="rId34"/>
    <p:sldId id="385" r:id="rId35"/>
    <p:sldId id="389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9461" autoAdjust="0"/>
  </p:normalViewPr>
  <p:slideViewPr>
    <p:cSldViewPr>
      <p:cViewPr>
        <p:scale>
          <a:sx n="80" d="100"/>
          <a:sy n="80" d="100"/>
        </p:scale>
        <p:origin x="-108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04/10/2015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0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04/10/2015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I.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Conjunto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Capitais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Equivalentes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II.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Analise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Alternativas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Pagamento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pelo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Valor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Atual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III.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Custo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Oportunidade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IV. Taxa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Mínima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Atratividade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(TMA)</a:t>
            </a: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V.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Classificação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Investimentos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Tente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você</a:t>
            </a:r>
            <a:r>
              <a:rPr lang="en-US" sz="2400" b="1" dirty="0" smtClean="0">
                <a:latin typeface="+mj-lt"/>
              </a:rPr>
              <a:t>  5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latin typeface="+mj-lt"/>
                <a:sym typeface="Wingdings" pitchFamily="2" charset="2"/>
              </a:rPr>
              <a:t> NRD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pagar</a:t>
            </a:r>
            <a:r>
              <a:rPr lang="en-US" sz="2400" dirty="0" smtClean="0">
                <a:latin typeface="+mj-lt"/>
                <a:sym typeface="Wingdings" pitchFamily="2" charset="2"/>
              </a:rPr>
              <a:t>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títulos</a:t>
            </a:r>
            <a:r>
              <a:rPr lang="en-US" sz="2400" dirty="0" smtClean="0">
                <a:latin typeface="+mj-lt"/>
                <a:sym typeface="Wingdings" pitchFamily="2" charset="2"/>
              </a:rPr>
              <a:t>.  O 1° de $15.000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exigível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latin typeface="+mj-lt"/>
                <a:sym typeface="Wingdings" pitchFamily="2" charset="2"/>
              </a:rPr>
              <a:t>. O 2° de $30.000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exigível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2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latin typeface="+mj-lt"/>
                <a:sym typeface="Wingdings" pitchFamily="2" charset="2"/>
              </a:rPr>
              <a:t> e o 3° de $25.000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exigível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substiuir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estes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tres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titulos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único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título</a:t>
            </a:r>
            <a:r>
              <a:rPr lang="en-US" sz="2400" dirty="0" smtClean="0">
                <a:latin typeface="+mj-lt"/>
                <a:sym typeface="Wingdings" pitchFamily="2" charset="2"/>
              </a:rPr>
              <a:t> de $45.676,21 a ser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n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 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Supondo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5% a.m. 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será</a:t>
            </a:r>
            <a:r>
              <a:rPr lang="en-US" sz="2400" dirty="0" smtClean="0"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prazo</a:t>
            </a:r>
            <a:r>
              <a:rPr lang="en-US" sz="2400" dirty="0" smtClean="0">
                <a:latin typeface="+mj-lt"/>
                <a:sym typeface="Wingdings" pitchFamily="2" charset="2"/>
              </a:rPr>
              <a:t> n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proposto</a:t>
            </a:r>
            <a:r>
              <a:rPr lang="en-US" sz="2400" dirty="0" smtClean="0">
                <a:latin typeface="+mj-lt"/>
                <a:sym typeface="Wingdings" pitchFamily="2" charset="2"/>
              </a:rPr>
              <a:t> ???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739294" cy="1124744"/>
          </a:xfrm>
          <a:prstGeom prst="rect">
            <a:avLst/>
          </a:prstGeom>
          <a:noFill/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043608" y="548680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II. 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pagamento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valor </a:t>
            </a:r>
            <a:r>
              <a:rPr lang="en-US" sz="2400" dirty="0" err="1" smtClean="0"/>
              <a:t>atual</a:t>
            </a:r>
            <a:endParaRPr lang="en-US" sz="2400" dirty="0" smtClean="0"/>
          </a:p>
          <a:p>
            <a:pPr marL="571500" indent="-571500" algn="ctr">
              <a:buNone/>
              <a:defRPr/>
            </a:pPr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1520" y="1556792"/>
            <a:ext cx="822960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ormalmente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oferecidas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diversas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alternativas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pagamento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bem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serviço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calcularmos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valores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data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fazer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comparação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escolher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pela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economica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alternativa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proposta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apresentar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menor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valor (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menor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custo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deverá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melhor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119675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casa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vendida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à vista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$ 318.000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prazo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$90.000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3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prestações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mensais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iguais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$80.000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vencendo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primeira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após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melhor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alternativa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pagamento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comprador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consegue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aplicar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dinheiro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3%a.m. ??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552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Capitais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1°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upo 21"/>
          <p:cNvGrpSpPr/>
          <p:nvPr/>
        </p:nvGrpSpPr>
        <p:grpSpPr>
          <a:xfrm>
            <a:off x="2195736" y="1484784"/>
            <a:ext cx="4756564" cy="2592288"/>
            <a:chOff x="1258802" y="2492896"/>
            <a:chExt cx="4756564" cy="2592288"/>
          </a:xfrm>
        </p:grpSpPr>
        <p:cxnSp>
          <p:nvCxnSpPr>
            <p:cNvPr id="9" name="Conector reto 8"/>
            <p:cNvCxnSpPr/>
            <p:nvPr/>
          </p:nvCxnSpPr>
          <p:spPr>
            <a:xfrm>
              <a:off x="1403648" y="3140968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 flipV="1">
              <a:off x="1395264" y="27809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 flipV="1">
              <a:off x="3914714" y="44287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1258802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778252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23298" y="309044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259632" y="249289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318.000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122898" y="3861048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987824" y="249289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</p:grpSp>
      <p:grpSp>
        <p:nvGrpSpPr>
          <p:cNvPr id="8" name="Grupo 37"/>
          <p:cNvGrpSpPr/>
          <p:nvPr/>
        </p:nvGrpSpPr>
        <p:grpSpPr>
          <a:xfrm>
            <a:off x="1979712" y="3140968"/>
            <a:ext cx="4965737" cy="936104"/>
            <a:chOff x="978451" y="4149080"/>
            <a:chExt cx="4965737" cy="93610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1332470" y="4797152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H="1" flipV="1">
              <a:off x="1324086" y="443711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 flipV="1">
              <a:off x="2188182" y="44287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H="1" flipV="1">
              <a:off x="3052278" y="443711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1187624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52550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6646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52120" y="474663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78451" y="4149080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90.000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842547" y="4149080"/>
              <a:ext cx="803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 80.000</a:t>
              </a:r>
              <a:endParaRPr lang="pt-BR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706643" y="4149080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80.000</a:t>
              </a:r>
              <a:endParaRPr lang="pt-BR" sz="1600" dirty="0"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4607150" y="314096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80.000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1°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 V1  = 318.000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V2  =  90.000  +  80.000  +  80.000 + 80.000   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   ( 1,03 )       ( 1,03)    ( 1,03)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571170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788296" y="2492896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076056" y="2492896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867314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71600" y="3717032"/>
            <a:ext cx="6624736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Como V2 &lt; V1  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melhor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alternativa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comprador é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pagamento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prazo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  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164560" y="2492896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947434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403648" y="2996952"/>
            <a:ext cx="7128792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V2 = 316.288,90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  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Exemplo</a:t>
            </a:r>
            <a:r>
              <a:rPr lang="en-US" dirty="0" smtClean="0"/>
              <a:t> 2</a:t>
            </a:r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412776"/>
            <a:ext cx="8568952" cy="4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Uma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Empresa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tem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investir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dois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tipos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equipamentos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realizar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operação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custa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$30.000 , tem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útil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(com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útil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custo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anual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manutenção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$5.000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final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B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custa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$50.000 , tem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útil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seis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(com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útil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custo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manutenção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$4.500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final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Usando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horizonte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planejamento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seis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considerando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possivel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adquirir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outro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tipo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mesmas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condições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já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mencionadas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(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aspecto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mais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economico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)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sabendo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ela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consegue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dinheiro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real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6%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: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upo 21"/>
          <p:cNvGrpSpPr/>
          <p:nvPr/>
        </p:nvGrpSpPr>
        <p:grpSpPr>
          <a:xfrm>
            <a:off x="1683296" y="1484784"/>
            <a:ext cx="3673238" cy="3240360"/>
            <a:chOff x="250690" y="2492896"/>
            <a:chExt cx="3673238" cy="3240360"/>
          </a:xfrm>
        </p:grpSpPr>
        <p:cxnSp>
          <p:nvCxnSpPr>
            <p:cNvPr id="11" name="Conector de seta reta 10"/>
            <p:cNvCxnSpPr/>
            <p:nvPr/>
          </p:nvCxnSpPr>
          <p:spPr>
            <a:xfrm flipH="1" flipV="1">
              <a:off x="3779082" y="2564904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50690" y="5394702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635066" y="2924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122898" y="3861048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987824" y="249289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342567" y="764704"/>
            <a:ext cx="5685817" cy="1490682"/>
            <a:chOff x="2342567" y="764704"/>
            <a:chExt cx="5685817" cy="1490682"/>
          </a:xfrm>
        </p:grpSpPr>
        <p:grpSp>
          <p:nvGrpSpPr>
            <p:cNvPr id="8" name="Grupo 37"/>
            <p:cNvGrpSpPr/>
            <p:nvPr/>
          </p:nvGrpSpPr>
          <p:grpSpPr>
            <a:xfrm>
              <a:off x="2342567" y="1268760"/>
              <a:ext cx="5685817" cy="936104"/>
              <a:chOff x="978451" y="4149080"/>
              <a:chExt cx="5685817" cy="936104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1332470" y="4797152"/>
                <a:ext cx="4683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 flipV="1">
                <a:off x="1324086" y="4437112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 flipH="1" flipV="1">
                <a:off x="2188182" y="4428728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de seta reta 26"/>
              <p:cNvCxnSpPr/>
              <p:nvPr/>
            </p:nvCxnSpPr>
            <p:spPr>
              <a:xfrm flipH="1" flipV="1">
                <a:off x="3052278" y="4437112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/>
              <p:cNvSpPr txBox="1"/>
              <p:nvPr/>
            </p:nvSpPr>
            <p:spPr>
              <a:xfrm>
                <a:off x="1187624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pt-BR" sz="1600" dirty="0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2052550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pt-BR" sz="1600" dirty="0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2916646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2</a:t>
                </a:r>
                <a:endParaRPr lang="pt-BR" sz="1600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934581" y="4746630"/>
                <a:ext cx="729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6 anos</a:t>
                </a:r>
                <a:endParaRPr lang="pt-BR" sz="1600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978451" y="4149080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30.000</a:t>
                </a:r>
                <a:endParaRPr lang="pt-BR" sz="1600" dirty="0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1842547" y="414908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 5.000</a:t>
                </a:r>
                <a:endParaRPr lang="pt-BR" sz="1600" dirty="0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2706643" y="4149080"/>
                <a:ext cx="652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5.000</a:t>
                </a:r>
                <a:endParaRPr lang="pt-BR" sz="1600" dirty="0"/>
              </a:p>
            </p:txBody>
          </p:sp>
        </p:grpSp>
        <p:sp>
          <p:nvSpPr>
            <p:cNvPr id="36" name="CaixaDeTexto 35"/>
            <p:cNvSpPr txBox="1"/>
            <p:nvPr/>
          </p:nvSpPr>
          <p:spPr>
            <a:xfrm>
              <a:off x="4823174" y="764704"/>
              <a:ext cx="7569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30.000</a:t>
              </a:r>
            </a:p>
            <a:p>
              <a:r>
                <a:rPr lang="pt-BR" sz="1600" dirty="0" smtClean="0"/>
                <a:t>     +</a:t>
              </a:r>
            </a:p>
            <a:p>
              <a:r>
                <a:rPr lang="pt-BR" sz="1600" dirty="0" smtClean="0"/>
                <a:t> 5.000</a:t>
              </a:r>
              <a:endParaRPr lang="pt-BR" sz="1600" dirty="0"/>
            </a:p>
          </p:txBody>
        </p:sp>
        <p:cxnSp>
          <p:nvCxnSpPr>
            <p:cNvPr id="37" name="Conector de seta reta 36"/>
            <p:cNvCxnSpPr/>
            <p:nvPr/>
          </p:nvCxnSpPr>
          <p:spPr>
            <a:xfrm flipH="1" flipV="1">
              <a:off x="5931768" y="155679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 flipV="1">
              <a:off x="6651848" y="154840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H="1" flipV="1">
              <a:off x="7371928" y="155679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5796136" y="19168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515386" y="19168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647449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5.000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367529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5.000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59617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5.000</a:t>
              </a:r>
              <a:endParaRPr lang="pt-BR" sz="16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339752" y="2780928"/>
            <a:ext cx="5685817" cy="1490682"/>
            <a:chOff x="2342567" y="764704"/>
            <a:chExt cx="5685817" cy="1490682"/>
          </a:xfrm>
        </p:grpSpPr>
        <p:grpSp>
          <p:nvGrpSpPr>
            <p:cNvPr id="48" name="Grupo 37"/>
            <p:cNvGrpSpPr/>
            <p:nvPr/>
          </p:nvGrpSpPr>
          <p:grpSpPr>
            <a:xfrm>
              <a:off x="2342567" y="1268760"/>
              <a:ext cx="5685817" cy="936104"/>
              <a:chOff x="978451" y="4149080"/>
              <a:chExt cx="5685817" cy="936104"/>
            </a:xfrm>
          </p:grpSpPr>
          <p:cxnSp>
            <p:nvCxnSpPr>
              <p:cNvPr id="58" name="Conector reto 57"/>
              <p:cNvCxnSpPr/>
              <p:nvPr/>
            </p:nvCxnSpPr>
            <p:spPr>
              <a:xfrm>
                <a:off x="1332470" y="4797152"/>
                <a:ext cx="4683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flipH="1" flipV="1">
                <a:off x="1324086" y="4437112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/>
              <p:cNvCxnSpPr/>
              <p:nvPr/>
            </p:nvCxnSpPr>
            <p:spPr>
              <a:xfrm flipH="1" flipV="1">
                <a:off x="2188182" y="4428728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/>
              <p:nvPr/>
            </p:nvCxnSpPr>
            <p:spPr>
              <a:xfrm flipH="1" flipV="1">
                <a:off x="3052278" y="4437112"/>
                <a:ext cx="8384" cy="368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/>
              <p:cNvSpPr txBox="1"/>
              <p:nvPr/>
            </p:nvSpPr>
            <p:spPr>
              <a:xfrm>
                <a:off x="1187624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pt-BR" sz="1600" dirty="0"/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052550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pt-BR" sz="1600" dirty="0"/>
              </a:p>
            </p:txBody>
          </p:sp>
          <p:sp>
            <p:nvSpPr>
              <p:cNvPr id="64" name="CaixaDeTexto 63"/>
              <p:cNvSpPr txBox="1"/>
              <p:nvPr/>
            </p:nvSpPr>
            <p:spPr>
              <a:xfrm>
                <a:off x="2916646" y="474663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2</a:t>
                </a:r>
                <a:endParaRPr lang="pt-BR" sz="1600" dirty="0"/>
              </a:p>
            </p:txBody>
          </p:sp>
          <p:sp>
            <p:nvSpPr>
              <p:cNvPr id="65" name="CaixaDeTexto 64"/>
              <p:cNvSpPr txBox="1"/>
              <p:nvPr/>
            </p:nvSpPr>
            <p:spPr>
              <a:xfrm>
                <a:off x="5934581" y="4746630"/>
                <a:ext cx="729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6 anos</a:t>
                </a:r>
                <a:endParaRPr lang="pt-BR" sz="1600" dirty="0"/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978451" y="4149080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50.000</a:t>
                </a:r>
                <a:endParaRPr lang="pt-BR" sz="1600" dirty="0"/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1842547" y="414908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 4.500</a:t>
                </a:r>
                <a:endParaRPr lang="pt-BR" sz="1600" dirty="0"/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2706643" y="4149080"/>
                <a:ext cx="652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4.500</a:t>
                </a:r>
                <a:endParaRPr lang="pt-BR" sz="1600" dirty="0"/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4823174" y="764704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     </a:t>
              </a:r>
            </a:p>
            <a:p>
              <a:r>
                <a:rPr lang="pt-BR" sz="1600" dirty="0" smtClean="0"/>
                <a:t> 4.500</a:t>
              </a:r>
              <a:endParaRPr lang="pt-BR" sz="1600" dirty="0"/>
            </a:p>
          </p:txBody>
        </p:sp>
        <p:cxnSp>
          <p:nvCxnSpPr>
            <p:cNvPr id="50" name="Conector de seta reta 49"/>
            <p:cNvCxnSpPr/>
            <p:nvPr/>
          </p:nvCxnSpPr>
          <p:spPr>
            <a:xfrm flipH="1" flipV="1">
              <a:off x="5931768" y="155679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H="1" flipV="1">
              <a:off x="6651848" y="154840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H="1" flipV="1">
              <a:off x="7371928" y="155679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5796136" y="19168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15386" y="19168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</a:t>
              </a:r>
              <a:endParaRPr lang="pt-BR" sz="16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647449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4.500</a:t>
              </a:r>
              <a:endParaRPr lang="pt-BR" sz="16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367529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4.500</a:t>
              </a:r>
              <a:endParaRPr lang="pt-BR" sz="16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7159617" y="12687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4.500</a:t>
              </a:r>
              <a:endParaRPr lang="pt-BR" sz="1600" dirty="0"/>
            </a:p>
          </p:txBody>
        </p:sp>
      </p:grpSp>
      <p:cxnSp>
        <p:nvCxnSpPr>
          <p:cNvPr id="69" name="Conector de seta reta 68"/>
          <p:cNvCxnSpPr/>
          <p:nvPr/>
        </p:nvCxnSpPr>
        <p:spPr>
          <a:xfrm flipH="1" flipV="1">
            <a:off x="5211688" y="3573016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075226" y="39545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552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Capitais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:   VA  = 30.000 + 5.000 + 5.000 + 35.000 + 5.000 + 5.000 + 5.000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(1,06)    (1,06)    (1,06)      (1,06)   (1,06)    (1,06)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          VA  = $79.775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211960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75226" y="18663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3635896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867314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75426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596336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459602" y="18448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</a:t>
            </a:r>
            <a:endParaRPr lang="pt-BR" sz="16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7884368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092280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300192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364088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427984" y="19168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35496" y="3284984"/>
            <a:ext cx="89289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B :   VB  = 50.000 + 4.500 + 4.500 +  4.500 +    4.500 + 4.500 + 4.500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(1,06)    (1,06)    (1,06)      (1,06)   (1,06)    (1,06)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             VB  = $72.127,96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3635896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956376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164288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364088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499992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211960" y="35861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075226" y="35945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868144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804248" y="35224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596336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460432" y="35945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</a:t>
            </a:r>
            <a:endParaRPr lang="pt-BR" sz="1600" dirty="0"/>
          </a:p>
        </p:txBody>
      </p:sp>
      <p:cxnSp>
        <p:nvCxnSpPr>
          <p:cNvPr id="48" name="Conector reto 47"/>
          <p:cNvCxnSpPr/>
          <p:nvPr/>
        </p:nvCxnSpPr>
        <p:spPr>
          <a:xfrm>
            <a:off x="6228184" y="36450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Exemplo</a:t>
            </a:r>
            <a:r>
              <a:rPr lang="en-US" dirty="0" smtClean="0"/>
              <a:t> 2</a:t>
            </a:r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412776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Portanto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VB &lt;  VA  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pela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equipamento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B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vantajosa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Empresa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Tente</a:t>
            </a:r>
            <a:r>
              <a:rPr lang="en-US" dirty="0" smtClean="0"/>
              <a:t> voce 1</a:t>
            </a:r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412776"/>
            <a:ext cx="8964488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matéria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prima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ser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comprada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seguintes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condições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de´pagamento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1°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 $36.000  à vista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2°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parcelas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$21.000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mensais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iguais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entrada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3°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$ 17.600 + 2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prestações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mensais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iguais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valor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entrada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possivel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aplicar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recursos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2% a.m.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melhor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alternativa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552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Capitais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Consideremos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Capitais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y0 ,  y1 , y2 …….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yn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datas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0 , 1 , 2  …. n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y’0 , y’1 , y’2 …..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y’n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datas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0 , 1 , 2 ……  n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upo 21"/>
          <p:cNvGrpSpPr/>
          <p:nvPr/>
        </p:nvGrpSpPr>
        <p:grpSpPr>
          <a:xfrm>
            <a:off x="1258802" y="2420888"/>
            <a:ext cx="4850368" cy="1008112"/>
            <a:chOff x="1258802" y="2420888"/>
            <a:chExt cx="4850368" cy="1008112"/>
          </a:xfrm>
        </p:grpSpPr>
        <p:cxnSp>
          <p:nvCxnSpPr>
            <p:cNvPr id="9" name="Conector reto 8"/>
            <p:cNvCxnSpPr/>
            <p:nvPr/>
          </p:nvCxnSpPr>
          <p:spPr>
            <a:xfrm>
              <a:off x="1403648" y="3140968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 flipV="1">
              <a:off x="1395264" y="27809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 flipV="1">
              <a:off x="2259360" y="2772544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3123456" y="27809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 flipV="1">
              <a:off x="5868144" y="2772544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1258802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23728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987824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23298" y="309044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259632" y="2492896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y0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122898" y="2492896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y1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987824" y="2492896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y2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724128" y="2420888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/>
                <a:t>yn</a:t>
              </a:r>
              <a:endParaRPr lang="pt-BR" sz="1600" dirty="0"/>
            </a:p>
          </p:txBody>
        </p:sp>
      </p:grpSp>
      <p:cxnSp>
        <p:nvCxnSpPr>
          <p:cNvPr id="24" name="Conector reto 23"/>
          <p:cNvCxnSpPr/>
          <p:nvPr/>
        </p:nvCxnSpPr>
        <p:spPr>
          <a:xfrm>
            <a:off x="1332470" y="479715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 flipV="1">
            <a:off x="1324086" y="4437112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2188182" y="44287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3052278" y="4437112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5796966" y="44287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187624" y="47466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52550" y="47466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6646" y="47466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652120" y="474663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88454" y="4149080"/>
            <a:ext cx="439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y’0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51720" y="4149080"/>
            <a:ext cx="439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y’1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916646" y="4149080"/>
            <a:ext cx="439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y’2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652950" y="4077072"/>
            <a:ext cx="43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y’n</a:t>
            </a:r>
            <a:endParaRPr lang="pt-BR" sz="1600" dirty="0"/>
          </a:p>
        </p:txBody>
      </p:sp>
      <p:sp>
        <p:nvSpPr>
          <p:cNvPr id="37" name="Content Placeholder 14"/>
          <p:cNvSpPr>
            <a:spLocks noGrp="1"/>
          </p:cNvSpPr>
          <p:nvPr>
            <p:ph idx="1"/>
          </p:nvPr>
        </p:nvSpPr>
        <p:spPr>
          <a:xfrm>
            <a:off x="457200" y="4828728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 Os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conjuntos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capitais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serão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considerados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equivalentes</a:t>
            </a:r>
            <a:r>
              <a:rPr lang="en-US" sz="2400" dirty="0" smtClean="0">
                <a:latin typeface="+mj-lt"/>
                <a:sym typeface="Wingdings" pitchFamily="2" charset="2"/>
              </a:rPr>
              <a:t> se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Harlow Solid Italic" pitchFamily="82" charset="0"/>
                <a:sym typeface="Wingdings" pitchFamily="2" charset="2"/>
              </a:rPr>
              <a:t>i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seus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valores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atuais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forem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iguais</a:t>
            </a:r>
            <a:endParaRPr lang="en-US" sz="24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4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III.  </a:t>
            </a:r>
            <a:r>
              <a:rPr lang="en-US" sz="2800" dirty="0" err="1" smtClean="0"/>
              <a:t>Custo</a:t>
            </a:r>
            <a:r>
              <a:rPr lang="en-US" sz="2800" dirty="0" smtClean="0"/>
              <a:t> de </a:t>
            </a:r>
            <a:r>
              <a:rPr lang="en-US" sz="2800" dirty="0" err="1" smtClean="0"/>
              <a:t>Oportunidade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484784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smtClean="0"/>
              <a:t>O Custo de Oportunidade é representado pelo valor das oportunidades sacrificadas (não escolhidas).</a:t>
            </a:r>
          </a:p>
          <a:p>
            <a:pPr>
              <a:buFont typeface="Wingdings"/>
              <a:buChar char="à"/>
            </a:pPr>
            <a:r>
              <a:rPr lang="pt-BR" sz="2400" dirty="0" smtClean="0"/>
              <a:t>Diferente dos custos contábeis que são escriturados na contabilidade de uma empresa, o custo de oportunidade  é um custo implícito, que não aparece na contabilidade de uma empresa,</a:t>
            </a:r>
            <a:br>
              <a:rPr lang="pt-BR" sz="2400" dirty="0" smtClean="0"/>
            </a:br>
            <a:r>
              <a:rPr lang="pt-BR" sz="2400" dirty="0" smtClean="0">
                <a:sym typeface="Wingdings" pitchFamily="2" charset="2"/>
              </a:rPr>
              <a:t>P</a:t>
            </a:r>
            <a:r>
              <a:rPr lang="pt-BR" sz="2400" dirty="0" smtClean="0"/>
              <a:t>orém é bastante utilizado pelos economistas para determinar a</a:t>
            </a:r>
            <a:br>
              <a:rPr lang="pt-BR" sz="2400" dirty="0" smtClean="0"/>
            </a:br>
            <a:r>
              <a:rPr lang="pt-BR" sz="2400" dirty="0" smtClean="0"/>
              <a:t>viabilidade de projetos empresariais.</a:t>
            </a:r>
          </a:p>
          <a:p>
            <a:pPr>
              <a:buFont typeface="Wingdings"/>
              <a:buChar char="à"/>
            </a:pPr>
            <a:r>
              <a:rPr lang="pt-BR" sz="2400" dirty="0" smtClean="0"/>
              <a:t> Custo Alternativo é um outro sinônimo para o Custo de Oportunidade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Custo</a:t>
            </a:r>
            <a:r>
              <a:rPr lang="en-US" sz="2800" dirty="0" smtClean="0"/>
              <a:t> de </a:t>
            </a:r>
            <a:r>
              <a:rPr lang="en-US" sz="2800" dirty="0" err="1" smtClean="0"/>
              <a:t>Oportunidade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1520" y="1340768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Exemplos de Custo de Oportunidade: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a) Custo de Oportunidade do Capital</a:t>
            </a:r>
            <a:br>
              <a:rPr lang="pt-BR" sz="2400" dirty="0" smtClean="0"/>
            </a:br>
            <a:r>
              <a:rPr lang="pt-BR" sz="2400" dirty="0" smtClean="0"/>
              <a:t>Um empresário investe R$ 100 mil em um negócio que tem um lucro anual de R$ 5 mil.</a:t>
            </a:r>
          </a:p>
          <a:p>
            <a:r>
              <a:rPr lang="pt-BR" sz="2400" dirty="0" smtClean="0"/>
              <a:t> Se o empresário tivesse escolhido a alternativa de fazer</a:t>
            </a:r>
            <a:br>
              <a:rPr lang="pt-BR" sz="2400" dirty="0" smtClean="0"/>
            </a:br>
            <a:r>
              <a:rPr lang="pt-BR" sz="2400" dirty="0" smtClean="0"/>
              <a:t>uma aplicação bancária poderia ganhar algo em torno de 8% </a:t>
            </a:r>
            <a:r>
              <a:rPr lang="pt-BR" sz="2400" dirty="0" err="1" smtClean="0"/>
              <a:t>a.a.</a:t>
            </a:r>
            <a:r>
              <a:rPr lang="pt-BR" sz="2400" dirty="0" smtClean="0"/>
              <a:t>, ou seja, R$ 8 mil</a:t>
            </a:r>
          </a:p>
          <a:p>
            <a:r>
              <a:rPr lang="pt-BR" sz="2400" dirty="0" smtClean="0"/>
              <a:t>Portanto os $8 k  é o custo de oportunidade do capital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141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Custo</a:t>
            </a:r>
            <a:r>
              <a:rPr lang="en-US" sz="2800" dirty="0" smtClean="0"/>
              <a:t> de </a:t>
            </a:r>
            <a:r>
              <a:rPr lang="en-US" sz="2800" dirty="0" err="1" smtClean="0"/>
              <a:t>Oportunidade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7544" y="1484779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b) Custo de Oportunidade do Imóvel</a:t>
            </a:r>
          </a:p>
          <a:p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Uma empreendedora utilizou um amplo e bem localizado imóvel da família para instalar um Salão de Beleza .</a:t>
            </a:r>
          </a:p>
          <a:p>
            <a:r>
              <a:rPr lang="pt-BR" sz="2200" dirty="0" smtClean="0"/>
              <a:t>Após anos de trabalho percebeu que os lucros mensais do negócio estavam estabilizados e rendiam aproximadamente R$ 5 mil por mês. </a:t>
            </a:r>
          </a:p>
          <a:p>
            <a:r>
              <a:rPr lang="pt-BR" sz="2200" dirty="0" smtClean="0"/>
              <a:t>No entanto, caso optasse por alugar o imóvel obteria um aluguel mensal de pelo menos R$ 8 mil .</a:t>
            </a:r>
          </a:p>
          <a:p>
            <a:r>
              <a:rPr lang="pt-BR" sz="2200" dirty="0" smtClean="0"/>
              <a:t>Portanto este seria  o seu custo de oportunidade (R$ 8 k )  , que não aparece na contabilidade do Salão de Beleza, mas mostra a empresária qual é a melhor opção de emprego do imóvel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154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Custo</a:t>
            </a:r>
            <a:r>
              <a:rPr lang="en-US" sz="2800" dirty="0" smtClean="0"/>
              <a:t> de </a:t>
            </a:r>
            <a:r>
              <a:rPr lang="en-US" sz="2800" dirty="0" err="1" smtClean="0"/>
              <a:t>Oportunidade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51520" y="1297791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c) Custo de Oportunidade da </a:t>
            </a:r>
            <a:r>
              <a:rPr lang="pt-BR" sz="2200" dirty="0" err="1" smtClean="0"/>
              <a:t>Mão-de-Obra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Um representante de vendas, autônomo, após contabilizar receitas e</a:t>
            </a:r>
            <a:br>
              <a:rPr lang="pt-BR" sz="2200" dirty="0" smtClean="0"/>
            </a:br>
            <a:r>
              <a:rPr lang="pt-BR" sz="2200" dirty="0" smtClean="0"/>
              <a:t>custos das suas vendas verifica que teve um lucro médio mensal no ano passado de R$ 3.500,00 .</a:t>
            </a:r>
          </a:p>
          <a:p>
            <a:r>
              <a:rPr lang="pt-BR" sz="2200" dirty="0" smtClean="0"/>
              <a:t>No entanto, lembra-se que antes deixar o emprego para abrir sua representação comercial tinha um salário médio de R$ 8.500,00 .</a:t>
            </a:r>
          </a:p>
          <a:p>
            <a:r>
              <a:rPr lang="pt-BR" sz="2200" dirty="0" smtClean="0"/>
              <a:t>Esse é o custo de oportunidade de sua </a:t>
            </a:r>
            <a:r>
              <a:rPr lang="pt-BR" sz="2200" dirty="0" err="1" smtClean="0"/>
              <a:t>mão-de-obra</a:t>
            </a:r>
            <a:r>
              <a:rPr lang="pt-BR" sz="2200" dirty="0" smtClean="0"/>
              <a:t>, o custo da melhor alternativa do emprego de sua força de trabalho.</a:t>
            </a:r>
          </a:p>
          <a:p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Nota: Uma vez considerados os Custos de Oportunidade, percebe-se que muitos negócios aparentemente lucrativos de acordo com os registros contábeis não são a melhor opção de emprego do recurso produtivo.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954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IV.  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859340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sz="2200" dirty="0" smtClean="0"/>
              <a:t>A taxa que identificaremos como TMA ( ou Taxa mínima de atratividade )  representa o mínimo que um investidor se propõe a ganhar quando faz um investimento, ou o máximo que um tomador de dinheiro se propõe a pagar quando faz um financiamento.</a:t>
            </a:r>
          </a:p>
          <a:p>
            <a:pPr>
              <a:buFont typeface="Wingdings"/>
              <a:buChar char="à"/>
            </a:pPr>
            <a:endParaRPr lang="pt-BR" sz="2200" dirty="0" smtClean="0"/>
          </a:p>
          <a:p>
            <a:pPr>
              <a:buFont typeface="Wingdings"/>
              <a:buChar char="à"/>
            </a:pPr>
            <a:r>
              <a:rPr lang="pt-BR" sz="2200" dirty="0" smtClean="0"/>
              <a:t> Ela é formada basicamente a partir de três componentes, que fazem parte do denominado “cenário administrativo”, ou do cenário para tomada de decisão, são eles : </a:t>
            </a:r>
            <a:r>
              <a:rPr lang="pt-BR" sz="2200" b="1" i="1" dirty="0" smtClean="0"/>
              <a:t>o custo de oportunidade; o risco do negócio; e a  liquidez do negócio.</a:t>
            </a:r>
            <a:endParaRPr lang="pt-BR" sz="2200" b="1" i="1" dirty="0"/>
          </a:p>
        </p:txBody>
      </p:sp>
    </p:spTree>
    <p:extLst>
      <p:ext uri="{BB962C8B-B14F-4D97-AF65-F5344CB8AC3E}">
        <p14:creationId xmlns:p14="http://schemas.microsoft.com/office/powerpoint/2010/main" val="10115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" name="Picture 2" descr="http://www.tga-online.com.br/images/stories/tma/tm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037" y="1700808"/>
            <a:ext cx="6981347" cy="31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3528" y="170080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>
                <a:sym typeface="Wingdings" pitchFamily="2" charset="2"/>
              </a:rPr>
              <a:t>  </a:t>
            </a:r>
            <a:r>
              <a:rPr lang="pt-BR" b="1" i="1" dirty="0" smtClean="0"/>
              <a:t>Custo de Oportunidade</a:t>
            </a:r>
            <a:r>
              <a:rPr lang="pt-BR" dirty="0" smtClean="0"/>
              <a:t> é o seu ponto de partida, já que ele representa a remuneração que teríamos pelo nosso capital caso não o aplicássemos em nenhuma das alternativas de ação analisadas. 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5536" y="282883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O </a:t>
            </a:r>
            <a:r>
              <a:rPr lang="pt-BR" b="1" i="1" dirty="0" smtClean="0"/>
              <a:t>Risco do Negócio </a:t>
            </a:r>
            <a:r>
              <a:rPr lang="pt-BR" dirty="0" smtClean="0"/>
              <a:t>passa a ser, portanto, o segundo componente da TMA, já que o ganho tem que remunerar o risco inerente a adoção de uma nova 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7544" y="378904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É possível  definir critérios  para que possa mensurá-lo , dependendo do tipo de aplicação / mercado / negocio envolvido</a:t>
            </a:r>
          </a:p>
          <a:p>
            <a:endParaRPr lang="pt-BR" dirty="0" smtClean="0"/>
          </a:p>
          <a:p>
            <a:r>
              <a:rPr lang="pt-BR" dirty="0" smtClean="0"/>
              <a:t> Normalmente, mas não obrigatoriamente, poderemos nos valer da máxima de mercado que diz que “quanto maior o risco, maior a remuneração” ou ainda que “o ganho é proporcional ao risco”.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7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484784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dirty="0" smtClean="0"/>
              <a:t>A terceira componente da TMA é a </a:t>
            </a:r>
            <a:r>
              <a:rPr lang="pt-BR" b="1" i="1" dirty="0" smtClean="0"/>
              <a:t>Liquidez</a:t>
            </a:r>
            <a:r>
              <a:rPr lang="pt-BR" dirty="0" smtClean="0"/>
              <a:t>, que pode ser descrita como a facilidade, a velocidade, com que conseguimos sair de uma posição no mercado e assumir outra.</a:t>
            </a:r>
          </a:p>
          <a:p>
            <a:endParaRPr lang="pt-BR" dirty="0" smtClean="0"/>
          </a:p>
          <a:p>
            <a:r>
              <a:rPr lang="pt-BR" dirty="0" smtClean="0"/>
              <a:t> Por exemplo, se tivermos que investir em uma planta específica para aumento da capacidade produtiva de nossa organização, e se por qualquer motivo a demanda que se esperava obter em termos de demanda não for alcançada, de tal </a:t>
            </a:r>
            <a:r>
              <a:rPr lang="pt-BR" dirty="0" err="1" smtClean="0"/>
              <a:t>foma</a:t>
            </a:r>
            <a:r>
              <a:rPr lang="pt-BR" dirty="0" smtClean="0"/>
              <a:t> que sejamos forçados a rever nossa posição inicial, é evidente que teremos problemas.</a:t>
            </a:r>
          </a:p>
          <a:p>
            <a:endParaRPr lang="pt-BR" dirty="0" smtClean="0"/>
          </a:p>
          <a:p>
            <a:r>
              <a:rPr lang="pt-BR" dirty="0" smtClean="0"/>
              <a:t> Desativar uma planta montada sob essas circunstâncias, é tarefa das mais difíceis, é provável que tenhamos que assumir o prejuízo quase que integral de sua desmobilização sucateando-a, já que por ser uma planta específica ela só servirá à nossa empresa e aos nossos concorrentes diretos.</a:t>
            </a:r>
          </a:p>
          <a:p>
            <a:endParaRPr lang="pt-BR" dirty="0" smtClean="0"/>
          </a:p>
          <a:p>
            <a:r>
              <a:rPr lang="pt-BR" dirty="0" smtClean="0"/>
              <a:t> Logo, o ganho associado a tal  decisão deverá levar tal fato em consideração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4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412776"/>
            <a:ext cx="7704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Conclusão  </a:t>
            </a:r>
            <a:r>
              <a:rPr lang="pt-BR" sz="2000" dirty="0" smtClean="0">
                <a:sym typeface="Wingdings" pitchFamily="2" charset="2"/>
              </a:rPr>
              <a:t>    N</a:t>
            </a:r>
            <a:r>
              <a:rPr lang="pt-BR" sz="2000" dirty="0" smtClean="0"/>
              <a:t>ão existe um </a:t>
            </a:r>
            <a:r>
              <a:rPr lang="pt-BR" sz="2000" dirty="0" err="1" smtClean="0"/>
              <a:t>algorítimo</a:t>
            </a:r>
            <a:r>
              <a:rPr lang="pt-BR" sz="2000" dirty="0" smtClean="0"/>
              <a:t>, uma fórmula matemática, para elaboração da TMA.</a:t>
            </a:r>
          </a:p>
          <a:p>
            <a:endParaRPr lang="pt-BR" sz="2000" dirty="0" smtClean="0"/>
          </a:p>
          <a:p>
            <a:r>
              <a:rPr lang="pt-BR" sz="2000" dirty="0" smtClean="0"/>
              <a:t> Por exemplo, se a possibilidade de colocação do dinheiro para uma pessoa é a Caderneta de Poupança, este é o ponto de partida para formação da TMA, enquanto que um outro investidor que tenha a possibilidade de colocar seu dinheiro, em uma outra aplicação com rendimento maior, terá este rendimento como custo de oportunidade, ou ponto de partida o que provavelmente, embora não obrigatoriamente, irá gerar uma TMA maior. A observação de que a TMA não será  “</a:t>
            </a:r>
            <a:r>
              <a:rPr lang="pt-BR" sz="2000" i="1" dirty="0" smtClean="0"/>
              <a:t>obrigatoriamente maior” </a:t>
            </a:r>
            <a:r>
              <a:rPr lang="pt-BR" sz="2000" dirty="0" smtClean="0"/>
              <a:t>, está associado aos outros componentes da TMA - o risco e a liquidez do negócio - que poderão inclusive mais que compensar o ponto de partida diferente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2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536" y="1708353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Fatores que podem influenciar a obtenção da TMA</a:t>
            </a:r>
          </a:p>
          <a:p>
            <a:endParaRPr lang="pt-BR" sz="2400" dirty="0" smtClean="0"/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O cenário econômico presente e futuro</a:t>
            </a:r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Os pontos fortes e fracos de minha organização</a:t>
            </a:r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A posição de meus produtos no mercado</a:t>
            </a:r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A  posição de meus concorrentes mais diretos no mercado</a:t>
            </a:r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A possibilidade de entrada de novos concorrentes</a:t>
            </a:r>
          </a:p>
          <a:p>
            <a:pPr>
              <a:buFont typeface="Wingdings" pitchFamily="2" charset="2"/>
              <a:buChar char="à"/>
            </a:pPr>
            <a:r>
              <a:rPr lang="pt-BR" sz="2400" dirty="0" smtClean="0"/>
              <a:t>A posição de meus produtos em seu ciclo de vida; etc.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64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vende</a:t>
            </a:r>
            <a:r>
              <a:rPr lang="en-US" sz="2400" dirty="0" smtClean="0"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produto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seguintes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condições</a:t>
            </a:r>
            <a:r>
              <a:rPr lang="en-US" sz="2400" dirty="0" smtClean="0">
                <a:latin typeface="+mj-lt"/>
                <a:sym typeface="Wingdings" pitchFamily="2" charset="2"/>
              </a:rPr>
              <a:t> :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1°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opção</a:t>
            </a:r>
            <a:r>
              <a:rPr lang="en-US" sz="2400" dirty="0" smtClean="0">
                <a:latin typeface="+mj-lt"/>
                <a:sym typeface="Wingdings" pitchFamily="2" charset="2"/>
              </a:rPr>
              <a:t> –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$1.000 + 1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de $1.200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mês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2°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opção</a:t>
            </a:r>
            <a:r>
              <a:rPr lang="en-US" sz="2400" dirty="0" smtClean="0">
                <a:latin typeface="+mj-lt"/>
                <a:sym typeface="Wingdings" pitchFamily="2" charset="2"/>
              </a:rPr>
              <a:t> -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$ 600 + 2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mensais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iguais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vencendo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primeira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mês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compra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 Se 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é 3% a.m.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latin typeface="+mj-lt"/>
                <a:sym typeface="Wingdings" pitchFamily="2" charset="2"/>
              </a:rPr>
              <a:t> ser o valor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modo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as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duas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formas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pagamento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sejam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equivalentes</a:t>
            </a:r>
            <a:r>
              <a:rPr lang="en-US" sz="2400" dirty="0" smtClean="0">
                <a:latin typeface="+mj-lt"/>
                <a:sym typeface="Wingdings" pitchFamily="2" charset="2"/>
              </a:rPr>
              <a:t> ???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5" name="Picture 2" descr="http://www.tga-online.com.br/images/stories/tma/tm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40909"/>
            <a:ext cx="6192688" cy="505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Taxa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de </a:t>
            </a:r>
            <a:r>
              <a:rPr lang="en-US" sz="2800" dirty="0" err="1" smtClean="0"/>
              <a:t>Atratividade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63688" y="409600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V. </a:t>
            </a:r>
            <a:r>
              <a:rPr lang="en-US" sz="2800" dirty="0" err="1" smtClean="0"/>
              <a:t>Classificação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Investimentos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3528" y="1124744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2400" dirty="0" smtClean="0"/>
              <a:t>Independentes / Dependentes</a:t>
            </a:r>
          </a:p>
          <a:p>
            <a:endParaRPr lang="pt-BR" sz="2400" dirty="0" smtClean="0"/>
          </a:p>
          <a:p>
            <a:r>
              <a:rPr lang="pt-BR" sz="2400" dirty="0" smtClean="0"/>
              <a:t>Dois investimentos A e B dizem-se independentes quando as receitas líquidas de um não são influenciadas pela realização ou não do outro.</a:t>
            </a:r>
          </a:p>
          <a:p>
            <a:endParaRPr lang="pt-BR" sz="2400" dirty="0" smtClean="0"/>
          </a:p>
          <a:p>
            <a:r>
              <a:rPr lang="pt-BR" sz="2400" dirty="0" smtClean="0"/>
              <a:t>São dependentes quando as receitas líquidas forem afetadas pela realização do outro.</a:t>
            </a:r>
          </a:p>
          <a:p>
            <a:endParaRPr lang="pt-BR" sz="2400" dirty="0" smtClean="0"/>
          </a:p>
          <a:p>
            <a:r>
              <a:rPr lang="pt-BR" sz="2400" dirty="0" smtClean="0"/>
              <a:t>Dentro desta classificação podemos considerar os investimentos complementares, concorrentes ou mutuamente exclusivos.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9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Classificação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Investimentos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443841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2400" dirty="0" smtClean="0"/>
              <a:t> Complementares / Concorrentes / Mutuamente exclusivos</a:t>
            </a:r>
          </a:p>
          <a:p>
            <a:endParaRPr lang="pt-BR" sz="2400" dirty="0" smtClean="0"/>
          </a:p>
          <a:p>
            <a:r>
              <a:rPr lang="pt-BR" sz="2400" dirty="0" smtClean="0"/>
              <a:t>Complementares – quando a influência for positiva;</a:t>
            </a:r>
          </a:p>
          <a:p>
            <a:endParaRPr lang="pt-BR" sz="2400" dirty="0" smtClean="0"/>
          </a:p>
          <a:p>
            <a:r>
              <a:rPr lang="pt-BR" sz="2400" dirty="0" smtClean="0"/>
              <a:t> Concorrentes – quando a influencia for negativa;</a:t>
            </a:r>
          </a:p>
          <a:p>
            <a:endParaRPr lang="pt-BR" sz="2400" dirty="0" smtClean="0"/>
          </a:p>
          <a:p>
            <a:r>
              <a:rPr lang="pt-BR" sz="2400" dirty="0" smtClean="0"/>
              <a:t> Mutuamente exclusivos - a realização de um exclui a realização do outro.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2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Classificação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Investimentos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3528" y="162880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2400" dirty="0" smtClean="0"/>
              <a:t>Convencionais / não Convencionais.</a:t>
            </a:r>
          </a:p>
          <a:p>
            <a:endParaRPr lang="pt-BR" sz="2400" dirty="0" smtClean="0"/>
          </a:p>
          <a:p>
            <a:r>
              <a:rPr lang="pt-BR" sz="2400" dirty="0" smtClean="0"/>
              <a:t>Convencionais – Quando apresenta um ou mais períodos de despesas líquidas seguido de um ou mais períodos de receitas liquidas.</a:t>
            </a:r>
          </a:p>
          <a:p>
            <a:endParaRPr lang="pt-BR" sz="2400" dirty="0" smtClean="0"/>
          </a:p>
          <a:p>
            <a:r>
              <a:rPr lang="pt-BR" sz="2400" dirty="0" smtClean="0"/>
              <a:t>Não convencionais - No caso contrário, isto é, receitas e despesas intercaladas no tempo.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3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655272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Classificação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Investimentos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20" y="1124744"/>
            <a:ext cx="88924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sz="2200" dirty="0" smtClean="0"/>
              <a:t>Inovação / Substituição / Expansão / Estratégico</a:t>
            </a:r>
          </a:p>
          <a:p>
            <a:endParaRPr lang="pt-BR" sz="2200" dirty="0" smtClean="0"/>
          </a:p>
          <a:p>
            <a:r>
              <a:rPr lang="pt-BR" sz="2200" dirty="0" smtClean="0"/>
              <a:t>Inovação – Tem por objetivo a produção e lançamento de novos produtos</a:t>
            </a:r>
          </a:p>
          <a:p>
            <a:endParaRPr lang="pt-BR" sz="2200" dirty="0" smtClean="0"/>
          </a:p>
          <a:p>
            <a:r>
              <a:rPr lang="pt-BR" sz="2200" dirty="0" smtClean="0"/>
              <a:t>Investimento de substituição – São os mais frequentes nas empresas, não aumentam a capacidade da empresa e são os que apresentam menos incerteza.</a:t>
            </a:r>
          </a:p>
          <a:p>
            <a:endParaRPr lang="pt-BR" sz="2200" dirty="0" smtClean="0"/>
          </a:p>
          <a:p>
            <a:r>
              <a:rPr lang="pt-BR" sz="2200" dirty="0" smtClean="0"/>
              <a:t>Investimento de expansão – Estes investimentos aumentam a capacidade da empresa sem mudar a natureza dos seus produtos. Um acréscimo de despesa que corresponde a um aumento das receitas.</a:t>
            </a:r>
          </a:p>
          <a:p>
            <a:endParaRPr lang="pt-BR" sz="2200" dirty="0" smtClean="0"/>
          </a:p>
          <a:p>
            <a:r>
              <a:rPr lang="pt-BR" sz="2200" dirty="0" smtClean="0"/>
              <a:t>Investimentos estratégicos – Não tem por objetivo aumentar diretamente a rentabilidade da empresa, mas sim promover a as condições favoráveis à sua prosperidade e ao êxito dos projetos anteriormente referidos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80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552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Capitais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1°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2195736" y="1484784"/>
            <a:ext cx="4756564" cy="936104"/>
            <a:chOff x="1258802" y="2492896"/>
            <a:chExt cx="4756564" cy="936104"/>
          </a:xfrm>
        </p:grpSpPr>
        <p:cxnSp>
          <p:nvCxnSpPr>
            <p:cNvPr id="9" name="Conector reto 8"/>
            <p:cNvCxnSpPr/>
            <p:nvPr/>
          </p:nvCxnSpPr>
          <p:spPr>
            <a:xfrm>
              <a:off x="1403648" y="3140968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 flipV="1">
              <a:off x="1395264" y="27809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 flipV="1">
              <a:off x="2259360" y="2772544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1258802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23728" y="3090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23298" y="3090446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259632" y="249289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1.000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122898" y="249289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1.200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987824" y="249289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188885" y="3140968"/>
            <a:ext cx="4756564" cy="936104"/>
            <a:chOff x="1187624" y="4149080"/>
            <a:chExt cx="4756564" cy="93610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1332470" y="4797152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H="1" flipV="1">
              <a:off x="1324086" y="443711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 flipV="1">
              <a:off x="2188182" y="4428728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H="1" flipV="1">
              <a:off x="3052278" y="4437112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1187624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52550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6646" y="4746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52120" y="474663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188454" y="41490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600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051720" y="4149080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 y</a:t>
              </a:r>
              <a:endParaRPr lang="pt-BR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16646" y="4149080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y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39552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Capitais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556792"/>
            <a:ext cx="89289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1°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 V1  =  1000  +    1200     =  2.165,05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( 1,03 )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V2  = 600   +       y      +      y   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( 1,03 )     ( 1,03)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Como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equivalentes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V1  =  V2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500264" y="1916832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355976" y="18663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347864" y="3284984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499992" y="3284984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211130" y="3212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292080" y="3234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87896" y="4941168"/>
            <a:ext cx="89289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2.165,05   =  600 +   y   +    y      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 y = $817,91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1,03   (1,03)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                      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211960" y="5301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2771800" y="544522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3563888" y="5445224"/>
            <a:ext cx="720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Tente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você</a:t>
            </a:r>
            <a:r>
              <a:rPr lang="en-US" sz="2400" b="1" dirty="0" smtClean="0">
                <a:latin typeface="+mj-lt"/>
              </a:rPr>
              <a:t> 1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NP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cujo</a:t>
            </a:r>
            <a:r>
              <a:rPr lang="en-US" sz="2400" dirty="0" smtClean="0">
                <a:latin typeface="+mj-lt"/>
                <a:sym typeface="Wingdings" pitchFamily="2" charset="2"/>
              </a:rPr>
              <a:t> valor nominal é de $50.000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vence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daqui</a:t>
            </a:r>
            <a:r>
              <a:rPr lang="en-US" sz="2400" dirty="0" smtClean="0">
                <a:latin typeface="+mj-lt"/>
                <a:sym typeface="Wingdings" pitchFamily="2" charset="2"/>
              </a:rPr>
              <a:t> a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mês</a:t>
            </a:r>
            <a:r>
              <a:rPr lang="en-US" sz="2400" dirty="0" smtClean="0">
                <a:latin typeface="+mj-lt"/>
                <a:sym typeface="Wingdings" pitchFamily="2" charset="2"/>
              </a:rPr>
              <a:t>.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devedor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propõe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troca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outra</a:t>
            </a:r>
            <a:r>
              <a:rPr lang="en-US" sz="2400" dirty="0" smtClean="0">
                <a:latin typeface="+mj-lt"/>
                <a:sym typeface="Wingdings" pitchFamily="2" charset="2"/>
              </a:rPr>
              <a:t> NP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vencer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daqui</a:t>
            </a:r>
            <a:r>
              <a:rPr lang="en-US" sz="2400" dirty="0" smtClean="0">
                <a:latin typeface="+mj-lt"/>
                <a:sym typeface="Wingdings" pitchFamily="2" charset="2"/>
              </a:rPr>
              <a:t> a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.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latin typeface="+mj-lt"/>
                <a:sym typeface="Wingdings" pitchFamily="2" charset="2"/>
              </a:rPr>
              <a:t> ser o VN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latin typeface="+mj-lt"/>
                <a:sym typeface="Wingdings" pitchFamily="2" charset="2"/>
              </a:rPr>
              <a:t> nova NP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capitais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sejam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equivalentes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2% a.m.?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Tente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você</a:t>
            </a:r>
            <a:r>
              <a:rPr lang="en-US" sz="2400" b="1" dirty="0" smtClean="0">
                <a:latin typeface="+mj-lt"/>
              </a:rPr>
              <a:t> 2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pessoa</a:t>
            </a:r>
            <a:r>
              <a:rPr lang="en-US" sz="2400" dirty="0" smtClean="0">
                <a:latin typeface="+mj-lt"/>
                <a:sym typeface="Wingdings" pitchFamily="2" charset="2"/>
              </a:rPr>
              <a:t> tem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divída</a:t>
            </a:r>
            <a:r>
              <a:rPr lang="en-US" sz="2400" dirty="0" smtClean="0">
                <a:latin typeface="+mj-lt"/>
                <a:sym typeface="Wingdings" pitchFamily="2" charset="2"/>
              </a:rPr>
              <a:t> de $60.000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vence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daqui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dois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outra</a:t>
            </a:r>
            <a:r>
              <a:rPr lang="en-US" sz="2400" dirty="0" smtClean="0">
                <a:latin typeface="+mj-lt"/>
                <a:sym typeface="Wingdings" pitchFamily="2" charset="2"/>
              </a:rPr>
              <a:t> de $80.000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daqui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tres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 .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deverá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aplicar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hoje</a:t>
            </a:r>
            <a:r>
              <a:rPr lang="en-US" sz="2400" dirty="0" smtClean="0">
                <a:latin typeface="+mj-lt"/>
                <a:sym typeface="Wingdings" pitchFamily="2" charset="2"/>
              </a:rPr>
              <a:t> , à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2% a.m.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quitar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estas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divídas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restando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latin typeface="+mj-lt"/>
                <a:sym typeface="Wingdings" pitchFamily="2" charset="2"/>
              </a:rPr>
              <a:t> final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saldo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igual</a:t>
            </a:r>
            <a:r>
              <a:rPr lang="en-US" sz="2400" dirty="0" smtClean="0">
                <a:latin typeface="+mj-lt"/>
                <a:sym typeface="Wingdings" pitchFamily="2" charset="2"/>
              </a:rPr>
              <a:t> a zero ?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Tente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você</a:t>
            </a:r>
            <a:r>
              <a:rPr lang="en-US" sz="2400" b="1" dirty="0" smtClean="0">
                <a:latin typeface="+mj-lt"/>
              </a:rPr>
              <a:t>  3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É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possivel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comprar</a:t>
            </a:r>
            <a:r>
              <a:rPr lang="en-US" sz="2400" dirty="0" smtClean="0"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equipamento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pagando</a:t>
            </a:r>
            <a:r>
              <a:rPr lang="en-US" sz="2400" dirty="0" smtClean="0">
                <a:latin typeface="+mj-lt"/>
                <a:sym typeface="Wingdings" pitchFamily="2" charset="2"/>
              </a:rPr>
              <a:t> $800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mais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de $400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mês</a:t>
            </a:r>
            <a:r>
              <a:rPr lang="en-US" sz="2400" dirty="0" smtClean="0">
                <a:latin typeface="+mj-lt"/>
                <a:sym typeface="Wingdings" pitchFamily="2" charset="2"/>
              </a:rPr>
              <a:t>.    Um comprador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sugere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pagar</a:t>
            </a:r>
            <a:r>
              <a:rPr lang="en-US" sz="2400" dirty="0" smtClean="0">
                <a:latin typeface="+mj-lt"/>
                <a:sym typeface="Wingdings" pitchFamily="2" charset="2"/>
              </a:rPr>
              <a:t> $200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a ser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latin typeface="+mj-lt"/>
                <a:sym typeface="Wingdings" pitchFamily="2" charset="2"/>
              </a:rPr>
              <a:t>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mês</a:t>
            </a:r>
            <a:r>
              <a:rPr lang="en-US" sz="2400" dirty="0" smtClean="0">
                <a:latin typeface="+mj-lt"/>
                <a:sym typeface="Wingdings" pitchFamily="2" charset="2"/>
              </a:rPr>
              <a:t> 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latin typeface="+mj-lt"/>
                <a:sym typeface="Wingdings" pitchFamily="2" charset="2"/>
              </a:rPr>
              <a:t> ser o valor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desta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as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duas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formas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pagamento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sejam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equivalentes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sabendo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 é de 4%a.m.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Tente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você</a:t>
            </a:r>
            <a:r>
              <a:rPr lang="en-US" sz="2400" b="1" dirty="0" smtClean="0">
                <a:latin typeface="+mj-lt"/>
              </a:rPr>
              <a:t>  4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pessoa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quer</a:t>
            </a:r>
            <a:r>
              <a:rPr lang="en-US" sz="2400" dirty="0" smtClean="0">
                <a:latin typeface="+mj-lt"/>
                <a:sym typeface="Wingdings" pitchFamily="2" charset="2"/>
              </a:rPr>
              <a:t> vender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seu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imovel</a:t>
            </a:r>
            <a:r>
              <a:rPr lang="en-US" sz="2400" dirty="0" smtClean="0">
                <a:latin typeface="+mj-lt"/>
                <a:sym typeface="Wingdings" pitchFamily="2" charset="2"/>
              </a:rPr>
              <a:t> a vista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latin typeface="+mj-lt"/>
                <a:sym typeface="Wingdings" pitchFamily="2" charset="2"/>
              </a:rPr>
              <a:t> $50.000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aceitar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proposta</a:t>
            </a:r>
            <a:r>
              <a:rPr lang="en-US" sz="2400" dirty="0" smtClean="0">
                <a:latin typeface="+mj-lt"/>
                <a:sym typeface="Wingdings" pitchFamily="2" charset="2"/>
              </a:rPr>
              <a:t> de :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= $10.000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após</a:t>
            </a:r>
            <a:r>
              <a:rPr lang="en-US" sz="2400" dirty="0" smtClean="0">
                <a:latin typeface="+mj-lt"/>
                <a:sym typeface="Wingdings" pitchFamily="2" charset="2"/>
              </a:rPr>
              <a:t>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</a:t>
            </a:r>
            <a:r>
              <a:rPr lang="en-US" sz="2400" dirty="0" smtClean="0">
                <a:latin typeface="+mj-lt"/>
                <a:sym typeface="Wingdings" pitchFamily="2" charset="2"/>
              </a:rPr>
              <a:t> = $10.000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mais</a:t>
            </a:r>
            <a:r>
              <a:rPr lang="en-US" sz="2400" dirty="0" smtClean="0">
                <a:latin typeface="+mj-lt"/>
                <a:sym typeface="Wingdings" pitchFamily="2" charset="2"/>
              </a:rPr>
              <a:t> 2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sendo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segunda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, 25% o valor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primeira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sendo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pagas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6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meses</a:t>
            </a:r>
            <a:r>
              <a:rPr lang="en-US" sz="2400" dirty="0" smtClean="0">
                <a:latin typeface="+mj-lt"/>
                <a:sym typeface="Wingdings" pitchFamily="2" charset="2"/>
              </a:rPr>
              <a:t> e 1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respectivamente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   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Admitindo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latin typeface="+mj-lt"/>
                <a:sym typeface="Wingdings" pitchFamily="2" charset="2"/>
              </a:rPr>
              <a:t> é 4% a.m.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haverá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equivalencia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capitais</a:t>
            </a:r>
            <a:r>
              <a:rPr lang="en-US" sz="2400" dirty="0" smtClean="0"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calcule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quanto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será</a:t>
            </a:r>
            <a:r>
              <a:rPr lang="en-US" sz="2400" dirty="0" smtClean="0">
                <a:latin typeface="+mj-lt"/>
                <a:sym typeface="Wingdings" pitchFamily="2" charset="2"/>
              </a:rPr>
              <a:t> o valor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desta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ultima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parcela</a:t>
            </a:r>
            <a:r>
              <a:rPr lang="en-US" sz="2400" dirty="0" smtClean="0">
                <a:latin typeface="+mj-lt"/>
                <a:sym typeface="Wingdings" pitchFamily="2" charset="2"/>
              </a:rPr>
              <a:t> ??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2012</Words>
  <Application>Microsoft Office PowerPoint</Application>
  <PresentationFormat>Apresentação na tela (4:3)</PresentationFormat>
  <Paragraphs>363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256</cp:revision>
  <dcterms:created xsi:type="dcterms:W3CDTF">2012-02-10T13:18:47Z</dcterms:created>
  <dcterms:modified xsi:type="dcterms:W3CDTF">2015-10-04T18:08:02Z</dcterms:modified>
</cp:coreProperties>
</file>