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63" r:id="rId3"/>
    <p:sldId id="399" r:id="rId4"/>
    <p:sldId id="401" r:id="rId5"/>
    <p:sldId id="403" r:id="rId6"/>
    <p:sldId id="402" r:id="rId7"/>
    <p:sldId id="404" r:id="rId8"/>
    <p:sldId id="405" r:id="rId9"/>
    <p:sldId id="407" r:id="rId10"/>
    <p:sldId id="406" r:id="rId11"/>
    <p:sldId id="400" r:id="rId12"/>
    <p:sldId id="390" r:id="rId13"/>
    <p:sldId id="391" r:id="rId14"/>
    <p:sldId id="364" r:id="rId15"/>
    <p:sldId id="392" r:id="rId16"/>
    <p:sldId id="395" r:id="rId17"/>
    <p:sldId id="397" r:id="rId18"/>
    <p:sldId id="396" r:id="rId19"/>
    <p:sldId id="398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49461" autoAdjust="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C096A-14C4-4B52-BF41-F73A880791A4}" type="datetimeFigureOut">
              <a:rPr lang="pt-BR" smtClean="0"/>
              <a:pPr/>
              <a:t>04/10/2015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7341D-4F62-42D6-B578-4A8B2DA009C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319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75B90F7-BCB6-4C24-BE5F-6F28D5CD279A}" type="datetime1">
              <a:rPr lang="pt-BR" smtClean="0"/>
              <a:pPr/>
              <a:t>04/10/2015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53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80B88AD-098A-4F3A-A9CA-39205D479FB5}" type="datetime1">
              <a:rPr lang="pt-BR" smtClean="0"/>
              <a:pPr/>
              <a:t>04/10/2015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586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931211D-C744-485E-A6FE-68C773A3493E}" type="datetime1">
              <a:rPr lang="pt-BR" smtClean="0"/>
              <a:pPr/>
              <a:t>04/10/2015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42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B06F6D-104E-4014-A898-708E73904A4C}" type="datetime1">
              <a:rPr lang="pt-BR" smtClean="0"/>
              <a:pPr/>
              <a:t>04/10/2015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816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3903AD-C367-4974-AB51-15FCE158B44C}" type="datetime1">
              <a:rPr lang="pt-BR" smtClean="0"/>
              <a:pPr/>
              <a:t>04/10/2015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776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92D889-D00B-4677-B4A6-84952F27C168}" type="datetime1">
              <a:rPr lang="pt-BR" smtClean="0"/>
              <a:pPr/>
              <a:t>04/10/2015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11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447C5A-0CC6-42A8-97B6-A9E557CCEC95}" type="datetime1">
              <a:rPr lang="pt-BR" smtClean="0"/>
              <a:pPr/>
              <a:t>04/10/2015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504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708D86-46E9-461E-B203-0767606CB4D6}" type="datetime1">
              <a:rPr lang="pt-BR" smtClean="0"/>
              <a:pPr/>
              <a:t>04/10/2015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2048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9AAD07-74A8-4059-9ABD-E9860DBC2AF9}" type="datetime1">
              <a:rPr lang="pt-BR" smtClean="0"/>
              <a:pPr/>
              <a:t>04/10/2015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9732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034AD35-7007-45CA-9FDB-985923B46B6B}" type="datetime1">
              <a:rPr lang="pt-BR" smtClean="0"/>
              <a:pPr/>
              <a:t>04/10/2015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159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71DCDB-02BB-4C1F-B992-2361271B2285}" type="datetime1">
              <a:rPr lang="pt-BR" smtClean="0"/>
              <a:pPr/>
              <a:t>04/10/2015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800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3755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808" y="11967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Engenharia</a:t>
            </a:r>
            <a:r>
              <a:rPr lang="en-US" dirty="0" smtClean="0"/>
              <a:t> </a:t>
            </a:r>
            <a:r>
              <a:rPr lang="en-US" dirty="0" err="1" smtClean="0"/>
              <a:t>Econômica</a:t>
            </a:r>
            <a:r>
              <a:rPr lang="en-US" dirty="0" smtClean="0"/>
              <a:t> aula 7</a:t>
            </a:r>
            <a:endParaRPr lang="en-US" dirty="0"/>
          </a:p>
        </p:txBody>
      </p:sp>
      <p:pic>
        <p:nvPicPr>
          <p:cNvPr id="6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72009"/>
            <a:ext cx="2073350" cy="1340767"/>
          </a:xfrm>
          <a:prstGeom prst="rect">
            <a:avLst/>
          </a:prstGeom>
          <a:noFill/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</a:t>
            </a:fld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251520" y="2636913"/>
            <a:ext cx="6606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/>
              <a:buChar char="à"/>
              <a:defRPr/>
            </a:pPr>
            <a:r>
              <a:rPr lang="en-US" sz="2400" dirty="0" err="1" smtClean="0">
                <a:sym typeface="Wingdings" pitchFamily="2" charset="2"/>
              </a:rPr>
              <a:t>Analise</a:t>
            </a:r>
            <a:r>
              <a:rPr lang="en-US" sz="2400" dirty="0" smtClean="0">
                <a:sym typeface="Wingdings" pitchFamily="2" charset="2"/>
              </a:rPr>
              <a:t> de </a:t>
            </a:r>
            <a:r>
              <a:rPr lang="en-US" sz="2400" dirty="0" err="1" smtClean="0">
                <a:sym typeface="Wingdings" pitchFamily="2" charset="2"/>
              </a:rPr>
              <a:t>Investimento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pelo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>
                <a:sym typeface="Wingdings" pitchFamily="2" charset="2"/>
              </a:rPr>
              <a:t>Valor </a:t>
            </a:r>
            <a:r>
              <a:rPr lang="en-US" sz="2400" dirty="0" err="1">
                <a:sym typeface="Wingdings" pitchFamily="2" charset="2"/>
              </a:rPr>
              <a:t>Atual</a:t>
            </a:r>
            <a:r>
              <a:rPr lang="en-US" sz="2400" dirty="0">
                <a:sym typeface="Wingdings" pitchFamily="2" charset="2"/>
              </a:rPr>
              <a:t> ( VLP )</a:t>
            </a:r>
          </a:p>
          <a:p>
            <a:pPr algn="just">
              <a:buFont typeface="Wingdings"/>
              <a:buChar char="à"/>
              <a:defRPr/>
            </a:pPr>
            <a:r>
              <a:rPr lang="en-US" sz="2400" dirty="0" err="1" smtClean="0">
                <a:sym typeface="Wingdings" pitchFamily="2" charset="2"/>
              </a:rPr>
              <a:t>Analise</a:t>
            </a:r>
            <a:r>
              <a:rPr lang="en-US" sz="2400" dirty="0" smtClean="0">
                <a:sym typeface="Wingdings" pitchFamily="2" charset="2"/>
              </a:rPr>
              <a:t> de </a:t>
            </a:r>
            <a:r>
              <a:rPr lang="en-US" sz="2400" dirty="0" err="1" smtClean="0">
                <a:sym typeface="Wingdings" pitchFamily="2" charset="2"/>
              </a:rPr>
              <a:t>Investimento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pelo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>
                <a:sym typeface="Wingdings" pitchFamily="2" charset="2"/>
              </a:rPr>
              <a:t>Payback</a:t>
            </a:r>
          </a:p>
        </p:txBody>
      </p:sp>
    </p:spTree>
    <p:extLst>
      <p:ext uri="{BB962C8B-B14F-4D97-AF65-F5344CB8AC3E}">
        <p14:creationId xmlns:p14="http://schemas.microsoft.com/office/powerpoint/2010/main" val="13424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403648" y="548680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sz="2400" dirty="0" smtClean="0"/>
              <a:t>  </a:t>
            </a:r>
            <a:r>
              <a:rPr lang="en-US" sz="2400" dirty="0" err="1" smtClean="0"/>
              <a:t>Analise</a:t>
            </a:r>
            <a:r>
              <a:rPr lang="en-US" sz="2400" dirty="0" smtClean="0"/>
              <a:t> de </a:t>
            </a:r>
            <a:r>
              <a:rPr lang="en-US" sz="2400" dirty="0" err="1" smtClean="0"/>
              <a:t>Alternativas</a:t>
            </a:r>
            <a:r>
              <a:rPr lang="en-US" sz="2400" dirty="0" smtClean="0"/>
              <a:t> de </a:t>
            </a:r>
            <a:r>
              <a:rPr lang="en-US" sz="2400" dirty="0" err="1" smtClean="0"/>
              <a:t>Investimento</a:t>
            </a:r>
            <a:r>
              <a:rPr lang="en-US" sz="2400" dirty="0" smtClean="0"/>
              <a:t> - VLP</a:t>
            </a:r>
          </a:p>
        </p:txBody>
      </p:sp>
      <p:sp>
        <p:nvSpPr>
          <p:cNvPr id="36" name="Subtitle 2"/>
          <p:cNvSpPr txBox="1">
            <a:spLocks/>
          </p:cNvSpPr>
          <p:nvPr/>
        </p:nvSpPr>
        <p:spPr>
          <a:xfrm>
            <a:off x="323528" y="1633736"/>
            <a:ext cx="8712968" cy="4891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None/>
              <a:defRPr/>
            </a:pPr>
            <a:r>
              <a:rPr lang="en-US" sz="2400" dirty="0" smtClean="0"/>
              <a:t>1° </a:t>
            </a:r>
            <a:r>
              <a:rPr lang="en-US" sz="2400" dirty="0" err="1" smtClean="0"/>
              <a:t>Calculo</a:t>
            </a:r>
            <a:r>
              <a:rPr lang="en-US" sz="2400" dirty="0" smtClean="0"/>
              <a:t> do </a:t>
            </a:r>
            <a:r>
              <a:rPr lang="en-US" sz="2400" dirty="0" err="1" smtClean="0"/>
              <a:t>Investimento</a:t>
            </a:r>
            <a:endParaRPr lang="en-US" sz="2400" dirty="0" smtClean="0"/>
          </a:p>
          <a:p>
            <a:pPr marL="571500" indent="-571500">
              <a:buNone/>
              <a:defRPr/>
            </a:pPr>
            <a:r>
              <a:rPr lang="en-US" sz="2000" dirty="0" smtClean="0"/>
              <a:t>I = 100 +   100         =   190,91</a:t>
            </a:r>
          </a:p>
          <a:p>
            <a:pPr marL="571500" indent="-571500">
              <a:buNone/>
              <a:defRPr/>
            </a:pPr>
            <a:r>
              <a:rPr lang="en-US" sz="2000" dirty="0" smtClean="0"/>
              <a:t>                ( 1,10 </a:t>
            </a:r>
            <a:r>
              <a:rPr lang="en-US" sz="2400" dirty="0" smtClean="0"/>
              <a:t>)</a:t>
            </a:r>
          </a:p>
          <a:p>
            <a:pPr marL="571500" indent="-571500">
              <a:buNone/>
              <a:defRPr/>
            </a:pPr>
            <a:endParaRPr lang="en-US" sz="2400" dirty="0" smtClean="0"/>
          </a:p>
          <a:p>
            <a:pPr marL="571500" indent="-571500">
              <a:buNone/>
              <a:defRPr/>
            </a:pPr>
            <a:r>
              <a:rPr lang="en-US" sz="2000" dirty="0" smtClean="0"/>
              <a:t>V =      70      +         70  +      70       +         70       +      70        =   241,43</a:t>
            </a:r>
          </a:p>
          <a:p>
            <a:pPr marL="571500" indent="-571500">
              <a:buNone/>
              <a:defRPr/>
            </a:pPr>
            <a:r>
              <a:rPr lang="en-US" sz="2000" dirty="0" smtClean="0"/>
              <a:t>         (1.10 )        ( 1,10 )    ( 1,10 )        ( 1,10)        ( 1,10 )</a:t>
            </a:r>
          </a:p>
          <a:p>
            <a:pPr marL="571500" indent="-571500">
              <a:buNone/>
              <a:defRPr/>
            </a:pPr>
            <a:endParaRPr lang="en-US" sz="2000" dirty="0" smtClean="0"/>
          </a:p>
          <a:p>
            <a:pPr marL="571500" indent="-571500">
              <a:buNone/>
              <a:defRPr/>
            </a:pPr>
            <a:r>
              <a:rPr lang="en-US" sz="2000" dirty="0" smtClean="0"/>
              <a:t>Como V &gt; I , o </a:t>
            </a:r>
            <a:r>
              <a:rPr lang="en-US" sz="2000" dirty="0" err="1" smtClean="0"/>
              <a:t>projeto</a:t>
            </a:r>
            <a:r>
              <a:rPr lang="en-US" sz="2000" dirty="0" smtClean="0"/>
              <a:t>  </a:t>
            </a:r>
            <a:r>
              <a:rPr lang="en-US" sz="2000" dirty="0" err="1" smtClean="0"/>
              <a:t>deve</a:t>
            </a:r>
            <a:r>
              <a:rPr lang="en-US" sz="2000" dirty="0" smtClean="0"/>
              <a:t> ser </a:t>
            </a:r>
            <a:r>
              <a:rPr lang="en-US" sz="2000" dirty="0" err="1" smtClean="0"/>
              <a:t>aceito</a:t>
            </a:r>
            <a:r>
              <a:rPr lang="en-US" sz="2000" dirty="0" smtClean="0"/>
              <a:t> ,  </a:t>
            </a:r>
            <a:r>
              <a:rPr lang="en-US" sz="2000" dirty="0" err="1" smtClean="0"/>
              <a:t>pois</a:t>
            </a:r>
            <a:r>
              <a:rPr lang="en-US" sz="2000" dirty="0" smtClean="0"/>
              <a:t>  o VLP  = 50,32 M</a:t>
            </a: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179512" y="1340768"/>
            <a:ext cx="8229600" cy="2286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endParaRPr lang="en-US" sz="20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Espaço Reservado para Número de Slide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538238-019E-4B70-BCED-F645B823071F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35496" y="1556792"/>
            <a:ext cx="8928992" cy="367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  </a:t>
            </a:r>
            <a:endParaRPr lang="en-US" sz="28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endParaRPr lang="en-US" sz="28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   </a:t>
            </a:r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endParaRPr lang="en-US" sz="28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endParaRPr lang="en-US" sz="28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pPr marL="571500" indent="-571500" algn="just">
              <a:defRPr/>
            </a:pPr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2698962" y="357301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3</a:t>
            </a:r>
            <a:endParaRPr lang="pt-BR" sz="16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1474826" y="357301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2</a:t>
            </a:r>
            <a:endParaRPr lang="pt-BR" sz="1600" dirty="0"/>
          </a:p>
        </p:txBody>
      </p:sp>
      <p:cxnSp>
        <p:nvCxnSpPr>
          <p:cNvPr id="42" name="Conector reto 41"/>
          <p:cNvCxnSpPr/>
          <p:nvPr/>
        </p:nvCxnSpPr>
        <p:spPr>
          <a:xfrm>
            <a:off x="827584" y="3645024"/>
            <a:ext cx="7920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/>
          <p:nvPr/>
        </p:nvCxnSpPr>
        <p:spPr>
          <a:xfrm>
            <a:off x="1979712" y="3645024"/>
            <a:ext cx="7920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/>
          <p:nvPr/>
        </p:nvCxnSpPr>
        <p:spPr>
          <a:xfrm>
            <a:off x="2987824" y="3645024"/>
            <a:ext cx="7920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/>
          <p:nvPr/>
        </p:nvCxnSpPr>
        <p:spPr>
          <a:xfrm>
            <a:off x="4139952" y="3645024"/>
            <a:ext cx="7920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>
            <a:off x="5364088" y="3645024"/>
            <a:ext cx="7920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/>
          <p:cNvSpPr txBox="1"/>
          <p:nvPr/>
        </p:nvSpPr>
        <p:spPr>
          <a:xfrm>
            <a:off x="3635066" y="357301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4</a:t>
            </a:r>
            <a:endParaRPr lang="pt-BR" sz="1600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4715186" y="357301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5</a:t>
            </a:r>
            <a:endParaRPr lang="pt-BR" sz="16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5940152" y="35945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6</a:t>
            </a:r>
            <a:endParaRPr lang="pt-BR" sz="1600" dirty="0"/>
          </a:p>
        </p:txBody>
      </p:sp>
      <p:cxnSp>
        <p:nvCxnSpPr>
          <p:cNvPr id="50" name="Conector reto 49"/>
          <p:cNvCxnSpPr/>
          <p:nvPr/>
        </p:nvCxnSpPr>
        <p:spPr>
          <a:xfrm>
            <a:off x="1187624" y="2492896"/>
            <a:ext cx="10081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/>
          <p:cNvSpPr txBox="1"/>
          <p:nvPr/>
        </p:nvSpPr>
        <p:spPr>
          <a:xfrm>
            <a:off x="1979712" y="242088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1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85479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4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464496"/>
          </a:xfrm>
        </p:spPr>
        <p:txBody>
          <a:bodyPr>
            <a:normAutofit/>
          </a:bodyPr>
          <a:lstStyle/>
          <a:p>
            <a:pPr algn="just" eaLnBrk="1" hangingPunct="1">
              <a:buFont typeface="Arial" charset="0"/>
              <a:buNone/>
              <a:defRPr/>
            </a:pPr>
            <a:endParaRPr lang="en-US" sz="2400" b="1" dirty="0" smtClean="0">
              <a:latin typeface="+mj-lt"/>
            </a:endParaRPr>
          </a:p>
          <a:p>
            <a:pPr algn="just" eaLnBrk="1" hangingPunct="1">
              <a:buFont typeface="Wingdings"/>
              <a:buChar char="à"/>
              <a:defRPr/>
            </a:pPr>
            <a:r>
              <a:rPr lang="en-US" sz="2400" dirty="0" smtClean="0">
                <a:latin typeface="+mj-lt"/>
                <a:sym typeface="Wingdings" pitchFamily="2" charset="2"/>
              </a:rPr>
              <a:t>Os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períodos</a:t>
            </a:r>
            <a:r>
              <a:rPr lang="en-US" sz="2400" dirty="0" smtClean="0">
                <a:latin typeface="+mj-lt"/>
                <a:sym typeface="Wingdings" pitchFamily="2" charset="2"/>
              </a:rPr>
              <a:t> de payback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são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comumente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utilizados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na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avaliação</a:t>
            </a:r>
            <a:r>
              <a:rPr lang="en-US" sz="2400" dirty="0" smtClean="0">
                <a:latin typeface="+mj-lt"/>
                <a:sym typeface="Wingdings" pitchFamily="2" charset="2"/>
              </a:rPr>
              <a:t> de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Investimentos</a:t>
            </a:r>
            <a:endParaRPr lang="en-US" sz="2400" dirty="0" smtClean="0">
              <a:latin typeface="+mj-lt"/>
              <a:sym typeface="Wingdings" pitchFamily="2" charset="2"/>
            </a:endParaRPr>
          </a:p>
          <a:p>
            <a:pPr algn="just" eaLnBrk="1" hangingPunct="1">
              <a:buFont typeface="Wingdings"/>
              <a:buChar char="à"/>
              <a:defRPr/>
            </a:pPr>
            <a:r>
              <a:rPr lang="en-US" sz="2400" dirty="0" err="1" smtClean="0">
                <a:latin typeface="+mj-lt"/>
                <a:sym typeface="Wingdings" pitchFamily="2" charset="2"/>
              </a:rPr>
              <a:t>Trata</a:t>
            </a:r>
            <a:r>
              <a:rPr lang="en-US" sz="2400" dirty="0" smtClean="0">
                <a:latin typeface="+mj-lt"/>
                <a:sym typeface="Wingdings" pitchFamily="2" charset="2"/>
              </a:rPr>
              <a:t>-se do tempo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necessário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para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que</a:t>
            </a:r>
            <a:r>
              <a:rPr lang="en-US" sz="2400" dirty="0" smtClean="0">
                <a:latin typeface="+mj-lt"/>
                <a:sym typeface="Wingdings" pitchFamily="2" charset="2"/>
              </a:rPr>
              <a:t> a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Empresa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recupere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seu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Investimento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inicial</a:t>
            </a:r>
            <a:r>
              <a:rPr lang="en-US" sz="2400" dirty="0" smtClean="0">
                <a:latin typeface="+mj-lt"/>
                <a:sym typeface="Wingdings" pitchFamily="2" charset="2"/>
              </a:rPr>
              <a:t> de um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projeto</a:t>
            </a:r>
            <a:r>
              <a:rPr lang="en-US" sz="2400" dirty="0" smtClean="0">
                <a:latin typeface="+mj-lt"/>
                <a:sym typeface="Wingdings" pitchFamily="2" charset="2"/>
              </a:rPr>
              <a:t> .</a:t>
            </a:r>
          </a:p>
          <a:p>
            <a:pPr algn="just" eaLnBrk="1" hangingPunct="1">
              <a:buFont typeface="Wingdings"/>
              <a:buChar char="à"/>
              <a:defRPr/>
            </a:pPr>
            <a:r>
              <a:rPr lang="en-US" sz="2400" dirty="0" err="1" smtClean="0">
                <a:latin typeface="+mj-lt"/>
                <a:sym typeface="Wingdings" pitchFamily="2" charset="2"/>
              </a:rPr>
              <a:t>Baseia</a:t>
            </a:r>
            <a:r>
              <a:rPr lang="en-US" sz="2400" dirty="0" smtClean="0">
                <a:latin typeface="+mj-lt"/>
                <a:sym typeface="Wingdings" pitchFamily="2" charset="2"/>
              </a:rPr>
              <a:t>-se  no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Investimento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previsto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vs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entradas</a:t>
            </a:r>
            <a:r>
              <a:rPr lang="en-US" sz="2400" dirty="0" smtClean="0">
                <a:latin typeface="+mj-lt"/>
                <a:sym typeface="Wingdings" pitchFamily="2" charset="2"/>
              </a:rPr>
              <a:t> de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caixa</a:t>
            </a:r>
            <a:endParaRPr lang="en-US" sz="2400" dirty="0" smtClean="0">
              <a:latin typeface="+mj-lt"/>
              <a:sym typeface="Wingdings" pitchFamily="2" charset="2"/>
            </a:endParaRPr>
          </a:p>
          <a:p>
            <a:pPr algn="just" eaLnBrk="1" hangingPunct="1">
              <a:buFont typeface="Wingdings"/>
              <a:buChar char="à"/>
              <a:defRPr/>
            </a:pPr>
            <a:r>
              <a:rPr lang="en-US" sz="2400" dirty="0" err="1" smtClean="0">
                <a:latin typeface="+mj-lt"/>
                <a:sym typeface="Wingdings" pitchFamily="2" charset="2"/>
              </a:rPr>
              <a:t>Embora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seja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amplamente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utilizado</a:t>
            </a:r>
            <a:r>
              <a:rPr lang="en-US" sz="2400" dirty="0" smtClean="0">
                <a:latin typeface="+mj-lt"/>
                <a:sym typeface="Wingdings" pitchFamily="2" charset="2"/>
              </a:rPr>
              <a:t> , o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período</a:t>
            </a:r>
            <a:r>
              <a:rPr lang="en-US" sz="2400" dirty="0" smtClean="0">
                <a:latin typeface="+mj-lt"/>
                <a:sym typeface="Wingdings" pitchFamily="2" charset="2"/>
              </a:rPr>
              <a:t> de payback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geralmente</a:t>
            </a:r>
            <a:r>
              <a:rPr lang="en-US" sz="2400" dirty="0" smtClean="0">
                <a:latin typeface="+mj-lt"/>
                <a:sym typeface="Wingdings" pitchFamily="2" charset="2"/>
              </a:rPr>
              <a:t> é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visto</a:t>
            </a:r>
            <a:r>
              <a:rPr lang="en-US" sz="2400" dirty="0" smtClean="0">
                <a:latin typeface="+mj-lt"/>
                <a:sym typeface="Wingdings" pitchFamily="2" charset="2"/>
              </a:rPr>
              <a:t> com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uma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técnica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pouco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sofisticada</a:t>
            </a:r>
            <a:r>
              <a:rPr lang="en-US" sz="2400" dirty="0" smtClean="0">
                <a:latin typeface="+mj-lt"/>
                <a:sym typeface="Wingdings" pitchFamily="2" charset="2"/>
              </a:rPr>
              <a:t> de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orçamento</a:t>
            </a:r>
            <a:r>
              <a:rPr lang="en-US" sz="2400" dirty="0" smtClean="0">
                <a:latin typeface="+mj-lt"/>
                <a:sym typeface="Wingdings" pitchFamily="2" charset="2"/>
              </a:rPr>
              <a:t> de capital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porque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não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leva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em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conta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explicitamente</a:t>
            </a:r>
            <a:r>
              <a:rPr lang="en-US" sz="2400" dirty="0" smtClean="0">
                <a:latin typeface="+mj-lt"/>
                <a:sym typeface="Wingdings" pitchFamily="2" charset="2"/>
              </a:rPr>
              <a:t> o valor do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dinheiro</a:t>
            </a:r>
            <a:r>
              <a:rPr lang="en-US" sz="2400" dirty="0" smtClean="0">
                <a:latin typeface="+mj-lt"/>
                <a:sym typeface="Wingdings" pitchFamily="2" charset="2"/>
              </a:rPr>
              <a:t> no tempo.</a:t>
            </a:r>
            <a:endParaRPr lang="en-US" sz="2400" dirty="0" smtClean="0">
              <a:latin typeface="+mj-lt"/>
            </a:endParaRPr>
          </a:p>
        </p:txBody>
      </p:sp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403648" y="548680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sz="2400" dirty="0" smtClean="0"/>
              <a:t>  </a:t>
            </a:r>
            <a:r>
              <a:rPr lang="en-US" sz="2400" dirty="0" err="1" smtClean="0"/>
              <a:t>Analise</a:t>
            </a:r>
            <a:r>
              <a:rPr lang="en-US" sz="2400" dirty="0" smtClean="0"/>
              <a:t> de </a:t>
            </a:r>
            <a:r>
              <a:rPr lang="en-US" sz="2400" dirty="0" err="1" smtClean="0"/>
              <a:t>Alternativas</a:t>
            </a:r>
            <a:r>
              <a:rPr lang="en-US" sz="2400" dirty="0" smtClean="0"/>
              <a:t> de </a:t>
            </a:r>
            <a:r>
              <a:rPr lang="en-US" sz="2400" dirty="0" err="1" smtClean="0"/>
              <a:t>Investimento</a:t>
            </a:r>
            <a:r>
              <a:rPr lang="en-US" sz="2400" dirty="0" smtClean="0"/>
              <a:t> -Payback </a:t>
            </a:r>
          </a:p>
        </p:txBody>
      </p:sp>
    </p:spTree>
    <p:extLst>
      <p:ext uri="{BB962C8B-B14F-4D97-AF65-F5344CB8AC3E}">
        <p14:creationId xmlns:p14="http://schemas.microsoft.com/office/powerpoint/2010/main" val="425357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4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4464496"/>
          </a:xfrm>
        </p:spPr>
        <p:txBody>
          <a:bodyPr>
            <a:normAutofit/>
          </a:bodyPr>
          <a:lstStyle/>
          <a:p>
            <a:pPr algn="just" eaLnBrk="1" hangingPunct="1">
              <a:buFont typeface="Arial" charset="0"/>
              <a:buNone/>
              <a:defRPr/>
            </a:pPr>
            <a:endParaRPr lang="en-US" sz="2400" b="1" dirty="0" smtClean="0">
              <a:latin typeface="+mj-lt"/>
            </a:endParaRPr>
          </a:p>
          <a:p>
            <a:pPr algn="just" eaLnBrk="1" hangingPunct="1">
              <a:buFont typeface="Wingdings"/>
              <a:buChar char="à"/>
              <a:defRPr/>
            </a:pPr>
            <a:r>
              <a:rPr lang="en-US" sz="2400" dirty="0" err="1" smtClean="0">
                <a:latin typeface="+mj-lt"/>
                <a:sym typeface="Wingdings" pitchFamily="2" charset="2"/>
              </a:rPr>
              <a:t>Critérios</a:t>
            </a:r>
            <a:r>
              <a:rPr lang="en-US" sz="2400" dirty="0" smtClean="0">
                <a:latin typeface="+mj-lt"/>
                <a:sym typeface="Wingdings" pitchFamily="2" charset="2"/>
              </a:rPr>
              <a:t> de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decisão</a:t>
            </a:r>
            <a:r>
              <a:rPr lang="en-US" sz="2400" dirty="0" smtClean="0">
                <a:latin typeface="+mj-lt"/>
                <a:sym typeface="Wingdings" pitchFamily="2" charset="2"/>
              </a:rPr>
              <a:t> :</a:t>
            </a:r>
          </a:p>
          <a:p>
            <a:pPr algn="just" eaLnBrk="1" hangingPunct="1">
              <a:buFont typeface="Wingdings"/>
              <a:buChar char="à"/>
              <a:defRPr/>
            </a:pPr>
            <a:endParaRPr lang="en-US" sz="2400" dirty="0" smtClean="0">
              <a:latin typeface="+mj-lt"/>
              <a:sym typeface="Wingdings" pitchFamily="2" charset="2"/>
            </a:endParaRPr>
          </a:p>
          <a:p>
            <a:pPr algn="just" eaLnBrk="1" hangingPunct="1">
              <a:buFont typeface="Wingdings"/>
              <a:buChar char="à"/>
              <a:defRPr/>
            </a:pPr>
            <a:r>
              <a:rPr lang="en-US" sz="2400" dirty="0" smtClean="0">
                <a:latin typeface="+mj-lt"/>
                <a:sym typeface="Wingdings" pitchFamily="2" charset="2"/>
              </a:rPr>
              <a:t>Se o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período</a:t>
            </a:r>
            <a:r>
              <a:rPr lang="en-US" sz="2400" dirty="0" smtClean="0">
                <a:latin typeface="+mj-lt"/>
                <a:sym typeface="Wingdings" pitchFamily="2" charset="2"/>
              </a:rPr>
              <a:t> de payback for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menor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que</a:t>
            </a:r>
            <a:r>
              <a:rPr lang="en-US" sz="2400" dirty="0" smtClean="0">
                <a:latin typeface="+mj-lt"/>
                <a:sym typeface="Wingdings" pitchFamily="2" charset="2"/>
              </a:rPr>
              <a:t> o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período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máximo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aceitável</a:t>
            </a:r>
            <a:r>
              <a:rPr lang="en-US" sz="2400" dirty="0" smtClean="0">
                <a:latin typeface="+mj-lt"/>
                <a:sym typeface="Wingdings" pitchFamily="2" charset="2"/>
              </a:rPr>
              <a:t> de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recuperação</a:t>
            </a:r>
            <a:r>
              <a:rPr lang="en-US" sz="2400" dirty="0" smtClean="0">
                <a:latin typeface="+mj-lt"/>
                <a:sym typeface="Wingdings" pitchFamily="2" charset="2"/>
              </a:rPr>
              <a:t>   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Será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aceito</a:t>
            </a:r>
            <a:endParaRPr lang="en-US" sz="2400" dirty="0" smtClean="0">
              <a:latin typeface="+mj-lt"/>
              <a:sym typeface="Wingdings" pitchFamily="2" charset="2"/>
            </a:endParaRPr>
          </a:p>
          <a:p>
            <a:pPr algn="just" eaLnBrk="1" hangingPunct="1">
              <a:buFont typeface="Wingdings"/>
              <a:buChar char="à"/>
              <a:defRPr/>
            </a:pPr>
            <a:endParaRPr lang="en-US" sz="2400" dirty="0" smtClean="0">
              <a:latin typeface="+mj-lt"/>
              <a:sym typeface="Wingdings" pitchFamily="2" charset="2"/>
            </a:endParaRPr>
          </a:p>
          <a:p>
            <a:pPr algn="just" eaLnBrk="1" hangingPunct="1">
              <a:buFont typeface="Wingdings"/>
              <a:buChar char="à"/>
              <a:defRPr/>
            </a:pPr>
            <a:r>
              <a:rPr lang="en-US" sz="2400" dirty="0" smtClean="0">
                <a:latin typeface="+mj-lt"/>
                <a:sym typeface="Wingdings" pitchFamily="2" charset="2"/>
              </a:rPr>
              <a:t>Se o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período</a:t>
            </a:r>
            <a:r>
              <a:rPr lang="en-US" sz="2400" dirty="0" smtClean="0">
                <a:latin typeface="+mj-lt"/>
                <a:sym typeface="Wingdings" pitchFamily="2" charset="2"/>
              </a:rPr>
              <a:t> de payback for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maior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que</a:t>
            </a:r>
            <a:r>
              <a:rPr lang="en-US" sz="2400" dirty="0" smtClean="0">
                <a:latin typeface="+mj-lt"/>
                <a:sym typeface="Wingdings" pitchFamily="2" charset="2"/>
              </a:rPr>
              <a:t> o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período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máximo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aceitável</a:t>
            </a:r>
            <a:r>
              <a:rPr lang="en-US" sz="2400" dirty="0" smtClean="0">
                <a:latin typeface="+mj-lt"/>
                <a:sym typeface="Wingdings" pitchFamily="2" charset="2"/>
              </a:rPr>
              <a:t> de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recuperação</a:t>
            </a:r>
            <a:r>
              <a:rPr lang="en-US" sz="2400" dirty="0" smtClean="0">
                <a:latin typeface="+mj-lt"/>
                <a:sym typeface="Wingdings" pitchFamily="2" charset="2"/>
              </a:rPr>
              <a:t>  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Não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será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aceito</a:t>
            </a:r>
            <a:r>
              <a:rPr lang="en-US" sz="2400" dirty="0" smtClean="0">
                <a:latin typeface="+mj-lt"/>
                <a:sym typeface="Wingdings" pitchFamily="2" charset="2"/>
              </a:rPr>
              <a:t>.</a:t>
            </a:r>
          </a:p>
          <a:p>
            <a:pPr algn="just" eaLnBrk="1" hangingPunct="1">
              <a:buFont typeface="Wingdings"/>
              <a:buChar char="à"/>
              <a:defRPr/>
            </a:pPr>
            <a:endParaRPr lang="en-US" sz="2400" dirty="0" smtClean="0">
              <a:latin typeface="+mj-lt"/>
              <a:sym typeface="Wingdings" pitchFamily="2" charset="2"/>
            </a:endParaRPr>
          </a:p>
          <a:p>
            <a:pPr algn="just" eaLnBrk="1" hangingPunct="1">
              <a:buFont typeface="Wingdings"/>
              <a:buChar char="à"/>
              <a:defRPr/>
            </a:pPr>
            <a:endParaRPr lang="en-US" sz="2400" dirty="0" smtClean="0">
              <a:latin typeface="+mj-lt"/>
            </a:endParaRPr>
          </a:p>
        </p:txBody>
      </p:sp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403648" y="548680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sz="2400" dirty="0" smtClean="0"/>
              <a:t>  </a:t>
            </a:r>
            <a:r>
              <a:rPr lang="en-US" sz="2400" dirty="0" err="1" smtClean="0"/>
              <a:t>Analise</a:t>
            </a:r>
            <a:r>
              <a:rPr lang="en-US" sz="2400" dirty="0" smtClean="0"/>
              <a:t> de </a:t>
            </a:r>
            <a:r>
              <a:rPr lang="en-US" sz="2400" dirty="0" err="1" smtClean="0"/>
              <a:t>Alternativas</a:t>
            </a:r>
            <a:r>
              <a:rPr lang="en-US" sz="2400" dirty="0" smtClean="0"/>
              <a:t> de </a:t>
            </a:r>
            <a:r>
              <a:rPr lang="en-US" sz="2400" dirty="0" err="1" smtClean="0"/>
              <a:t>Investimento</a:t>
            </a:r>
            <a:r>
              <a:rPr lang="en-US" sz="2400" dirty="0" smtClean="0"/>
              <a:t> -Payback </a:t>
            </a:r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4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4464496"/>
          </a:xfrm>
        </p:spPr>
        <p:txBody>
          <a:bodyPr>
            <a:normAutofit/>
          </a:bodyPr>
          <a:lstStyle/>
          <a:p>
            <a:pPr algn="just" eaLnBrk="1" hangingPunct="1">
              <a:buNone/>
              <a:defRPr/>
            </a:pPr>
            <a:endParaRPr lang="en-US" sz="2400" dirty="0" smtClean="0">
              <a:latin typeface="+mj-lt"/>
              <a:sym typeface="Wingdings" pitchFamily="2" charset="2"/>
            </a:endParaRPr>
          </a:p>
          <a:p>
            <a:pPr algn="just" eaLnBrk="1" hangingPunct="1">
              <a:buFont typeface="Wingdings"/>
              <a:buChar char="à"/>
              <a:defRPr/>
            </a:pPr>
            <a:r>
              <a:rPr lang="en-US" sz="2400" dirty="0" smtClean="0">
                <a:latin typeface="+mj-lt"/>
                <a:sym typeface="Wingdings" pitchFamily="2" charset="2"/>
              </a:rPr>
              <a:t>A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duração</a:t>
            </a:r>
            <a:r>
              <a:rPr lang="en-US" sz="2400" dirty="0" smtClean="0">
                <a:latin typeface="+mj-lt"/>
                <a:sym typeface="Wingdings" pitchFamily="2" charset="2"/>
              </a:rPr>
              <a:t> do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período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máximo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aceitável</a:t>
            </a:r>
            <a:r>
              <a:rPr lang="en-US" sz="2400" dirty="0" smtClean="0">
                <a:latin typeface="+mj-lt"/>
                <a:sym typeface="Wingdings" pitchFamily="2" charset="2"/>
              </a:rPr>
              <a:t> de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recuperação</a:t>
            </a:r>
            <a:r>
              <a:rPr lang="en-US" sz="2400" dirty="0" smtClean="0">
                <a:latin typeface="+mj-lt"/>
                <a:sym typeface="Wingdings" pitchFamily="2" charset="2"/>
              </a:rPr>
              <a:t> é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definido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pela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administração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da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Empresa</a:t>
            </a:r>
            <a:r>
              <a:rPr lang="en-US" sz="2400" dirty="0" smtClean="0">
                <a:latin typeface="+mj-lt"/>
                <a:sym typeface="Wingdings" pitchFamily="2" charset="2"/>
              </a:rPr>
              <a:t>.</a:t>
            </a:r>
          </a:p>
          <a:p>
            <a:pPr algn="just" eaLnBrk="1" hangingPunct="1">
              <a:buFont typeface="Wingdings"/>
              <a:buChar char="à"/>
              <a:defRPr/>
            </a:pPr>
            <a:endParaRPr lang="en-US" sz="2400" dirty="0" smtClean="0">
              <a:latin typeface="+mj-lt"/>
              <a:sym typeface="Wingdings" pitchFamily="2" charset="2"/>
            </a:endParaRPr>
          </a:p>
          <a:p>
            <a:pPr algn="just" eaLnBrk="1" hangingPunct="1">
              <a:buFont typeface="Wingdings"/>
              <a:buChar char="à"/>
              <a:defRPr/>
            </a:pPr>
            <a:r>
              <a:rPr lang="en-US" sz="2400" dirty="0" err="1" smtClean="0">
                <a:latin typeface="+mj-lt"/>
                <a:sym typeface="Wingdings" pitchFamily="2" charset="2"/>
              </a:rPr>
              <a:t>Ele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pode</a:t>
            </a:r>
            <a:r>
              <a:rPr lang="en-US" sz="2400" dirty="0" smtClean="0">
                <a:latin typeface="+mj-lt"/>
                <a:sym typeface="Wingdings" pitchFamily="2" charset="2"/>
              </a:rPr>
              <a:t> ser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fixado</a:t>
            </a:r>
            <a:r>
              <a:rPr lang="en-US" sz="2400" dirty="0" smtClean="0">
                <a:latin typeface="+mj-lt"/>
                <a:sym typeface="Wingdings" pitchFamily="2" charset="2"/>
              </a:rPr>
              <a:t> com base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em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diversos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fatores</a:t>
            </a:r>
            <a:r>
              <a:rPr lang="en-US" sz="2400" dirty="0" smtClean="0">
                <a:latin typeface="+mj-lt"/>
                <a:sym typeface="Wingdings" pitchFamily="2" charset="2"/>
              </a:rPr>
              <a:t> :</a:t>
            </a:r>
          </a:p>
          <a:p>
            <a:pPr marL="457200" indent="-457200" algn="just" eaLnBrk="1" hangingPunct="1">
              <a:buAutoNum type="alphaLcPeriod"/>
              <a:defRPr/>
            </a:pPr>
            <a:r>
              <a:rPr lang="en-US" sz="2400" dirty="0" err="1" smtClean="0">
                <a:latin typeface="+mj-lt"/>
                <a:sym typeface="Wingdings" pitchFamily="2" charset="2"/>
              </a:rPr>
              <a:t>Tipo</a:t>
            </a:r>
            <a:r>
              <a:rPr lang="en-US" sz="2400" dirty="0" smtClean="0">
                <a:latin typeface="+mj-lt"/>
                <a:sym typeface="Wingdings" pitchFamily="2" charset="2"/>
              </a:rPr>
              <a:t> de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projeto</a:t>
            </a:r>
            <a:r>
              <a:rPr lang="en-US" sz="2400" dirty="0" smtClean="0">
                <a:latin typeface="+mj-lt"/>
                <a:sym typeface="Wingdings" pitchFamily="2" charset="2"/>
              </a:rPr>
              <a:t> (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expansão</a:t>
            </a:r>
            <a:r>
              <a:rPr lang="en-US" sz="2400" dirty="0" smtClean="0">
                <a:latin typeface="+mj-lt"/>
                <a:sym typeface="Wingdings" pitchFamily="2" charset="2"/>
              </a:rPr>
              <a:t> /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reforma</a:t>
            </a:r>
            <a:r>
              <a:rPr lang="en-US" sz="2400" dirty="0" smtClean="0">
                <a:latin typeface="+mj-lt"/>
                <a:sym typeface="Wingdings" pitchFamily="2" charset="2"/>
              </a:rPr>
              <a:t> /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substituição</a:t>
            </a:r>
            <a:r>
              <a:rPr lang="en-US" sz="2400" dirty="0" smtClean="0">
                <a:latin typeface="+mj-lt"/>
                <a:sym typeface="Wingdings" pitchFamily="2" charset="2"/>
              </a:rPr>
              <a:t> )</a:t>
            </a:r>
          </a:p>
          <a:p>
            <a:pPr marL="457200" indent="-457200" algn="just" eaLnBrk="1" hangingPunct="1">
              <a:buAutoNum type="alphaLcPeriod"/>
              <a:defRPr/>
            </a:pPr>
            <a:r>
              <a:rPr lang="en-US" sz="2400" dirty="0" err="1" smtClean="0">
                <a:latin typeface="+mj-lt"/>
                <a:sym typeface="Wingdings" pitchFamily="2" charset="2"/>
              </a:rPr>
              <a:t>Orçamento</a:t>
            </a:r>
            <a:r>
              <a:rPr lang="en-US" sz="2400" dirty="0" smtClean="0">
                <a:latin typeface="+mj-lt"/>
                <a:sym typeface="Wingdings" pitchFamily="2" charset="2"/>
              </a:rPr>
              <a:t> /Budget  </a:t>
            </a:r>
          </a:p>
          <a:p>
            <a:pPr marL="457200" indent="-457200" algn="just" eaLnBrk="1" hangingPunct="1">
              <a:buAutoNum type="alphaLcPeriod"/>
              <a:defRPr/>
            </a:pPr>
            <a:r>
              <a:rPr lang="en-US" sz="2400" dirty="0" err="1" smtClean="0">
                <a:latin typeface="+mj-lt"/>
                <a:sym typeface="Wingdings" pitchFamily="2" charset="2"/>
              </a:rPr>
              <a:t>Necessidade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vs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Oportunidade</a:t>
            </a:r>
            <a:r>
              <a:rPr lang="en-US" sz="2400" dirty="0" smtClean="0">
                <a:latin typeface="+mj-lt"/>
                <a:sym typeface="Wingdings" pitchFamily="2" charset="2"/>
              </a:rPr>
              <a:t>. </a:t>
            </a:r>
          </a:p>
          <a:p>
            <a:pPr marL="457200" indent="-457200" algn="just" eaLnBrk="1" hangingPunct="1">
              <a:buAutoNum type="alphaLcPeriod"/>
              <a:defRPr/>
            </a:pPr>
            <a:r>
              <a:rPr lang="en-US" sz="2400" dirty="0" smtClean="0">
                <a:latin typeface="+mj-lt"/>
                <a:sym typeface="Wingdings" pitchFamily="2" charset="2"/>
              </a:rPr>
              <a:t>Etc…</a:t>
            </a:r>
          </a:p>
          <a:p>
            <a:pPr algn="just" eaLnBrk="1" hangingPunct="1">
              <a:buFont typeface="Wingdings"/>
              <a:buChar char="à"/>
              <a:defRPr/>
            </a:pPr>
            <a:endParaRPr lang="en-US" sz="2400" dirty="0" smtClean="0">
              <a:latin typeface="+mj-lt"/>
            </a:endParaRPr>
          </a:p>
        </p:txBody>
      </p:sp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403648" y="548680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sz="2400" dirty="0" smtClean="0"/>
              <a:t> </a:t>
            </a:r>
            <a:r>
              <a:rPr lang="en-US" sz="2400" dirty="0" err="1" smtClean="0"/>
              <a:t>Analise</a:t>
            </a:r>
            <a:r>
              <a:rPr lang="en-US" sz="2400" dirty="0" smtClean="0"/>
              <a:t> de </a:t>
            </a:r>
            <a:r>
              <a:rPr lang="en-US" sz="2400" dirty="0" err="1" smtClean="0"/>
              <a:t>Alternativas</a:t>
            </a:r>
            <a:r>
              <a:rPr lang="en-US" sz="2400" dirty="0" smtClean="0"/>
              <a:t> de </a:t>
            </a:r>
            <a:r>
              <a:rPr lang="en-US" sz="2400" dirty="0" err="1" smtClean="0"/>
              <a:t>Investimento</a:t>
            </a:r>
            <a:r>
              <a:rPr lang="en-US" sz="2400" dirty="0" smtClean="0"/>
              <a:t> -Payback </a:t>
            </a:r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4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3352800"/>
          </a:xfrm>
        </p:spPr>
        <p:txBody>
          <a:bodyPr>
            <a:normAutofit lnSpcReduction="10000"/>
          </a:bodyPr>
          <a:lstStyle/>
          <a:p>
            <a:pPr algn="just" eaLnBrk="1" hangingPunct="1">
              <a:buFont typeface="Arial" charset="0"/>
              <a:buNone/>
              <a:defRPr/>
            </a:pPr>
            <a:endParaRPr lang="en-US" sz="2400" b="1" dirty="0" smtClean="0">
              <a:latin typeface="+mj-lt"/>
            </a:endParaRPr>
          </a:p>
          <a:p>
            <a:pPr algn="just" eaLnBrk="1" hangingPunct="1">
              <a:buFont typeface="Wingdings"/>
              <a:buChar char="à"/>
              <a:defRPr/>
            </a:pPr>
            <a:r>
              <a:rPr lang="en-US" sz="2400" dirty="0" err="1" smtClean="0">
                <a:latin typeface="+mj-lt"/>
                <a:sym typeface="Wingdings" pitchFamily="2" charset="2"/>
              </a:rPr>
              <a:t>Prós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</a:p>
          <a:p>
            <a:pPr marL="457200" indent="-457200" algn="just" eaLnBrk="1" hangingPunct="1">
              <a:buAutoNum type="alphaLcPeriod"/>
              <a:defRPr/>
            </a:pPr>
            <a:r>
              <a:rPr lang="en-US" sz="2400" dirty="0" err="1" smtClean="0">
                <a:latin typeface="+mj-lt"/>
                <a:sym typeface="Wingdings" pitchFamily="2" charset="2"/>
              </a:rPr>
              <a:t>Amplamente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utilizado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pelas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grandes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empresas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para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avaliar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pequenos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projetos</a:t>
            </a:r>
            <a:r>
              <a:rPr lang="en-US" sz="2400" dirty="0" smtClean="0">
                <a:latin typeface="+mj-lt"/>
                <a:sym typeface="Wingdings" pitchFamily="2" charset="2"/>
              </a:rPr>
              <a:t> e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pelas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empresas</a:t>
            </a:r>
            <a:r>
              <a:rPr lang="en-US" sz="2400" dirty="0" smtClean="0">
                <a:latin typeface="+mj-lt"/>
                <a:sym typeface="Wingdings" pitchFamily="2" charset="2"/>
              </a:rPr>
              <a:t> de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pequeno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porte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para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avaliar</a:t>
            </a:r>
            <a:r>
              <a:rPr lang="en-US" sz="2400" dirty="0" smtClean="0">
                <a:latin typeface="+mj-lt"/>
                <a:sym typeface="Wingdings" pitchFamily="2" charset="2"/>
              </a:rPr>
              <a:t> a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maioria</a:t>
            </a:r>
            <a:r>
              <a:rPr lang="en-US" sz="2400" dirty="0" smtClean="0">
                <a:latin typeface="+mj-lt"/>
                <a:sym typeface="Wingdings" pitchFamily="2" charset="2"/>
              </a:rPr>
              <a:t> de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seus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projetos</a:t>
            </a:r>
            <a:endParaRPr lang="en-US" sz="2400" dirty="0" smtClean="0">
              <a:latin typeface="+mj-lt"/>
              <a:sym typeface="Wingdings" pitchFamily="2" charset="2"/>
            </a:endParaRPr>
          </a:p>
          <a:p>
            <a:pPr marL="457200" indent="-457200" algn="just" eaLnBrk="1" hangingPunct="1">
              <a:buAutoNum type="alphaLcPeriod"/>
              <a:defRPr/>
            </a:pPr>
            <a:r>
              <a:rPr lang="en-US" sz="2400" dirty="0" err="1" smtClean="0">
                <a:latin typeface="+mj-lt"/>
                <a:sym typeface="Wingdings" pitchFamily="2" charset="2"/>
              </a:rPr>
              <a:t>Simplicidade</a:t>
            </a:r>
            <a:r>
              <a:rPr lang="en-US" sz="2400" dirty="0" smtClean="0">
                <a:latin typeface="+mj-lt"/>
                <a:sym typeface="Wingdings" pitchFamily="2" charset="2"/>
              </a:rPr>
              <a:t> de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cálculo</a:t>
            </a:r>
            <a:endParaRPr lang="en-US" sz="2400" dirty="0" smtClean="0">
              <a:latin typeface="+mj-lt"/>
              <a:sym typeface="Wingdings" pitchFamily="2" charset="2"/>
            </a:endParaRPr>
          </a:p>
          <a:p>
            <a:pPr marL="457200" indent="-457200" algn="just" eaLnBrk="1" hangingPunct="1">
              <a:buAutoNum type="alphaLcPeriod"/>
              <a:defRPr/>
            </a:pPr>
            <a:r>
              <a:rPr lang="en-US" sz="2400" dirty="0" err="1" smtClean="0">
                <a:latin typeface="+mj-lt"/>
                <a:sym typeface="Wingdings" pitchFamily="2" charset="2"/>
              </a:rPr>
              <a:t>Considera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fluxos</a:t>
            </a:r>
            <a:r>
              <a:rPr lang="en-US" sz="2400" dirty="0" smtClean="0">
                <a:latin typeface="+mj-lt"/>
                <a:sym typeface="Wingdings" pitchFamily="2" charset="2"/>
              </a:rPr>
              <a:t> de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caixa</a:t>
            </a:r>
            <a:r>
              <a:rPr lang="en-US" sz="2400" dirty="0" smtClean="0">
                <a:latin typeface="+mj-lt"/>
                <a:sym typeface="Wingdings" pitchFamily="2" charset="2"/>
              </a:rPr>
              <a:t> e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não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lucros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contábeis</a:t>
            </a:r>
            <a:endParaRPr lang="en-US" sz="2400" dirty="0" smtClean="0">
              <a:latin typeface="+mj-lt"/>
              <a:sym typeface="Wingdings" pitchFamily="2" charset="2"/>
            </a:endParaRPr>
          </a:p>
          <a:p>
            <a:pPr marL="457200" indent="-457200" algn="just" eaLnBrk="1" hangingPunct="1">
              <a:buAutoNum type="alphaLcPeriod"/>
              <a:defRPr/>
            </a:pPr>
            <a:r>
              <a:rPr lang="en-US" sz="2400" dirty="0" err="1" smtClean="0">
                <a:latin typeface="+mj-lt"/>
                <a:sym typeface="Wingdings" pitchFamily="2" charset="2"/>
              </a:rPr>
              <a:t>Risco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menor</a:t>
            </a:r>
            <a:r>
              <a:rPr lang="en-US" sz="2400" dirty="0" smtClean="0">
                <a:latin typeface="+mj-lt"/>
                <a:sym typeface="Wingdings" pitchFamily="2" charset="2"/>
              </a:rPr>
              <a:t> no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que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tange</a:t>
            </a:r>
            <a:r>
              <a:rPr lang="en-US" sz="2400" dirty="0" smtClean="0">
                <a:latin typeface="+mj-lt"/>
                <a:sym typeface="Wingdings" pitchFamily="2" charset="2"/>
              </a:rPr>
              <a:t> a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projetos</a:t>
            </a:r>
            <a:r>
              <a:rPr lang="en-US" sz="2400" dirty="0" smtClean="0">
                <a:latin typeface="+mj-lt"/>
                <a:sym typeface="Wingdings" pitchFamily="2" charset="2"/>
              </a:rPr>
              <a:t> de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curto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prazo</a:t>
            </a:r>
            <a:endParaRPr lang="en-US" sz="2400" dirty="0" smtClean="0">
              <a:latin typeface="+mj-lt"/>
            </a:endParaRPr>
          </a:p>
        </p:txBody>
      </p:sp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403648" y="548680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sz="2400" dirty="0" smtClean="0"/>
              <a:t>  </a:t>
            </a:r>
            <a:r>
              <a:rPr lang="en-US" sz="2400" dirty="0" err="1" smtClean="0"/>
              <a:t>Analise</a:t>
            </a:r>
            <a:r>
              <a:rPr lang="en-US" sz="2400" dirty="0" smtClean="0"/>
              <a:t> de </a:t>
            </a:r>
            <a:r>
              <a:rPr lang="en-US" sz="2400" dirty="0" err="1" smtClean="0"/>
              <a:t>Alternativas</a:t>
            </a:r>
            <a:r>
              <a:rPr lang="en-US" sz="2400" dirty="0" smtClean="0"/>
              <a:t> de </a:t>
            </a:r>
            <a:r>
              <a:rPr lang="en-US" sz="2400" dirty="0" err="1" smtClean="0"/>
              <a:t>Investimento</a:t>
            </a:r>
            <a:r>
              <a:rPr lang="en-US" sz="2400" dirty="0" smtClean="0"/>
              <a:t> -Payback </a:t>
            </a:r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4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3352800"/>
          </a:xfrm>
        </p:spPr>
        <p:txBody>
          <a:bodyPr>
            <a:normAutofit fontScale="92500"/>
          </a:bodyPr>
          <a:lstStyle/>
          <a:p>
            <a:pPr algn="just" eaLnBrk="1" hangingPunct="1">
              <a:buFont typeface="Arial" charset="0"/>
              <a:buNone/>
              <a:defRPr/>
            </a:pPr>
            <a:endParaRPr lang="en-US" sz="2400" b="1" dirty="0" smtClean="0">
              <a:latin typeface="+mj-lt"/>
            </a:endParaRPr>
          </a:p>
          <a:p>
            <a:pPr algn="just" eaLnBrk="1" hangingPunct="1">
              <a:buFont typeface="Wingdings"/>
              <a:buChar char="à"/>
              <a:defRPr/>
            </a:pPr>
            <a:r>
              <a:rPr lang="en-US" sz="2400" dirty="0" smtClean="0">
                <a:latin typeface="+mj-lt"/>
                <a:sym typeface="Wingdings" pitchFamily="2" charset="2"/>
              </a:rPr>
              <a:t>Contras</a:t>
            </a:r>
          </a:p>
          <a:p>
            <a:pPr marL="457200" indent="-457200" algn="just" eaLnBrk="1" hangingPunct="1">
              <a:buAutoNum type="alphaLcPeriod"/>
              <a:defRPr/>
            </a:pPr>
            <a:r>
              <a:rPr lang="en-US" sz="2400" dirty="0" err="1" smtClean="0">
                <a:latin typeface="+mj-lt"/>
                <a:sym typeface="Wingdings" pitchFamily="2" charset="2"/>
              </a:rPr>
              <a:t>Risco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maior</a:t>
            </a:r>
            <a:r>
              <a:rPr lang="en-US" sz="2400" dirty="0" smtClean="0">
                <a:latin typeface="+mj-lt"/>
                <a:sym typeface="Wingdings" pitchFamily="2" charset="2"/>
              </a:rPr>
              <a:t> no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que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tange</a:t>
            </a:r>
            <a:r>
              <a:rPr lang="en-US" sz="2400" dirty="0" smtClean="0">
                <a:latin typeface="+mj-lt"/>
                <a:sym typeface="Wingdings" pitchFamily="2" charset="2"/>
              </a:rPr>
              <a:t> a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projetos</a:t>
            </a:r>
            <a:r>
              <a:rPr lang="en-US" sz="2400" dirty="0" smtClean="0">
                <a:latin typeface="+mj-lt"/>
                <a:sym typeface="Wingdings" pitchFamily="2" charset="2"/>
              </a:rPr>
              <a:t> de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longo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prazo</a:t>
            </a:r>
            <a:endParaRPr lang="en-US" sz="2400" dirty="0" smtClean="0">
              <a:latin typeface="+mj-lt"/>
              <a:sym typeface="Wingdings" pitchFamily="2" charset="2"/>
            </a:endParaRPr>
          </a:p>
          <a:p>
            <a:pPr marL="457200" indent="-457200" algn="just" eaLnBrk="1" hangingPunct="1">
              <a:buAutoNum type="alphaLcPeriod"/>
              <a:defRPr/>
            </a:pPr>
            <a:r>
              <a:rPr lang="en-US" sz="2400" dirty="0" err="1" smtClean="0">
                <a:latin typeface="+mj-lt"/>
                <a:sym typeface="Wingdings" pitchFamily="2" charset="2"/>
              </a:rPr>
              <a:t>Não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leva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integralmente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em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conta</a:t>
            </a:r>
            <a:r>
              <a:rPr lang="en-US" sz="2400" dirty="0" smtClean="0">
                <a:latin typeface="+mj-lt"/>
                <a:sym typeface="Wingdings" pitchFamily="2" charset="2"/>
              </a:rPr>
              <a:t> o valor do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dinheiro</a:t>
            </a:r>
            <a:r>
              <a:rPr lang="en-US" sz="2400" dirty="0" smtClean="0">
                <a:latin typeface="+mj-lt"/>
                <a:sym typeface="Wingdings" pitchFamily="2" charset="2"/>
              </a:rPr>
              <a:t> no tempo</a:t>
            </a:r>
          </a:p>
          <a:p>
            <a:pPr marL="457200" indent="-457200" algn="just" eaLnBrk="1" hangingPunct="1">
              <a:buAutoNum type="alphaLcPeriod"/>
              <a:defRPr/>
            </a:pPr>
            <a:r>
              <a:rPr lang="en-US" sz="2400" dirty="0" smtClean="0">
                <a:latin typeface="+mj-lt"/>
                <a:sym typeface="Wingdings" pitchFamily="2" charset="2"/>
              </a:rPr>
              <a:t>O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período</a:t>
            </a:r>
            <a:r>
              <a:rPr lang="en-US" sz="2400" dirty="0" smtClean="0">
                <a:latin typeface="+mj-lt"/>
                <a:sym typeface="Wingdings" pitchFamily="2" charset="2"/>
              </a:rPr>
              <a:t> de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recuperação</a:t>
            </a:r>
            <a:r>
              <a:rPr lang="en-US" sz="2400" dirty="0" smtClean="0">
                <a:latin typeface="+mj-lt"/>
                <a:sym typeface="Wingdings" pitchFamily="2" charset="2"/>
              </a:rPr>
              <a:t> é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apenas</a:t>
            </a:r>
            <a:r>
              <a:rPr lang="en-US" sz="2400" dirty="0" smtClean="0">
                <a:latin typeface="+mj-lt"/>
                <a:sym typeface="Wingdings" pitchFamily="2" charset="2"/>
              </a:rPr>
              <a:t> um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número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determinado</a:t>
            </a:r>
            <a:r>
              <a:rPr lang="en-US" sz="2400" dirty="0" smtClean="0">
                <a:latin typeface="+mj-lt"/>
                <a:sym typeface="Wingdings" pitchFamily="2" charset="2"/>
              </a:rPr>
              <a:t> de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modo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subjetivo</a:t>
            </a:r>
            <a:r>
              <a:rPr lang="en-US" sz="2400" dirty="0" smtClean="0">
                <a:latin typeface="+mj-lt"/>
                <a:sym typeface="Wingdings" pitchFamily="2" charset="2"/>
              </a:rPr>
              <a:t>.</a:t>
            </a:r>
          </a:p>
          <a:p>
            <a:pPr marL="457200" indent="-457200" algn="just" eaLnBrk="1" hangingPunct="1">
              <a:buAutoNum type="alphaLcPeriod"/>
              <a:defRPr/>
            </a:pPr>
            <a:r>
              <a:rPr lang="en-US" sz="2400" dirty="0" err="1" smtClean="0">
                <a:latin typeface="+mj-lt"/>
                <a:sym typeface="Wingdings" pitchFamily="2" charset="2"/>
              </a:rPr>
              <a:t>Incapacidade</a:t>
            </a:r>
            <a:r>
              <a:rPr lang="en-US" sz="2400" dirty="0" smtClean="0">
                <a:latin typeface="+mj-lt"/>
                <a:sym typeface="Wingdings" pitchFamily="2" charset="2"/>
              </a:rPr>
              <a:t> de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considerar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fluxos</a:t>
            </a:r>
            <a:r>
              <a:rPr lang="en-US" sz="2400" dirty="0" smtClean="0">
                <a:latin typeface="+mj-lt"/>
                <a:sym typeface="Wingdings" pitchFamily="2" charset="2"/>
              </a:rPr>
              <a:t> de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caixa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que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ocorrem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depois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da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recuperação</a:t>
            </a:r>
            <a:r>
              <a:rPr lang="en-US" sz="2400" dirty="0" smtClean="0">
                <a:latin typeface="+mj-lt"/>
                <a:sym typeface="Wingdings" pitchFamily="2" charset="2"/>
              </a:rPr>
              <a:t> do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investimento</a:t>
            </a:r>
            <a:endParaRPr lang="en-US" sz="2400" dirty="0" smtClean="0">
              <a:latin typeface="+mj-lt"/>
              <a:sym typeface="Wingdings" pitchFamily="2" charset="2"/>
            </a:endParaRPr>
          </a:p>
          <a:p>
            <a:pPr marL="457200" indent="-457200" algn="just" eaLnBrk="1" hangingPunct="1">
              <a:buAutoNum type="alphaLcPeriod"/>
              <a:defRPr/>
            </a:pPr>
            <a:endParaRPr lang="en-US" sz="2400" dirty="0" smtClean="0">
              <a:latin typeface="+mj-lt"/>
            </a:endParaRPr>
          </a:p>
        </p:txBody>
      </p:sp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403648" y="548680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sz="2400" dirty="0" smtClean="0"/>
              <a:t>  </a:t>
            </a:r>
            <a:r>
              <a:rPr lang="en-US" sz="2400" dirty="0" err="1" smtClean="0"/>
              <a:t>Analise</a:t>
            </a:r>
            <a:r>
              <a:rPr lang="en-US" sz="2400" dirty="0" smtClean="0"/>
              <a:t> de </a:t>
            </a:r>
            <a:r>
              <a:rPr lang="en-US" sz="2400" dirty="0" err="1" smtClean="0"/>
              <a:t>Alternativas</a:t>
            </a:r>
            <a:r>
              <a:rPr lang="en-US" sz="2400" dirty="0" smtClean="0"/>
              <a:t> de </a:t>
            </a:r>
            <a:r>
              <a:rPr lang="en-US" sz="2400" dirty="0" err="1" smtClean="0"/>
              <a:t>Investimento</a:t>
            </a:r>
            <a:r>
              <a:rPr lang="en-US" sz="2400" dirty="0" smtClean="0"/>
              <a:t> -Payback </a:t>
            </a:r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403648" y="548680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sz="2400" dirty="0" smtClean="0"/>
              <a:t>  </a:t>
            </a:r>
            <a:r>
              <a:rPr lang="en-US" sz="2400" dirty="0" err="1" smtClean="0"/>
              <a:t>Analise</a:t>
            </a:r>
            <a:r>
              <a:rPr lang="en-US" sz="2400" dirty="0" smtClean="0"/>
              <a:t> de </a:t>
            </a:r>
            <a:r>
              <a:rPr lang="en-US" sz="2400" dirty="0" err="1" smtClean="0"/>
              <a:t>Alternativas</a:t>
            </a:r>
            <a:r>
              <a:rPr lang="en-US" sz="2400" dirty="0" smtClean="0"/>
              <a:t> de </a:t>
            </a:r>
            <a:r>
              <a:rPr lang="en-US" sz="2400" dirty="0" err="1" smtClean="0"/>
              <a:t>Investimento</a:t>
            </a:r>
            <a:r>
              <a:rPr lang="en-US" sz="2400" dirty="0" smtClean="0"/>
              <a:t> -Payback </a:t>
            </a: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1115616" y="2348880"/>
          <a:ext cx="1587500" cy="2400300"/>
        </p:xfrm>
        <a:graphic>
          <a:graphicData uri="http://schemas.openxmlformats.org/drawingml/2006/table">
            <a:tbl>
              <a:tblPr/>
              <a:tblGrid>
                <a:gridCol w="608383"/>
                <a:gridCol w="979117"/>
              </a:tblGrid>
              <a:tr h="7334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Fluxo de caixa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-800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Content Placeholder 14"/>
          <p:cNvSpPr>
            <a:spLocks noGrp="1"/>
          </p:cNvSpPr>
          <p:nvPr>
            <p:ph idx="1"/>
          </p:nvPr>
        </p:nvSpPr>
        <p:spPr>
          <a:xfrm>
            <a:off x="457200" y="1268760"/>
            <a:ext cx="7715200" cy="2664296"/>
          </a:xfrm>
        </p:spPr>
        <p:txBody>
          <a:bodyPr>
            <a:normAutofit/>
          </a:bodyPr>
          <a:lstStyle/>
          <a:p>
            <a:pPr algn="just" eaLnBrk="1" hangingPunct="1">
              <a:buFont typeface="Arial" charset="0"/>
              <a:buNone/>
              <a:defRPr/>
            </a:pPr>
            <a:endParaRPr lang="en-US" sz="2400" b="1" dirty="0" smtClean="0">
              <a:latin typeface="+mj-lt"/>
            </a:endParaRPr>
          </a:p>
          <a:p>
            <a:pPr marL="457200" indent="-457200" algn="just" eaLnBrk="1" hangingPunct="1">
              <a:buAutoNum type="alphaLcPeriod"/>
              <a:defRPr/>
            </a:pPr>
            <a:r>
              <a:rPr lang="en-US" sz="2400" dirty="0" err="1" smtClean="0">
                <a:latin typeface="+mj-lt"/>
              </a:rPr>
              <a:t>Calcular</a:t>
            </a:r>
            <a:r>
              <a:rPr lang="en-US" sz="2400" dirty="0" smtClean="0">
                <a:latin typeface="+mj-lt"/>
              </a:rPr>
              <a:t> o Payback com base no </a:t>
            </a:r>
            <a:r>
              <a:rPr lang="en-US" sz="2400" dirty="0" err="1" smtClean="0">
                <a:latin typeface="+mj-lt"/>
              </a:rPr>
              <a:t>fluxo</a:t>
            </a:r>
            <a:r>
              <a:rPr lang="en-US" sz="2400" dirty="0" smtClean="0">
                <a:latin typeface="+mj-lt"/>
              </a:rPr>
              <a:t> de </a:t>
            </a:r>
            <a:r>
              <a:rPr lang="en-US" sz="2400" dirty="0" err="1" smtClean="0">
                <a:latin typeface="+mj-lt"/>
              </a:rPr>
              <a:t>caixa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abaixo</a:t>
            </a:r>
            <a:endParaRPr lang="en-US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17</a:t>
            </a:fld>
            <a:endParaRPr lang="pt-BR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403648" y="548680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sz="2400" dirty="0" smtClean="0"/>
              <a:t> </a:t>
            </a:r>
            <a:r>
              <a:rPr lang="en-US" sz="2400" dirty="0" err="1" smtClean="0"/>
              <a:t>Analise</a:t>
            </a:r>
            <a:r>
              <a:rPr lang="en-US" sz="2400" dirty="0" smtClean="0"/>
              <a:t> de </a:t>
            </a:r>
            <a:r>
              <a:rPr lang="en-US" sz="2400" dirty="0" err="1" smtClean="0"/>
              <a:t>Alternativas</a:t>
            </a:r>
            <a:r>
              <a:rPr lang="en-US" sz="2400" dirty="0" smtClean="0"/>
              <a:t> de </a:t>
            </a:r>
            <a:r>
              <a:rPr lang="en-US" sz="2400" dirty="0" err="1" smtClean="0"/>
              <a:t>Investimento</a:t>
            </a:r>
            <a:r>
              <a:rPr lang="en-US" sz="2400" dirty="0" smtClean="0"/>
              <a:t> -Payback </a:t>
            </a:r>
          </a:p>
        </p:txBody>
      </p:sp>
      <p:sp>
        <p:nvSpPr>
          <p:cNvPr id="10" name="Content Placeholder 14"/>
          <p:cNvSpPr>
            <a:spLocks noGrp="1"/>
          </p:cNvSpPr>
          <p:nvPr>
            <p:ph idx="1"/>
          </p:nvPr>
        </p:nvSpPr>
        <p:spPr>
          <a:xfrm>
            <a:off x="241176" y="1268760"/>
            <a:ext cx="9299376" cy="2664296"/>
          </a:xfrm>
        </p:spPr>
        <p:txBody>
          <a:bodyPr>
            <a:normAutofit/>
          </a:bodyPr>
          <a:lstStyle/>
          <a:p>
            <a:pPr algn="just" eaLnBrk="1" hangingPunct="1">
              <a:buFont typeface="Arial" charset="0"/>
              <a:buNone/>
              <a:defRPr/>
            </a:pPr>
            <a:endParaRPr lang="en-US" sz="2400" b="1" dirty="0" smtClean="0">
              <a:latin typeface="+mj-lt"/>
            </a:endParaRPr>
          </a:p>
          <a:p>
            <a:pPr marL="457200" indent="-457200" algn="just" eaLnBrk="1" hangingPunct="1">
              <a:buAutoNum type="alphaLcPeriod"/>
              <a:defRPr/>
            </a:pPr>
            <a:r>
              <a:rPr lang="en-US" sz="2400" dirty="0" err="1" smtClean="0">
                <a:latin typeface="+mj-lt"/>
              </a:rPr>
              <a:t>Calcular</a:t>
            </a:r>
            <a:r>
              <a:rPr lang="en-US" sz="2400" dirty="0" smtClean="0">
                <a:latin typeface="+mj-lt"/>
              </a:rPr>
              <a:t> o Payback com base no </a:t>
            </a:r>
            <a:r>
              <a:rPr lang="en-US" sz="2400" dirty="0" err="1" smtClean="0">
                <a:latin typeface="+mj-lt"/>
              </a:rPr>
              <a:t>fluxo</a:t>
            </a:r>
            <a:r>
              <a:rPr lang="en-US" sz="2400" dirty="0" smtClean="0">
                <a:latin typeface="+mj-lt"/>
              </a:rPr>
              <a:t> de </a:t>
            </a:r>
            <a:r>
              <a:rPr lang="en-US" sz="2400" dirty="0" err="1" smtClean="0">
                <a:latin typeface="+mj-lt"/>
              </a:rPr>
              <a:t>caixa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abaixo</a:t>
            </a:r>
            <a:endParaRPr lang="en-US" sz="2400" dirty="0" smtClean="0">
              <a:latin typeface="+mj-lt"/>
            </a:endParaRPr>
          </a:p>
          <a:p>
            <a:pPr marL="457200" indent="-457200" algn="just" eaLnBrk="1" hangingPunct="1">
              <a:buNone/>
              <a:defRPr/>
            </a:pPr>
            <a:r>
              <a:rPr lang="en-US" sz="2400" dirty="0" smtClean="0">
                <a:latin typeface="+mj-lt"/>
              </a:rPr>
              <a:t>                                                   </a:t>
            </a:r>
          </a:p>
          <a:p>
            <a:pPr marL="457200" indent="-457200" algn="just" eaLnBrk="1" hangingPunct="1">
              <a:buNone/>
              <a:defRPr/>
            </a:pPr>
            <a:r>
              <a:rPr lang="en-US" sz="2400" dirty="0" smtClean="0">
                <a:latin typeface="+mj-lt"/>
              </a:rPr>
              <a:t>                                                  </a:t>
            </a:r>
            <a:r>
              <a:rPr lang="en-US" sz="2400" dirty="0" err="1" smtClean="0">
                <a:latin typeface="+mj-lt"/>
              </a:rPr>
              <a:t>Pelo</a:t>
            </a:r>
            <a:r>
              <a:rPr lang="en-US" sz="2400" dirty="0" smtClean="0">
                <a:latin typeface="+mj-lt"/>
              </a:rPr>
              <a:t> FC </a:t>
            </a:r>
            <a:r>
              <a:rPr lang="en-US" sz="2400" dirty="0" err="1" smtClean="0">
                <a:latin typeface="+mj-lt"/>
              </a:rPr>
              <a:t>acumulado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smtClean="0">
                <a:latin typeface="+mj-lt"/>
                <a:sym typeface="Wingdings" pitchFamily="2" charset="2"/>
              </a:rPr>
              <a:t>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esta</a:t>
            </a:r>
            <a:r>
              <a:rPr lang="en-US" sz="2400" dirty="0" smtClean="0">
                <a:latin typeface="+mj-lt"/>
                <a:sym typeface="Wingdings" pitchFamily="2" charset="2"/>
              </a:rPr>
              <a:t> entre 2 a 3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anos</a:t>
            </a:r>
            <a:endParaRPr lang="en-US" sz="2400" dirty="0" smtClean="0">
              <a:latin typeface="+mj-lt"/>
            </a:endParaRPr>
          </a:p>
          <a:p>
            <a:pPr marL="457200" indent="-457200" algn="just" eaLnBrk="1" hangingPunct="1">
              <a:buAutoNum type="alphaLcPeriod"/>
              <a:defRPr/>
            </a:pPr>
            <a:endParaRPr lang="en-US" sz="2400" dirty="0" smtClean="0">
              <a:latin typeface="+mj-lt"/>
            </a:endParaRPr>
          </a:p>
          <a:p>
            <a:pPr marL="457200" indent="-457200" algn="just" eaLnBrk="1" hangingPunct="1">
              <a:buAutoNum type="alphaLcPeriod"/>
              <a:defRPr/>
            </a:pPr>
            <a:endParaRPr lang="en-US" sz="2400" dirty="0" smtClean="0">
              <a:latin typeface="+mj-lt"/>
            </a:endParaRPr>
          </a:p>
          <a:p>
            <a:pPr marL="457200" indent="-457200" algn="just" eaLnBrk="1" hangingPunct="1">
              <a:buAutoNum type="alphaLcPeriod"/>
              <a:defRPr/>
            </a:pPr>
            <a:endParaRPr lang="en-US" sz="2400" dirty="0" smtClean="0">
              <a:latin typeface="+mj-lt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683568" y="2564904"/>
          <a:ext cx="2952328" cy="2400300"/>
        </p:xfrm>
        <a:graphic>
          <a:graphicData uri="http://schemas.openxmlformats.org/drawingml/2006/table">
            <a:tbl>
              <a:tblPr/>
              <a:tblGrid>
                <a:gridCol w="674015"/>
                <a:gridCol w="1277821"/>
                <a:gridCol w="1000492"/>
              </a:tblGrid>
              <a:tr h="7334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Fluxo de caixa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Saldo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-800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-800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Elipse 10"/>
          <p:cNvSpPr/>
          <p:nvPr/>
        </p:nvSpPr>
        <p:spPr>
          <a:xfrm>
            <a:off x="2483768" y="3933056"/>
            <a:ext cx="1224136" cy="7200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395536" y="4005064"/>
            <a:ext cx="1224136" cy="7200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ontent Placeholder 14"/>
          <p:cNvSpPr txBox="1">
            <a:spLocks/>
          </p:cNvSpPr>
          <p:nvPr/>
        </p:nvSpPr>
        <p:spPr>
          <a:xfrm>
            <a:off x="3923928" y="3356992"/>
            <a:ext cx="4968552" cy="266429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Calculo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PB = 2 + 150 / 400 = 2,37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anos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403648" y="548680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sz="2400" dirty="0" smtClean="0"/>
              <a:t> </a:t>
            </a:r>
            <a:r>
              <a:rPr lang="en-US" sz="2400" dirty="0" err="1" smtClean="0"/>
              <a:t>Analise</a:t>
            </a:r>
            <a:r>
              <a:rPr lang="en-US" sz="2400" dirty="0" smtClean="0"/>
              <a:t> de </a:t>
            </a:r>
            <a:r>
              <a:rPr lang="en-US" sz="2400" dirty="0" err="1" smtClean="0"/>
              <a:t>Alternativas</a:t>
            </a:r>
            <a:r>
              <a:rPr lang="en-US" sz="2400" dirty="0" smtClean="0"/>
              <a:t> de </a:t>
            </a:r>
            <a:r>
              <a:rPr lang="en-US" sz="2400" dirty="0" err="1" smtClean="0"/>
              <a:t>Investimento</a:t>
            </a:r>
            <a:r>
              <a:rPr lang="en-US" sz="2400" dirty="0" smtClean="0"/>
              <a:t> -Payback </a:t>
            </a: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1115616" y="2756892"/>
          <a:ext cx="2044700" cy="2400300"/>
        </p:xfrm>
        <a:graphic>
          <a:graphicData uri="http://schemas.openxmlformats.org/drawingml/2006/table">
            <a:tbl>
              <a:tblPr/>
              <a:tblGrid>
                <a:gridCol w="608655"/>
                <a:gridCol w="1436045"/>
              </a:tblGrid>
              <a:tr h="7334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Fluxo de caixa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-150.000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52.500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37.500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62.000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56.000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Content Placeholder 14"/>
          <p:cNvSpPr>
            <a:spLocks noGrp="1"/>
          </p:cNvSpPr>
          <p:nvPr>
            <p:ph idx="1"/>
          </p:nvPr>
        </p:nvSpPr>
        <p:spPr>
          <a:xfrm>
            <a:off x="457200" y="1268760"/>
            <a:ext cx="7715200" cy="2664296"/>
          </a:xfrm>
        </p:spPr>
        <p:txBody>
          <a:bodyPr>
            <a:normAutofit/>
          </a:bodyPr>
          <a:lstStyle/>
          <a:p>
            <a:pPr algn="just" eaLnBrk="1" hangingPunct="1">
              <a:buFont typeface="Arial" charset="0"/>
              <a:buNone/>
              <a:defRPr/>
            </a:pPr>
            <a:endParaRPr lang="en-US" sz="2400" b="1" dirty="0" smtClean="0">
              <a:latin typeface="+mj-lt"/>
            </a:endParaRPr>
          </a:p>
          <a:p>
            <a:pPr marL="457200" indent="-457200" algn="just" eaLnBrk="1" hangingPunct="1">
              <a:buAutoNum type="alphaLcPeriod"/>
              <a:defRPr/>
            </a:pPr>
            <a:r>
              <a:rPr lang="en-US" sz="2400" dirty="0" err="1" smtClean="0">
                <a:latin typeface="+mj-lt"/>
              </a:rPr>
              <a:t>Calcular</a:t>
            </a:r>
            <a:r>
              <a:rPr lang="en-US" sz="2400" dirty="0" smtClean="0">
                <a:latin typeface="+mj-lt"/>
              </a:rPr>
              <a:t> o Payback com base no </a:t>
            </a:r>
            <a:r>
              <a:rPr lang="en-US" sz="2400" dirty="0" err="1" smtClean="0">
                <a:latin typeface="+mj-lt"/>
              </a:rPr>
              <a:t>fluxo</a:t>
            </a:r>
            <a:r>
              <a:rPr lang="en-US" sz="2400" dirty="0" smtClean="0">
                <a:latin typeface="+mj-lt"/>
              </a:rPr>
              <a:t> de </a:t>
            </a:r>
            <a:r>
              <a:rPr lang="en-US" sz="2400" dirty="0" err="1" smtClean="0">
                <a:latin typeface="+mj-lt"/>
              </a:rPr>
              <a:t>caixa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abaixo</a:t>
            </a:r>
            <a:endParaRPr lang="en-US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19</a:t>
            </a:fld>
            <a:endParaRPr lang="pt-BR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403648" y="548680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sz="2400" dirty="0" smtClean="0"/>
              <a:t> </a:t>
            </a:r>
            <a:r>
              <a:rPr lang="en-US" sz="2400" dirty="0" err="1" smtClean="0"/>
              <a:t>Analise</a:t>
            </a:r>
            <a:r>
              <a:rPr lang="en-US" sz="2400" dirty="0" smtClean="0"/>
              <a:t> de </a:t>
            </a:r>
            <a:r>
              <a:rPr lang="en-US" sz="2400" dirty="0" err="1" smtClean="0"/>
              <a:t>Alternativas</a:t>
            </a:r>
            <a:r>
              <a:rPr lang="en-US" sz="2400" dirty="0" smtClean="0"/>
              <a:t> de </a:t>
            </a:r>
            <a:r>
              <a:rPr lang="en-US" sz="2400" dirty="0" err="1" smtClean="0"/>
              <a:t>Investimento</a:t>
            </a:r>
            <a:r>
              <a:rPr lang="en-US" sz="2400" dirty="0" smtClean="0"/>
              <a:t> -Payback 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251520" y="3188940"/>
          <a:ext cx="3352800" cy="2400300"/>
        </p:xfrm>
        <a:graphic>
          <a:graphicData uri="http://schemas.openxmlformats.org/drawingml/2006/table">
            <a:tbl>
              <a:tblPr/>
              <a:tblGrid>
                <a:gridCol w="609023"/>
                <a:gridCol w="1154607"/>
                <a:gridCol w="1589170"/>
              </a:tblGrid>
              <a:tr h="7334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Fluxo de caixa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Saldo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-150.000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-150.000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52.500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-97.500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37.500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-60.000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62.000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56.000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58.000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Content Placeholder 14"/>
          <p:cNvSpPr>
            <a:spLocks noGrp="1"/>
          </p:cNvSpPr>
          <p:nvPr>
            <p:ph idx="1"/>
          </p:nvPr>
        </p:nvSpPr>
        <p:spPr>
          <a:xfrm>
            <a:off x="241176" y="1268760"/>
            <a:ext cx="9299376" cy="2664296"/>
          </a:xfrm>
        </p:spPr>
        <p:txBody>
          <a:bodyPr>
            <a:normAutofit/>
          </a:bodyPr>
          <a:lstStyle/>
          <a:p>
            <a:pPr algn="just" eaLnBrk="1" hangingPunct="1">
              <a:buFont typeface="Arial" charset="0"/>
              <a:buNone/>
              <a:defRPr/>
            </a:pPr>
            <a:endParaRPr lang="en-US" sz="2400" b="1" dirty="0" smtClean="0">
              <a:latin typeface="+mj-lt"/>
            </a:endParaRPr>
          </a:p>
          <a:p>
            <a:pPr marL="457200" indent="-457200" algn="just" eaLnBrk="1" hangingPunct="1">
              <a:buAutoNum type="alphaLcPeriod"/>
              <a:defRPr/>
            </a:pPr>
            <a:r>
              <a:rPr lang="en-US" sz="2400" dirty="0" err="1" smtClean="0">
                <a:latin typeface="+mj-lt"/>
              </a:rPr>
              <a:t>Calcular</a:t>
            </a:r>
            <a:r>
              <a:rPr lang="en-US" sz="2400" dirty="0" smtClean="0">
                <a:latin typeface="+mj-lt"/>
              </a:rPr>
              <a:t> o Payback com base no </a:t>
            </a:r>
            <a:r>
              <a:rPr lang="en-US" sz="2400" dirty="0" err="1" smtClean="0">
                <a:latin typeface="+mj-lt"/>
              </a:rPr>
              <a:t>fluxo</a:t>
            </a:r>
            <a:r>
              <a:rPr lang="en-US" sz="2400" dirty="0" smtClean="0">
                <a:latin typeface="+mj-lt"/>
              </a:rPr>
              <a:t> de </a:t>
            </a:r>
            <a:r>
              <a:rPr lang="en-US" sz="2400" dirty="0" err="1" smtClean="0">
                <a:latin typeface="+mj-lt"/>
              </a:rPr>
              <a:t>caixa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abaixo</a:t>
            </a:r>
            <a:endParaRPr lang="en-US" sz="2400" dirty="0" smtClean="0">
              <a:latin typeface="+mj-lt"/>
            </a:endParaRPr>
          </a:p>
          <a:p>
            <a:pPr marL="457200" indent="-457200" algn="just" eaLnBrk="1" hangingPunct="1">
              <a:buNone/>
              <a:defRPr/>
            </a:pPr>
            <a:r>
              <a:rPr lang="en-US" sz="2400" dirty="0" smtClean="0">
                <a:latin typeface="+mj-lt"/>
              </a:rPr>
              <a:t>                                                   </a:t>
            </a:r>
          </a:p>
          <a:p>
            <a:pPr marL="457200" indent="-457200" algn="just" eaLnBrk="1" hangingPunct="1">
              <a:buNone/>
              <a:defRPr/>
            </a:pPr>
            <a:r>
              <a:rPr lang="en-US" sz="2400" dirty="0" smtClean="0">
                <a:latin typeface="+mj-lt"/>
              </a:rPr>
              <a:t>                                                  </a:t>
            </a:r>
            <a:r>
              <a:rPr lang="en-US" sz="2400" dirty="0" err="1" smtClean="0">
                <a:latin typeface="+mj-lt"/>
              </a:rPr>
              <a:t>Pelo</a:t>
            </a:r>
            <a:r>
              <a:rPr lang="en-US" sz="2400" dirty="0" smtClean="0">
                <a:latin typeface="+mj-lt"/>
              </a:rPr>
              <a:t> FC </a:t>
            </a:r>
            <a:r>
              <a:rPr lang="en-US" sz="2400" dirty="0" err="1" smtClean="0">
                <a:latin typeface="+mj-lt"/>
              </a:rPr>
              <a:t>acumulado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smtClean="0">
                <a:latin typeface="+mj-lt"/>
                <a:sym typeface="Wingdings" pitchFamily="2" charset="2"/>
              </a:rPr>
              <a:t>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esta</a:t>
            </a:r>
            <a:r>
              <a:rPr lang="en-US" sz="2400" dirty="0" smtClean="0">
                <a:latin typeface="+mj-lt"/>
                <a:sym typeface="Wingdings" pitchFamily="2" charset="2"/>
              </a:rPr>
              <a:t> entre 2 a 3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anos</a:t>
            </a:r>
            <a:endParaRPr lang="en-US" sz="2400" dirty="0" smtClean="0">
              <a:latin typeface="+mj-lt"/>
            </a:endParaRPr>
          </a:p>
          <a:p>
            <a:pPr marL="457200" indent="-457200" algn="just" eaLnBrk="1" hangingPunct="1">
              <a:buAutoNum type="alphaLcPeriod"/>
              <a:defRPr/>
            </a:pPr>
            <a:endParaRPr lang="en-US" sz="2400" dirty="0" smtClean="0">
              <a:latin typeface="+mj-lt"/>
            </a:endParaRPr>
          </a:p>
          <a:p>
            <a:pPr marL="457200" indent="-457200" algn="just" eaLnBrk="1" hangingPunct="1">
              <a:buAutoNum type="alphaLcPeriod"/>
              <a:defRPr/>
            </a:pPr>
            <a:endParaRPr lang="en-US" sz="2400" dirty="0" smtClean="0">
              <a:latin typeface="+mj-lt"/>
            </a:endParaRPr>
          </a:p>
          <a:p>
            <a:pPr marL="457200" indent="-457200" algn="just" eaLnBrk="1" hangingPunct="1">
              <a:buAutoNum type="alphaLcPeriod"/>
              <a:defRPr/>
            </a:pPr>
            <a:endParaRPr lang="en-US" sz="2400" dirty="0" smtClean="0">
              <a:latin typeface="+mj-lt"/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-36512" y="4581128"/>
            <a:ext cx="1224136" cy="7200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2123728" y="4581128"/>
            <a:ext cx="1224136" cy="7200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ontent Placeholder 14"/>
          <p:cNvSpPr txBox="1">
            <a:spLocks/>
          </p:cNvSpPr>
          <p:nvPr/>
        </p:nvSpPr>
        <p:spPr>
          <a:xfrm>
            <a:off x="3923928" y="3356992"/>
            <a:ext cx="4968552" cy="266429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Calculo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PB = 2 + 60.000 / 62.000 = 2,96 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anos</a:t>
            </a:r>
            <a:endParaRPr kumimoji="0" 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4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464496"/>
          </a:xfrm>
        </p:spPr>
        <p:txBody>
          <a:bodyPr>
            <a:normAutofit/>
          </a:bodyPr>
          <a:lstStyle/>
          <a:p>
            <a:pPr algn="just" eaLnBrk="1" hangingPunct="1">
              <a:buFont typeface="Arial" charset="0"/>
              <a:buNone/>
              <a:defRPr/>
            </a:pPr>
            <a:endParaRPr lang="en-US" sz="2400" b="1" dirty="0" smtClean="0">
              <a:latin typeface="+mj-lt"/>
            </a:endParaRPr>
          </a:p>
          <a:p>
            <a:pPr algn="just" eaLnBrk="1" hangingPunct="1">
              <a:buFont typeface="Wingdings"/>
              <a:buChar char="à"/>
              <a:defRPr/>
            </a:pPr>
            <a:r>
              <a:rPr lang="en-US" sz="2400" dirty="0" err="1" smtClean="0">
                <a:latin typeface="+mj-lt"/>
                <a:sym typeface="Wingdings" pitchFamily="2" charset="2"/>
              </a:rPr>
              <a:t>Pelo</a:t>
            </a:r>
            <a:r>
              <a:rPr lang="en-US" sz="2400" dirty="0" smtClean="0">
                <a:latin typeface="+mj-lt"/>
                <a:sym typeface="Wingdings" pitchFamily="2" charset="2"/>
              </a:rPr>
              <a:t> Valor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Atual</a:t>
            </a:r>
            <a:r>
              <a:rPr lang="en-US" sz="2400" dirty="0" smtClean="0">
                <a:latin typeface="+mj-lt"/>
                <a:sym typeface="Wingdings" pitchFamily="2" charset="2"/>
              </a:rPr>
              <a:t> ( VLP )</a:t>
            </a:r>
          </a:p>
          <a:p>
            <a:pPr algn="just" eaLnBrk="1" hangingPunct="1">
              <a:buFont typeface="Wingdings"/>
              <a:buChar char="à"/>
              <a:defRPr/>
            </a:pPr>
            <a:r>
              <a:rPr lang="en-US" sz="2400" dirty="0" err="1" smtClean="0">
                <a:latin typeface="+mj-lt"/>
                <a:sym typeface="Wingdings" pitchFamily="2" charset="2"/>
              </a:rPr>
              <a:t>Pelo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smtClean="0">
                <a:latin typeface="+mj-lt"/>
                <a:sym typeface="Wingdings" pitchFamily="2" charset="2"/>
              </a:rPr>
              <a:t>Payback</a:t>
            </a:r>
          </a:p>
          <a:p>
            <a:pPr algn="just" eaLnBrk="1" hangingPunct="1">
              <a:buFont typeface="Wingdings"/>
              <a:buChar char="à"/>
              <a:defRPr/>
            </a:pPr>
            <a:r>
              <a:rPr lang="en-US" sz="2400" dirty="0" err="1" smtClean="0">
                <a:latin typeface="+mj-lt"/>
                <a:sym typeface="Wingdings" pitchFamily="2" charset="2"/>
              </a:rPr>
              <a:t>Pelo</a:t>
            </a:r>
            <a:r>
              <a:rPr lang="en-US" sz="2400" dirty="0" smtClean="0">
                <a:latin typeface="+mj-lt"/>
                <a:sym typeface="Wingdings" pitchFamily="2" charset="2"/>
              </a:rPr>
              <a:t> Payback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Descontado</a:t>
            </a:r>
            <a:endParaRPr lang="en-US" sz="2400" dirty="0" smtClean="0">
              <a:latin typeface="+mj-lt"/>
              <a:sym typeface="Wingdings" pitchFamily="2" charset="2"/>
            </a:endParaRPr>
          </a:p>
          <a:p>
            <a:pPr algn="just" eaLnBrk="1" hangingPunct="1">
              <a:buFont typeface="Wingdings"/>
              <a:buChar char="à"/>
              <a:defRPr/>
            </a:pPr>
            <a:r>
              <a:rPr lang="en-US" sz="2400" dirty="0" err="1" smtClean="0">
                <a:latin typeface="+mj-lt"/>
                <a:sym typeface="Wingdings" pitchFamily="2" charset="2"/>
              </a:rPr>
              <a:t>Pelo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Indice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Custo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Benefício</a:t>
            </a:r>
            <a:r>
              <a:rPr lang="en-US" sz="2400" dirty="0" smtClean="0">
                <a:latin typeface="+mj-lt"/>
                <a:sym typeface="Wingdings" pitchFamily="2" charset="2"/>
              </a:rPr>
              <a:t> ( IBC )</a:t>
            </a:r>
          </a:p>
          <a:p>
            <a:pPr algn="just" eaLnBrk="1" hangingPunct="1">
              <a:buFont typeface="Wingdings"/>
              <a:buChar char="à"/>
              <a:defRPr/>
            </a:pPr>
            <a:r>
              <a:rPr lang="en-US" sz="2400" dirty="0" err="1" smtClean="0">
                <a:latin typeface="+mj-lt"/>
                <a:sym typeface="Wingdings" pitchFamily="2" charset="2"/>
              </a:rPr>
              <a:t>Pelo</a:t>
            </a:r>
            <a:r>
              <a:rPr lang="en-US" sz="2400" dirty="0" smtClean="0">
                <a:latin typeface="+mj-lt"/>
                <a:sym typeface="Wingdings" pitchFamily="2" charset="2"/>
              </a:rPr>
              <a:t> Valor Annual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Uniforme</a:t>
            </a:r>
            <a:r>
              <a:rPr lang="en-US" sz="2400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latin typeface="+mj-lt"/>
                <a:sym typeface="Wingdings" pitchFamily="2" charset="2"/>
              </a:rPr>
              <a:t>Equivalente</a:t>
            </a:r>
            <a:r>
              <a:rPr lang="en-US" sz="2400" dirty="0" smtClean="0">
                <a:latin typeface="+mj-lt"/>
                <a:sym typeface="Wingdings" pitchFamily="2" charset="2"/>
              </a:rPr>
              <a:t> ( VAUE )</a:t>
            </a:r>
            <a:endParaRPr lang="en-US" sz="2400" dirty="0" smtClean="0">
              <a:latin typeface="+mj-lt"/>
            </a:endParaRPr>
          </a:p>
        </p:txBody>
      </p:sp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403648" y="548680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sz="2400" dirty="0" err="1" smtClean="0"/>
              <a:t>Analise</a:t>
            </a:r>
            <a:r>
              <a:rPr lang="en-US" sz="2400" dirty="0" smtClean="0"/>
              <a:t> de </a:t>
            </a:r>
            <a:r>
              <a:rPr lang="en-US" sz="2400" dirty="0" err="1" smtClean="0"/>
              <a:t>Alternativas</a:t>
            </a:r>
            <a:r>
              <a:rPr lang="en-US" sz="2400" dirty="0" smtClean="0"/>
              <a:t> de </a:t>
            </a:r>
            <a:r>
              <a:rPr lang="en-US" sz="2400" dirty="0" err="1" smtClean="0"/>
              <a:t>Investimento</a:t>
            </a:r>
            <a:r>
              <a:rPr lang="en-US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403648" y="548680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sz="2400" dirty="0" smtClean="0"/>
              <a:t>  </a:t>
            </a:r>
            <a:r>
              <a:rPr lang="en-US" sz="2400" dirty="0" err="1" smtClean="0"/>
              <a:t>Analise</a:t>
            </a:r>
            <a:r>
              <a:rPr lang="en-US" sz="2400" dirty="0" smtClean="0"/>
              <a:t> de </a:t>
            </a:r>
            <a:r>
              <a:rPr lang="en-US" sz="2400" dirty="0" err="1" smtClean="0"/>
              <a:t>Alternativas</a:t>
            </a:r>
            <a:r>
              <a:rPr lang="en-US" sz="2400" dirty="0" smtClean="0"/>
              <a:t> de </a:t>
            </a:r>
            <a:r>
              <a:rPr lang="en-US" sz="2400" dirty="0" err="1" smtClean="0"/>
              <a:t>Investimento</a:t>
            </a:r>
            <a:r>
              <a:rPr lang="en-US" sz="2400" dirty="0" smtClean="0"/>
              <a:t> - VLP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9512" y="1340768"/>
            <a:ext cx="864096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defRPr/>
            </a:pP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 err="1"/>
              <a:t>Investimento</a:t>
            </a:r>
            <a:r>
              <a:rPr lang="en-US" sz="2400" dirty="0"/>
              <a:t>  :   É </a:t>
            </a:r>
            <a:r>
              <a:rPr lang="en-US" sz="2400" dirty="0" err="1"/>
              <a:t>toda</a:t>
            </a:r>
            <a:r>
              <a:rPr lang="en-US" sz="2400" dirty="0"/>
              <a:t> </a:t>
            </a:r>
            <a:r>
              <a:rPr lang="en-US" sz="2400" dirty="0" err="1"/>
              <a:t>aplicação</a:t>
            </a:r>
            <a:r>
              <a:rPr lang="en-US" sz="2400" dirty="0"/>
              <a:t> de </a:t>
            </a:r>
            <a:r>
              <a:rPr lang="en-US" sz="2400" dirty="0" err="1"/>
              <a:t>dinheiro</a:t>
            </a:r>
            <a:r>
              <a:rPr lang="en-US" sz="2400" dirty="0"/>
              <a:t> </a:t>
            </a:r>
            <a:r>
              <a:rPr lang="en-US" sz="2400" dirty="0" err="1"/>
              <a:t>visando</a:t>
            </a:r>
            <a:r>
              <a:rPr lang="en-US" sz="2400" dirty="0"/>
              <a:t> </a:t>
            </a:r>
            <a:r>
              <a:rPr lang="en-US" sz="2400" dirty="0" err="1"/>
              <a:t>ganhos</a:t>
            </a:r>
            <a:r>
              <a:rPr lang="en-US" sz="2400" dirty="0"/>
              <a:t>.</a:t>
            </a:r>
          </a:p>
          <a:p>
            <a:pPr marL="571500" indent="-571500" algn="just">
              <a:defRPr/>
            </a:pPr>
            <a:endParaRPr lang="en-US" sz="2400" dirty="0"/>
          </a:p>
          <a:p>
            <a:pPr marL="571500" indent="-571500" algn="just">
              <a:defRPr/>
            </a:pPr>
            <a:r>
              <a:rPr lang="en-US" sz="2400" dirty="0"/>
              <a:t>                                    </a:t>
            </a:r>
            <a:r>
              <a:rPr lang="en-US" sz="2400" dirty="0" err="1"/>
              <a:t>Pode</a:t>
            </a:r>
            <a:r>
              <a:rPr lang="en-US" sz="2400" dirty="0"/>
              <a:t> </a:t>
            </a:r>
            <a:r>
              <a:rPr lang="en-US" sz="2400" dirty="0" err="1"/>
              <a:t>ser</a:t>
            </a:r>
            <a:r>
              <a:rPr lang="en-US" sz="2400" dirty="0"/>
              <a:t> :   no </a:t>
            </a:r>
            <a:r>
              <a:rPr lang="en-US" sz="2400" dirty="0" err="1"/>
              <a:t>mercado</a:t>
            </a:r>
            <a:r>
              <a:rPr lang="en-US" sz="2400" dirty="0"/>
              <a:t> </a:t>
            </a:r>
            <a:r>
              <a:rPr lang="en-US" sz="2400" dirty="0" err="1"/>
              <a:t>financeiro</a:t>
            </a:r>
            <a:endParaRPr lang="en-US" sz="2400" dirty="0"/>
          </a:p>
          <a:p>
            <a:pPr marL="571500" indent="-571500" algn="just">
              <a:defRPr/>
            </a:pPr>
            <a:r>
              <a:rPr lang="en-US" sz="2400" dirty="0"/>
              <a:t>                                                         bens </a:t>
            </a:r>
            <a:r>
              <a:rPr lang="en-US" sz="2400" dirty="0" err="1"/>
              <a:t>reais</a:t>
            </a:r>
            <a:endParaRPr lang="en-US" sz="2400" dirty="0"/>
          </a:p>
          <a:p>
            <a:pPr marL="571500" indent="-571500" algn="just">
              <a:defRPr/>
            </a:pPr>
            <a:r>
              <a:rPr lang="en-US" sz="2400" dirty="0"/>
              <a:t>                                                         </a:t>
            </a:r>
            <a:r>
              <a:rPr lang="en-US" sz="2400" dirty="0" err="1"/>
              <a:t>unidades</a:t>
            </a:r>
            <a:r>
              <a:rPr lang="en-US" sz="2400" dirty="0"/>
              <a:t> </a:t>
            </a:r>
            <a:r>
              <a:rPr lang="en-US" sz="2400" dirty="0" err="1"/>
              <a:t>produtivas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empresas</a:t>
            </a:r>
            <a:endParaRPr lang="en-US" sz="2400" dirty="0"/>
          </a:p>
          <a:p>
            <a:pPr marL="571500" indent="-571500" algn="just">
              <a:defRPr/>
            </a:pPr>
            <a:endParaRPr lang="en-US" sz="2400" dirty="0"/>
          </a:p>
          <a:p>
            <a:pPr marL="571500" indent="-571500" algn="just">
              <a:defRPr/>
            </a:pPr>
            <a:r>
              <a:rPr lang="en-US" sz="2400" dirty="0"/>
              <a:t>         No </a:t>
            </a:r>
            <a:r>
              <a:rPr lang="en-US" sz="2400" dirty="0" err="1"/>
              <a:t>mundo</a:t>
            </a:r>
            <a:r>
              <a:rPr lang="en-US" sz="2400" dirty="0"/>
              <a:t> das </a:t>
            </a:r>
            <a:r>
              <a:rPr lang="en-US" sz="2400" dirty="0" err="1"/>
              <a:t>empresas</a:t>
            </a:r>
            <a:r>
              <a:rPr lang="en-US" sz="2400" dirty="0"/>
              <a:t> :  </a:t>
            </a:r>
            <a:r>
              <a:rPr lang="en-US" sz="2400" dirty="0" err="1"/>
              <a:t>Pode</a:t>
            </a:r>
            <a:r>
              <a:rPr lang="en-US" sz="2400" dirty="0"/>
              <a:t> </a:t>
            </a:r>
            <a:r>
              <a:rPr lang="en-US" sz="2400" dirty="0" err="1"/>
              <a:t>ser</a:t>
            </a:r>
            <a:r>
              <a:rPr lang="en-US" sz="2400" dirty="0"/>
              <a:t> </a:t>
            </a:r>
            <a:r>
              <a:rPr lang="en-US" sz="2400" dirty="0" err="1"/>
              <a:t>aceito</a:t>
            </a:r>
            <a:r>
              <a:rPr lang="en-US" sz="2400" dirty="0"/>
              <a:t> </a:t>
            </a:r>
            <a:r>
              <a:rPr lang="en-US" sz="2400" dirty="0" err="1"/>
              <a:t>ou</a:t>
            </a:r>
            <a:r>
              <a:rPr lang="en-US" sz="2400" dirty="0"/>
              <a:t> </a:t>
            </a:r>
            <a:r>
              <a:rPr lang="en-US" sz="2400" dirty="0" err="1"/>
              <a:t>não</a:t>
            </a:r>
            <a:r>
              <a:rPr lang="en-US" sz="2400" dirty="0"/>
              <a:t> </a:t>
            </a:r>
            <a:r>
              <a:rPr lang="en-US" sz="2400" dirty="0" err="1"/>
              <a:t>aceito</a:t>
            </a:r>
            <a:endParaRPr lang="en-US" sz="2400" dirty="0"/>
          </a:p>
          <a:p>
            <a:pPr marL="571500" indent="-571500" algn="just">
              <a:defRPr/>
            </a:pPr>
            <a:endParaRPr lang="en-US" sz="2400" dirty="0"/>
          </a:p>
          <a:p>
            <a:pPr marL="571500" indent="-571500" algn="just">
              <a:defRPr/>
            </a:pPr>
            <a:r>
              <a:rPr lang="en-US" sz="2400" dirty="0"/>
              <a:t>         Uma das </a:t>
            </a:r>
            <a:r>
              <a:rPr lang="en-US" sz="2400" dirty="0" err="1"/>
              <a:t>razões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não</a:t>
            </a:r>
            <a:r>
              <a:rPr lang="en-US" sz="2400" dirty="0"/>
              <a:t> </a:t>
            </a:r>
            <a:r>
              <a:rPr lang="en-US" sz="2400" dirty="0" err="1"/>
              <a:t>ser</a:t>
            </a:r>
            <a:r>
              <a:rPr lang="en-US" sz="2400" dirty="0"/>
              <a:t> </a:t>
            </a:r>
            <a:r>
              <a:rPr lang="en-US" sz="2400" dirty="0" err="1"/>
              <a:t>aceito</a:t>
            </a:r>
            <a:r>
              <a:rPr lang="en-US" sz="2400" dirty="0"/>
              <a:t> </a:t>
            </a:r>
            <a:r>
              <a:rPr lang="en-US" sz="2400" dirty="0" err="1"/>
              <a:t>pode</a:t>
            </a:r>
            <a:r>
              <a:rPr lang="en-US" sz="2400" dirty="0"/>
              <a:t> </a:t>
            </a:r>
            <a:r>
              <a:rPr lang="en-US" sz="2400" dirty="0" err="1"/>
              <a:t>ser</a:t>
            </a:r>
            <a:r>
              <a:rPr lang="en-US" sz="2400" dirty="0"/>
              <a:t> </a:t>
            </a:r>
            <a:r>
              <a:rPr lang="en-US" sz="2400" dirty="0" err="1"/>
              <a:t>porque</a:t>
            </a:r>
            <a:r>
              <a:rPr lang="en-US" sz="2400" dirty="0"/>
              <a:t> o </a:t>
            </a:r>
            <a:r>
              <a:rPr lang="en-US" sz="2400" dirty="0" err="1"/>
              <a:t>investimento</a:t>
            </a:r>
            <a:r>
              <a:rPr lang="en-US" sz="2400" dirty="0"/>
              <a:t> </a:t>
            </a:r>
            <a:r>
              <a:rPr lang="en-US" sz="2400" dirty="0" err="1"/>
              <a:t>pode</a:t>
            </a:r>
            <a:r>
              <a:rPr lang="en-US" sz="2400" dirty="0"/>
              <a:t> </a:t>
            </a:r>
            <a:r>
              <a:rPr lang="en-US" sz="2400" dirty="0" err="1"/>
              <a:t>ser</a:t>
            </a:r>
            <a:r>
              <a:rPr lang="en-US" sz="2400" dirty="0"/>
              <a:t> </a:t>
            </a:r>
            <a:r>
              <a:rPr lang="en-US" sz="2400" dirty="0" err="1"/>
              <a:t>aplicado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alguma</a:t>
            </a:r>
            <a:r>
              <a:rPr lang="en-US" sz="2400" dirty="0"/>
              <a:t> </a:t>
            </a:r>
            <a:r>
              <a:rPr lang="en-US" sz="2400" dirty="0" err="1"/>
              <a:t>outra</a:t>
            </a:r>
            <a:r>
              <a:rPr lang="en-US" sz="2400" dirty="0"/>
              <a:t> </a:t>
            </a:r>
            <a:r>
              <a:rPr lang="en-US" sz="2400" dirty="0" err="1"/>
              <a:t>opção</a:t>
            </a:r>
            <a:r>
              <a:rPr lang="en-US" sz="2400" dirty="0"/>
              <a:t> </a:t>
            </a:r>
            <a:r>
              <a:rPr lang="en-US" sz="2400" dirty="0" err="1"/>
              <a:t>mais</a:t>
            </a:r>
            <a:r>
              <a:rPr lang="en-US" sz="2400" dirty="0"/>
              <a:t> </a:t>
            </a:r>
            <a:r>
              <a:rPr lang="en-US" sz="2400" dirty="0" err="1"/>
              <a:t>rentável</a:t>
            </a:r>
            <a:r>
              <a:rPr lang="en-US" sz="2400" dirty="0"/>
              <a:t>.  </a:t>
            </a:r>
          </a:p>
          <a:p>
            <a:pPr marL="571500" indent="-571500" algn="just">
              <a:defRPr/>
            </a:pPr>
            <a:r>
              <a:rPr lang="en-US" sz="2400" dirty="0"/>
              <a:t>         A </a:t>
            </a:r>
            <a:r>
              <a:rPr lang="en-US" sz="2400" dirty="0" err="1"/>
              <a:t>esta</a:t>
            </a:r>
            <a:r>
              <a:rPr lang="en-US" sz="2400" dirty="0"/>
              <a:t> </a:t>
            </a:r>
            <a:r>
              <a:rPr lang="en-US" sz="2400" dirty="0" err="1"/>
              <a:t>outra</a:t>
            </a:r>
            <a:r>
              <a:rPr lang="en-US" sz="2400" dirty="0"/>
              <a:t> </a:t>
            </a:r>
            <a:r>
              <a:rPr lang="en-US" sz="2400" dirty="0" err="1"/>
              <a:t>oportunidade</a:t>
            </a:r>
            <a:r>
              <a:rPr lang="en-US" sz="2400" dirty="0"/>
              <a:t> de </a:t>
            </a:r>
            <a:r>
              <a:rPr lang="en-US" sz="2400" dirty="0" err="1"/>
              <a:t>auferir</a:t>
            </a:r>
            <a:r>
              <a:rPr lang="en-US" sz="2400" dirty="0"/>
              <a:t> </a:t>
            </a:r>
            <a:r>
              <a:rPr lang="en-US" sz="2400" dirty="0" err="1"/>
              <a:t>ganhos</a:t>
            </a:r>
            <a:r>
              <a:rPr lang="en-US" sz="2400" dirty="0"/>
              <a:t> é </a:t>
            </a:r>
            <a:r>
              <a:rPr lang="en-US" sz="2400" dirty="0" err="1"/>
              <a:t>chamado</a:t>
            </a:r>
            <a:r>
              <a:rPr lang="en-US" sz="2400" dirty="0"/>
              <a:t> de taxa de </a:t>
            </a:r>
            <a:r>
              <a:rPr lang="en-US" sz="2400" dirty="0" err="1"/>
              <a:t>atratividade</a:t>
            </a:r>
            <a:r>
              <a:rPr lang="en-US" sz="2400" dirty="0"/>
              <a:t> </a:t>
            </a:r>
            <a:r>
              <a:rPr lang="en-US" sz="2400" dirty="0" err="1"/>
              <a:t>ou</a:t>
            </a:r>
            <a:r>
              <a:rPr lang="en-US" sz="2400" dirty="0"/>
              <a:t> taxa </a:t>
            </a:r>
            <a:r>
              <a:rPr lang="en-US" sz="2400" dirty="0" err="1"/>
              <a:t>requerida</a:t>
            </a:r>
            <a:r>
              <a:rPr lang="en-US" sz="2400" dirty="0"/>
              <a:t> de </a:t>
            </a:r>
            <a:r>
              <a:rPr lang="en-US" sz="2400" dirty="0" err="1"/>
              <a:t>retorno</a:t>
            </a:r>
            <a:r>
              <a:rPr 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0776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403648" y="548680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sz="2400" dirty="0" smtClean="0"/>
              <a:t>  </a:t>
            </a:r>
            <a:r>
              <a:rPr lang="en-US" sz="2400" dirty="0" err="1" smtClean="0"/>
              <a:t>Analise</a:t>
            </a:r>
            <a:r>
              <a:rPr lang="en-US" sz="2400" dirty="0" smtClean="0"/>
              <a:t> de </a:t>
            </a:r>
            <a:r>
              <a:rPr lang="en-US" sz="2400" dirty="0" err="1" smtClean="0"/>
              <a:t>Alternativas</a:t>
            </a:r>
            <a:r>
              <a:rPr lang="en-US" sz="2400" dirty="0" smtClean="0"/>
              <a:t> de </a:t>
            </a:r>
            <a:r>
              <a:rPr lang="en-US" sz="2400" dirty="0" err="1" smtClean="0"/>
              <a:t>Investimento</a:t>
            </a:r>
            <a:r>
              <a:rPr lang="en-US" sz="2400" dirty="0" smtClean="0"/>
              <a:t> - VLP</a:t>
            </a:r>
          </a:p>
        </p:txBody>
      </p:sp>
      <p:sp>
        <p:nvSpPr>
          <p:cNvPr id="2" name="Retângulo 1"/>
          <p:cNvSpPr/>
          <p:nvPr/>
        </p:nvSpPr>
        <p:spPr>
          <a:xfrm>
            <a:off x="251520" y="1343665"/>
            <a:ext cx="871296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defRPr/>
            </a:pPr>
            <a:r>
              <a:rPr lang="en-US" sz="2400" dirty="0">
                <a:sym typeface="Wingdings" pitchFamily="2" charset="2"/>
              </a:rPr>
              <a:t>No </a:t>
            </a:r>
            <a:r>
              <a:rPr lang="en-US" sz="2400" dirty="0" err="1">
                <a:sym typeface="Wingdings" pitchFamily="2" charset="2"/>
              </a:rPr>
              <a:t>caso</a:t>
            </a:r>
            <a:r>
              <a:rPr lang="en-US" sz="2400" dirty="0">
                <a:sym typeface="Wingdings" pitchFamily="2" charset="2"/>
              </a:rPr>
              <a:t> de um </a:t>
            </a:r>
            <a:r>
              <a:rPr lang="en-US" sz="2400" dirty="0" err="1">
                <a:sym typeface="Wingdings" pitchFamily="2" charset="2"/>
              </a:rPr>
              <a:t>Investimento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convencional</a:t>
            </a:r>
            <a:r>
              <a:rPr lang="en-US" sz="2400" dirty="0">
                <a:sym typeface="Wingdings" pitchFamily="2" charset="2"/>
              </a:rPr>
              <a:t> simples  ( </a:t>
            </a:r>
            <a:r>
              <a:rPr lang="en-US" sz="2400" dirty="0" err="1">
                <a:sym typeface="Wingdings" pitchFamily="2" charset="2"/>
              </a:rPr>
              <a:t>ou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seja</a:t>
            </a:r>
            <a:r>
              <a:rPr lang="en-US" sz="2400" dirty="0">
                <a:sym typeface="Wingdings" pitchFamily="2" charset="2"/>
              </a:rPr>
              <a:t> , um </a:t>
            </a:r>
            <a:r>
              <a:rPr lang="en-US" sz="2400" dirty="0" err="1">
                <a:sym typeface="Wingdings" pitchFamily="2" charset="2"/>
              </a:rPr>
              <a:t>Investimento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inicial</a:t>
            </a:r>
            <a:r>
              <a:rPr lang="en-US" sz="2400" dirty="0">
                <a:sym typeface="Wingdings" pitchFamily="2" charset="2"/>
              </a:rPr>
              <a:t>  </a:t>
            </a:r>
            <a:r>
              <a:rPr lang="en-US" sz="2400" b="1" dirty="0">
                <a:latin typeface="Batang" pitchFamily="18" charset="-127"/>
                <a:ea typeface="Batang" pitchFamily="18" charset="-127"/>
                <a:sym typeface="Wingdings" pitchFamily="2" charset="2"/>
              </a:rPr>
              <a:t>I</a:t>
            </a:r>
            <a:r>
              <a:rPr lang="en-US" sz="2400" dirty="0">
                <a:sym typeface="Wingdings" pitchFamily="2" charset="2"/>
              </a:rPr>
              <a:t>  + </a:t>
            </a:r>
            <a:r>
              <a:rPr lang="en-US" sz="2400" dirty="0" err="1">
                <a:sym typeface="Wingdings" pitchFamily="2" charset="2"/>
              </a:rPr>
              <a:t>seguidas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entradas</a:t>
            </a:r>
            <a:r>
              <a:rPr lang="en-US" sz="2400" dirty="0">
                <a:sym typeface="Wingdings" pitchFamily="2" charset="2"/>
              </a:rPr>
              <a:t> de </a:t>
            </a:r>
            <a:r>
              <a:rPr lang="en-US" sz="2400" dirty="0" err="1">
                <a:sym typeface="Wingdings" pitchFamily="2" charset="2"/>
              </a:rPr>
              <a:t>caixa</a:t>
            </a:r>
            <a:r>
              <a:rPr lang="en-US" sz="2400" dirty="0">
                <a:sym typeface="Wingdings" pitchFamily="2" charset="2"/>
              </a:rPr>
              <a:t>  </a:t>
            </a:r>
            <a:r>
              <a:rPr lang="en-US" sz="2400" dirty="0">
                <a:latin typeface="Baskerville Old Face" pitchFamily="18" charset="0"/>
                <a:sym typeface="Wingdings" pitchFamily="2" charset="2"/>
              </a:rPr>
              <a:t>E1 , E2 , …. En ) </a:t>
            </a:r>
            <a:r>
              <a:rPr lang="en-US" sz="2400" dirty="0" err="1">
                <a:sym typeface="Wingdings" pitchFamily="2" charset="2"/>
              </a:rPr>
              <a:t>calculamos</a:t>
            </a:r>
            <a:r>
              <a:rPr lang="en-US" sz="2400" dirty="0">
                <a:sym typeface="Wingdings" pitchFamily="2" charset="2"/>
              </a:rPr>
              <a:t> o valor </a:t>
            </a:r>
            <a:r>
              <a:rPr lang="en-US" sz="2400" dirty="0" err="1">
                <a:sym typeface="Wingdings" pitchFamily="2" charset="2"/>
              </a:rPr>
              <a:t>presente</a:t>
            </a:r>
            <a:r>
              <a:rPr lang="en-US" sz="2400" dirty="0">
                <a:sym typeface="Wingdings" pitchFamily="2" charset="2"/>
              </a:rPr>
              <a:t> V das </a:t>
            </a:r>
            <a:r>
              <a:rPr lang="en-US" sz="2400" dirty="0" err="1">
                <a:sym typeface="Wingdings" pitchFamily="2" charset="2"/>
              </a:rPr>
              <a:t>entradas</a:t>
            </a:r>
            <a:r>
              <a:rPr lang="en-US" sz="2400" dirty="0">
                <a:sym typeface="Wingdings" pitchFamily="2" charset="2"/>
              </a:rPr>
              <a:t> de </a:t>
            </a:r>
            <a:r>
              <a:rPr lang="en-US" sz="2400" dirty="0" err="1">
                <a:sym typeface="Wingdings" pitchFamily="2" charset="2"/>
              </a:rPr>
              <a:t>caixa</a:t>
            </a:r>
            <a:r>
              <a:rPr lang="en-US" sz="2400" dirty="0">
                <a:sym typeface="Wingdings" pitchFamily="2" charset="2"/>
              </a:rPr>
              <a:t> , </a:t>
            </a:r>
            <a:r>
              <a:rPr lang="en-US" sz="2400" dirty="0" err="1">
                <a:sym typeface="Wingdings" pitchFamily="2" charset="2"/>
              </a:rPr>
              <a:t>usando</a:t>
            </a:r>
            <a:r>
              <a:rPr lang="en-US" sz="2400" dirty="0">
                <a:sym typeface="Wingdings" pitchFamily="2" charset="2"/>
              </a:rPr>
              <a:t> a taxa de </a:t>
            </a:r>
            <a:r>
              <a:rPr lang="en-US" sz="2400" dirty="0" err="1">
                <a:sym typeface="Wingdings" pitchFamily="2" charset="2"/>
              </a:rPr>
              <a:t>atratividade</a:t>
            </a:r>
            <a:r>
              <a:rPr lang="en-US" sz="2400" dirty="0">
                <a:sym typeface="Wingdings" pitchFamily="2" charset="2"/>
              </a:rPr>
              <a:t> e </a:t>
            </a:r>
            <a:r>
              <a:rPr lang="en-US" sz="2400" dirty="0" err="1">
                <a:sym typeface="Wingdings" pitchFamily="2" charset="2"/>
              </a:rPr>
              <a:t>comparamos</a:t>
            </a:r>
            <a:r>
              <a:rPr lang="en-US" sz="2400" dirty="0">
                <a:sym typeface="Wingdings" pitchFamily="2" charset="2"/>
              </a:rPr>
              <a:t> com o </a:t>
            </a:r>
            <a:r>
              <a:rPr lang="en-US" sz="2400" dirty="0" err="1">
                <a:sym typeface="Wingdings" pitchFamily="2" charset="2"/>
              </a:rPr>
              <a:t>Investimento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Inicial</a:t>
            </a:r>
            <a:r>
              <a:rPr lang="en-US" sz="2400" dirty="0">
                <a:sym typeface="Wingdings" pitchFamily="2" charset="2"/>
              </a:rPr>
              <a:t>.</a:t>
            </a:r>
          </a:p>
          <a:p>
            <a:pPr marL="571500" indent="-571500" algn="just">
              <a:defRPr/>
            </a:pPr>
            <a:endParaRPr lang="en-US" sz="2400" dirty="0">
              <a:sym typeface="Wingdings" pitchFamily="2" charset="2"/>
            </a:endParaRPr>
          </a:p>
          <a:p>
            <a:pPr marL="571500" indent="-571500" algn="just">
              <a:defRPr/>
            </a:pPr>
            <a:r>
              <a:rPr lang="en-US" sz="2400" dirty="0">
                <a:sym typeface="Wingdings" pitchFamily="2" charset="2"/>
              </a:rPr>
              <a:t>       </a:t>
            </a:r>
            <a:r>
              <a:rPr lang="en-US" sz="2400" dirty="0" err="1">
                <a:sym typeface="Wingdings" pitchFamily="2" charset="2"/>
              </a:rPr>
              <a:t>Caso</a:t>
            </a:r>
            <a:r>
              <a:rPr lang="en-US" sz="2400" dirty="0">
                <a:sym typeface="Wingdings" pitchFamily="2" charset="2"/>
              </a:rPr>
              <a:t> V &gt; I   , o </a:t>
            </a:r>
            <a:r>
              <a:rPr lang="en-US" sz="2400" dirty="0" err="1">
                <a:sym typeface="Wingdings" pitchFamily="2" charset="2"/>
              </a:rPr>
              <a:t>investimento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deve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ser</a:t>
            </a:r>
            <a:r>
              <a:rPr lang="en-US" sz="2400" dirty="0">
                <a:sym typeface="Wingdings" pitchFamily="2" charset="2"/>
              </a:rPr>
              <a:t>  </a:t>
            </a:r>
            <a:r>
              <a:rPr lang="en-US" sz="2400" dirty="0" err="1">
                <a:sym typeface="Wingdings" pitchFamily="2" charset="2"/>
              </a:rPr>
              <a:t>aceito</a:t>
            </a:r>
            <a:r>
              <a:rPr lang="en-US" sz="2400" dirty="0">
                <a:sym typeface="Wingdings" pitchFamily="2" charset="2"/>
              </a:rPr>
              <a:t>  </a:t>
            </a:r>
          </a:p>
          <a:p>
            <a:pPr marL="571500" indent="-571500" algn="just">
              <a:defRPr/>
            </a:pPr>
            <a:endParaRPr lang="en-US" sz="2400" dirty="0">
              <a:sym typeface="Wingdings" pitchFamily="2" charset="2"/>
            </a:endParaRPr>
          </a:p>
          <a:p>
            <a:pPr marL="571500" indent="-571500" algn="just">
              <a:defRPr/>
            </a:pPr>
            <a:r>
              <a:rPr lang="en-US" sz="2400" dirty="0">
                <a:sym typeface="Wingdings" pitchFamily="2" charset="2"/>
              </a:rPr>
              <a:t>      A </a:t>
            </a:r>
            <a:r>
              <a:rPr lang="en-US" sz="2400" dirty="0" err="1">
                <a:sym typeface="Wingdings" pitchFamily="2" charset="2"/>
              </a:rPr>
              <a:t>diferença</a:t>
            </a:r>
            <a:r>
              <a:rPr lang="en-US" sz="2400" dirty="0">
                <a:sym typeface="Wingdings" pitchFamily="2" charset="2"/>
              </a:rPr>
              <a:t>  ( V – I ) </a:t>
            </a:r>
            <a:r>
              <a:rPr lang="en-US" sz="2400" dirty="0" err="1">
                <a:sym typeface="Wingdings" pitchFamily="2" charset="2"/>
              </a:rPr>
              <a:t>que</a:t>
            </a:r>
            <a:r>
              <a:rPr lang="en-US" sz="2400" dirty="0">
                <a:sym typeface="Wingdings" pitchFamily="2" charset="2"/>
              </a:rPr>
              <a:t> é </a:t>
            </a:r>
            <a:r>
              <a:rPr lang="en-US" sz="2400" dirty="0" err="1">
                <a:sym typeface="Wingdings" pitchFamily="2" charset="2"/>
              </a:rPr>
              <a:t>positiva</a:t>
            </a:r>
            <a:r>
              <a:rPr lang="en-US" sz="2400" dirty="0">
                <a:sym typeface="Wingdings" pitchFamily="2" charset="2"/>
              </a:rPr>
              <a:t> é </a:t>
            </a:r>
            <a:r>
              <a:rPr lang="en-US" sz="2400" dirty="0" err="1">
                <a:sym typeface="Wingdings" pitchFamily="2" charset="2"/>
              </a:rPr>
              <a:t>chamado</a:t>
            </a:r>
            <a:r>
              <a:rPr lang="en-US" sz="2400" dirty="0">
                <a:sym typeface="Wingdings" pitchFamily="2" charset="2"/>
              </a:rPr>
              <a:t> de Valor </a:t>
            </a:r>
            <a:r>
              <a:rPr lang="en-US" sz="2400" dirty="0" err="1">
                <a:sym typeface="Wingdings" pitchFamily="2" charset="2"/>
              </a:rPr>
              <a:t>Líquido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Presente</a:t>
            </a:r>
            <a:r>
              <a:rPr lang="en-US" sz="2400" dirty="0">
                <a:sym typeface="Wingdings" pitchFamily="2" charset="2"/>
              </a:rPr>
              <a:t> ( VPL ) </a:t>
            </a:r>
            <a:r>
              <a:rPr lang="en-US" sz="2400" dirty="0" err="1">
                <a:sym typeface="Wingdings" pitchFamily="2" charset="2"/>
              </a:rPr>
              <a:t>que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será</a:t>
            </a:r>
            <a:r>
              <a:rPr lang="en-US" sz="2400" dirty="0">
                <a:sym typeface="Wingdings" pitchFamily="2" charset="2"/>
              </a:rPr>
              <a:t> o </a:t>
            </a:r>
            <a:r>
              <a:rPr lang="en-US" sz="2400" dirty="0" err="1">
                <a:sym typeface="Wingdings" pitchFamily="2" charset="2"/>
              </a:rPr>
              <a:t>ganho</a:t>
            </a:r>
            <a:r>
              <a:rPr lang="en-US" sz="2400" dirty="0">
                <a:sym typeface="Wingdings" pitchFamily="2" charset="2"/>
              </a:rPr>
              <a:t> do </a:t>
            </a:r>
            <a:r>
              <a:rPr lang="en-US" sz="2400" dirty="0" err="1">
                <a:sym typeface="Wingdings" pitchFamily="2" charset="2"/>
              </a:rPr>
              <a:t>Investidor</a:t>
            </a:r>
            <a:r>
              <a:rPr lang="en-US" sz="2400" dirty="0">
                <a:sym typeface="Wingdings" pitchFamily="2" charset="2"/>
              </a:rPr>
              <a:t>.</a:t>
            </a:r>
          </a:p>
          <a:p>
            <a:pPr marL="571500" indent="-571500" algn="just">
              <a:defRPr/>
            </a:pPr>
            <a:endParaRPr lang="en-US" sz="2400" dirty="0">
              <a:sym typeface="Wingdings" pitchFamily="2" charset="2"/>
            </a:endParaRPr>
          </a:p>
          <a:p>
            <a:pPr marL="571500" indent="-571500" algn="just">
              <a:defRPr/>
            </a:pPr>
            <a:r>
              <a:rPr lang="en-US" sz="2400" dirty="0">
                <a:sym typeface="Wingdings" pitchFamily="2" charset="2"/>
              </a:rPr>
              <a:t>      </a:t>
            </a:r>
            <a:r>
              <a:rPr lang="en-US" sz="2400" dirty="0" err="1">
                <a:sym typeface="Wingdings" pitchFamily="2" charset="2"/>
              </a:rPr>
              <a:t>Caso</a:t>
            </a:r>
            <a:r>
              <a:rPr lang="en-US" sz="2400" dirty="0">
                <a:sym typeface="Wingdings" pitchFamily="2" charset="2"/>
              </a:rPr>
              <a:t>  V &lt; I , o </a:t>
            </a:r>
            <a:r>
              <a:rPr lang="en-US" sz="2400" dirty="0" err="1">
                <a:sym typeface="Wingdings" pitchFamily="2" charset="2"/>
              </a:rPr>
              <a:t>investimento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não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deve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ser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aceito</a:t>
            </a:r>
            <a:r>
              <a:rPr lang="en-US" sz="2400" dirty="0">
                <a:sym typeface="Wingdings" pitchFamily="2" charset="2"/>
              </a:rPr>
              <a:t>  .  </a:t>
            </a:r>
            <a:r>
              <a:rPr lang="en-US" sz="2400" dirty="0" err="1">
                <a:sym typeface="Wingdings" pitchFamily="2" charset="2"/>
              </a:rPr>
              <a:t>Neste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caso</a:t>
            </a:r>
            <a:r>
              <a:rPr lang="en-US" sz="2400" dirty="0">
                <a:sym typeface="Wingdings" pitchFamily="2" charset="2"/>
              </a:rPr>
              <a:t> o VPL </a:t>
            </a:r>
            <a:r>
              <a:rPr lang="en-US" sz="2400" dirty="0" err="1">
                <a:sym typeface="Wingdings" pitchFamily="2" charset="2"/>
              </a:rPr>
              <a:t>será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negativo</a:t>
            </a:r>
            <a:r>
              <a:rPr lang="en-US" sz="2400" dirty="0">
                <a:sym typeface="Wingdings" pitchFamily="2" charset="2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437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403648" y="548680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sz="2400" dirty="0" smtClean="0"/>
              <a:t> </a:t>
            </a:r>
            <a:r>
              <a:rPr lang="en-US" sz="2400" dirty="0" err="1" smtClean="0"/>
              <a:t>Analise</a:t>
            </a:r>
            <a:r>
              <a:rPr lang="en-US" sz="2400" dirty="0" smtClean="0"/>
              <a:t> de </a:t>
            </a:r>
            <a:r>
              <a:rPr lang="en-US" sz="2400" dirty="0" err="1" smtClean="0"/>
              <a:t>Alternativas</a:t>
            </a:r>
            <a:r>
              <a:rPr lang="en-US" sz="2400" dirty="0" smtClean="0"/>
              <a:t> de </a:t>
            </a:r>
            <a:r>
              <a:rPr lang="en-US" sz="2400" dirty="0" err="1" smtClean="0"/>
              <a:t>Investimento</a:t>
            </a:r>
            <a:r>
              <a:rPr lang="en-US" sz="2400" dirty="0" smtClean="0"/>
              <a:t> - VLP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2008" y="1556792"/>
            <a:ext cx="8964488" cy="547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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Exemplo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1</a:t>
            </a:r>
          </a:p>
          <a:p>
            <a:pPr marL="571500" indent="-571500" algn="just"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   Um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investidor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prevendo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a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valorização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dos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imóveis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em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uma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certa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região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em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decorrência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da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construção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uma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futura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estrada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, resolve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investir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$200.000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na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compra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de um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terreno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construção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de um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galpão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.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Ele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estima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alugar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o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galpão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por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$12.000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por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ano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. Durante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três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anos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e,em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seguida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, vender o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imóvel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por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$220.000 ,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em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consequencia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da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valorização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.</a:t>
            </a:r>
          </a:p>
          <a:p>
            <a:pPr marL="571500" indent="-571500" algn="just"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Considere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que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todos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os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valores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monetários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não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sofram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influencia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da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inflação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que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a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taxa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atratividade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seja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de 6%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a.a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. </a:t>
            </a:r>
          </a:p>
          <a:p>
            <a:pPr marL="571500" indent="-571500" algn="just"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Decida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se o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investidor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deve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ou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não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aceitar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o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investimento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pelo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método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do VLP.</a:t>
            </a:r>
            <a:endParaRPr lang="en-US" sz="2400" dirty="0" smtClean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3485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403648" y="548680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sz="2400" dirty="0" err="1" smtClean="0"/>
              <a:t>Analise</a:t>
            </a:r>
            <a:r>
              <a:rPr lang="en-US" sz="2400" dirty="0" smtClean="0"/>
              <a:t> de </a:t>
            </a:r>
            <a:r>
              <a:rPr lang="en-US" sz="2400" dirty="0" err="1" smtClean="0"/>
              <a:t>Alternativas</a:t>
            </a:r>
            <a:r>
              <a:rPr lang="en-US" sz="2400" dirty="0" smtClean="0"/>
              <a:t> de </a:t>
            </a:r>
            <a:r>
              <a:rPr lang="en-US" sz="2400" dirty="0" err="1" smtClean="0"/>
              <a:t>Investimento</a:t>
            </a:r>
            <a:r>
              <a:rPr lang="en-US" sz="2400" dirty="0" smtClean="0"/>
              <a:t> - VLP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23528" y="1633736"/>
            <a:ext cx="8712968" cy="4891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None/>
              <a:defRPr/>
            </a:pPr>
            <a:r>
              <a:rPr lang="en-US" sz="2400" dirty="0" err="1" smtClean="0"/>
              <a:t>Fluxo</a:t>
            </a:r>
            <a:r>
              <a:rPr lang="en-US" sz="2400" dirty="0" smtClean="0"/>
              <a:t> de </a:t>
            </a:r>
            <a:r>
              <a:rPr lang="en-US" sz="2400" dirty="0" err="1" smtClean="0"/>
              <a:t>Caixa</a:t>
            </a:r>
            <a:r>
              <a:rPr lang="en-US" sz="2400" dirty="0" smtClean="0"/>
              <a:t> do </a:t>
            </a:r>
            <a:r>
              <a:rPr lang="en-US" sz="2400" dirty="0" err="1" smtClean="0"/>
              <a:t>Investidor</a:t>
            </a:r>
            <a:endParaRPr lang="en-US" sz="2400" dirty="0" smtClean="0"/>
          </a:p>
          <a:p>
            <a:pPr marL="571500" indent="-571500">
              <a:buNone/>
              <a:defRPr/>
            </a:pPr>
            <a:endParaRPr lang="en-US" sz="2400" dirty="0" smtClean="0"/>
          </a:p>
          <a:p>
            <a:pPr marL="571500" indent="-571500">
              <a:buNone/>
              <a:defRPr/>
            </a:pPr>
            <a:endParaRPr lang="en-US" sz="2400" dirty="0" smtClean="0"/>
          </a:p>
          <a:p>
            <a:pPr marL="571500" indent="-571500">
              <a:buNone/>
              <a:defRPr/>
            </a:pPr>
            <a:endParaRPr lang="en-US" sz="2400" dirty="0" smtClean="0"/>
          </a:p>
          <a:p>
            <a:pPr marL="571500" indent="-571500">
              <a:buNone/>
              <a:defRPr/>
            </a:pPr>
            <a:endParaRPr lang="en-US" sz="2400" dirty="0" smtClean="0"/>
          </a:p>
          <a:p>
            <a:pPr marL="571500" indent="-571500">
              <a:buNone/>
              <a:defRPr/>
            </a:pPr>
            <a:endParaRPr lang="en-US" sz="2400" dirty="0" smtClean="0"/>
          </a:p>
          <a:p>
            <a:pPr marL="571500" indent="-571500">
              <a:buNone/>
              <a:defRPr/>
            </a:pPr>
            <a:endParaRPr lang="en-US" sz="2400" dirty="0" smtClean="0"/>
          </a:p>
          <a:p>
            <a:pPr marL="571500" indent="-571500">
              <a:buNone/>
              <a:defRPr/>
            </a:pPr>
            <a:r>
              <a:rPr lang="en-US" sz="2000" dirty="0" smtClean="0"/>
              <a:t>V =   12.000   +  12.000  +    232.000        =   216.792</a:t>
            </a:r>
          </a:p>
          <a:p>
            <a:pPr marL="571500" indent="-571500">
              <a:buNone/>
              <a:defRPr/>
            </a:pPr>
            <a:r>
              <a:rPr lang="en-US" sz="2000" dirty="0" smtClean="0"/>
              <a:t>           1.06          ( 1,06 )         ( 1,06 )</a:t>
            </a:r>
          </a:p>
          <a:p>
            <a:pPr marL="571500" indent="-571500">
              <a:buNone/>
              <a:defRPr/>
            </a:pPr>
            <a:endParaRPr lang="en-US" sz="2000" dirty="0" smtClean="0"/>
          </a:p>
          <a:p>
            <a:pPr marL="571500" indent="-571500">
              <a:buNone/>
              <a:defRPr/>
            </a:pPr>
            <a:r>
              <a:rPr lang="en-US" sz="2000" dirty="0" smtClean="0"/>
              <a:t>Como V &gt; I , o </a:t>
            </a:r>
            <a:r>
              <a:rPr lang="en-US" sz="2000" dirty="0" err="1" smtClean="0"/>
              <a:t>investimento</a:t>
            </a:r>
            <a:r>
              <a:rPr lang="en-US" sz="2000" dirty="0" smtClean="0"/>
              <a:t> é </a:t>
            </a:r>
            <a:r>
              <a:rPr lang="en-US" sz="2000" dirty="0" err="1" smtClean="0"/>
              <a:t>aceitável</a:t>
            </a:r>
            <a:r>
              <a:rPr lang="en-US" sz="2000" dirty="0" smtClean="0"/>
              <a:t> e o VLP  = 16.792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79512" y="1340768"/>
            <a:ext cx="8229600" cy="2286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endParaRPr lang="en-US" sz="20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Espaço Reservado para Número de Slide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538238-019E-4B70-BCED-F645B823071F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5496" y="1556792"/>
            <a:ext cx="8928992" cy="367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  </a:t>
            </a:r>
            <a:endParaRPr lang="en-US" sz="28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endParaRPr lang="en-US" sz="28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   </a:t>
            </a:r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endParaRPr lang="en-US" sz="28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endParaRPr lang="en-US" sz="28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pPr marL="571500" indent="-571500" algn="just">
              <a:defRPr/>
            </a:pPr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2" name="Conector reto 11"/>
          <p:cNvCxnSpPr/>
          <p:nvPr/>
        </p:nvCxnSpPr>
        <p:spPr>
          <a:xfrm>
            <a:off x="1901683" y="3140968"/>
            <a:ext cx="4464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1901683" y="3149352"/>
            <a:ext cx="6021" cy="5676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H="1" flipV="1">
            <a:off x="2757395" y="2772544"/>
            <a:ext cx="8384" cy="3684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H="1" flipV="1">
            <a:off x="3621491" y="2780928"/>
            <a:ext cx="8384" cy="3684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1619672" y="309044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0</a:t>
            </a:r>
            <a:endParaRPr lang="pt-BR" sz="16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2621763" y="309044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1</a:t>
            </a:r>
            <a:endParaRPr lang="pt-BR" sz="16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3485859" y="309044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2</a:t>
            </a:r>
            <a:endParaRPr lang="pt-BR" sz="16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6221333" y="3090446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anos</a:t>
            </a:r>
            <a:endParaRPr lang="pt-BR" sz="16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1547664" y="3789040"/>
            <a:ext cx="861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200.000</a:t>
            </a:r>
            <a:endParaRPr lang="pt-BR" sz="16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2411760" y="2492896"/>
            <a:ext cx="803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 12.000</a:t>
            </a:r>
            <a:endParaRPr lang="pt-BR" sz="16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3275856" y="2492896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12.000</a:t>
            </a:r>
            <a:endParaRPr lang="pt-BR" sz="16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4607150" y="2586390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12.000</a:t>
            </a:r>
            <a:endParaRPr lang="pt-BR" sz="1600" dirty="0"/>
          </a:p>
        </p:txBody>
      </p:sp>
      <p:cxnSp>
        <p:nvCxnSpPr>
          <p:cNvPr id="24" name="Conector de seta reta 23"/>
          <p:cNvCxnSpPr/>
          <p:nvPr/>
        </p:nvCxnSpPr>
        <p:spPr>
          <a:xfrm flipH="1" flipV="1">
            <a:off x="4572000" y="2780928"/>
            <a:ext cx="8384" cy="3684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4572000" y="2060848"/>
            <a:ext cx="861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220.000</a:t>
            </a:r>
            <a:endParaRPr lang="pt-BR" sz="1600" dirty="0"/>
          </a:p>
        </p:txBody>
      </p:sp>
      <p:cxnSp>
        <p:nvCxnSpPr>
          <p:cNvPr id="26" name="Conector de seta reta 25"/>
          <p:cNvCxnSpPr>
            <a:endCxn id="25" idx="1"/>
          </p:cNvCxnSpPr>
          <p:nvPr/>
        </p:nvCxnSpPr>
        <p:spPr>
          <a:xfrm flipH="1" flipV="1">
            <a:off x="4572000" y="2230125"/>
            <a:ext cx="8384" cy="5591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4427984" y="314096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3</a:t>
            </a:r>
            <a:endParaRPr lang="pt-BR" sz="1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3923098" y="494116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3</a:t>
            </a:r>
            <a:endParaRPr lang="pt-BR" sz="16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2698962" y="494116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2</a:t>
            </a:r>
            <a:endParaRPr lang="pt-BR" sz="1600" dirty="0"/>
          </a:p>
        </p:txBody>
      </p:sp>
      <p:cxnSp>
        <p:nvCxnSpPr>
          <p:cNvPr id="30" name="Conector reto 29"/>
          <p:cNvCxnSpPr/>
          <p:nvPr/>
        </p:nvCxnSpPr>
        <p:spPr>
          <a:xfrm>
            <a:off x="899592" y="5085184"/>
            <a:ext cx="7920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>
            <a:off x="1979712" y="5085184"/>
            <a:ext cx="7920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>
            <a:off x="3203848" y="5085184"/>
            <a:ext cx="7920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7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403648" y="548680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sz="2400" dirty="0" err="1" smtClean="0"/>
              <a:t>Analise</a:t>
            </a:r>
            <a:r>
              <a:rPr lang="en-US" sz="2400" dirty="0" smtClean="0"/>
              <a:t> de </a:t>
            </a:r>
            <a:r>
              <a:rPr lang="en-US" sz="2400" dirty="0" err="1" smtClean="0"/>
              <a:t>Alternativas</a:t>
            </a:r>
            <a:r>
              <a:rPr lang="en-US" sz="2400" dirty="0" smtClean="0"/>
              <a:t> de </a:t>
            </a:r>
            <a:r>
              <a:rPr lang="en-US" sz="2400" dirty="0" err="1" smtClean="0"/>
              <a:t>Investimento</a:t>
            </a:r>
            <a:r>
              <a:rPr lang="en-US" sz="2400" dirty="0" smtClean="0"/>
              <a:t> - VLP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2008" y="1556792"/>
            <a:ext cx="8964488" cy="547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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Exemplo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2</a:t>
            </a:r>
          </a:p>
          <a:p>
            <a:pPr marL="571500" indent="-571500" algn="just"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  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Uma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empresa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deve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investir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$180.000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em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um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projeto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ampliação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da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capacidade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produtiva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para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obter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beneficios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das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entradas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caixa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de $40.000 /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ano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durante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os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proximos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6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anos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. Se a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taxa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atratividade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da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Empresa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for 10%a.a. , o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projeto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deve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ou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não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ser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aceito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??</a:t>
            </a:r>
            <a:endParaRPr lang="en-US" sz="2400" dirty="0" smtClean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711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403648" y="548680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sz="2400" dirty="0" smtClean="0"/>
              <a:t>  </a:t>
            </a:r>
            <a:r>
              <a:rPr lang="en-US" sz="2400" dirty="0" err="1" smtClean="0"/>
              <a:t>Analise</a:t>
            </a:r>
            <a:r>
              <a:rPr lang="en-US" sz="2400" dirty="0" smtClean="0"/>
              <a:t> de </a:t>
            </a:r>
            <a:r>
              <a:rPr lang="en-US" sz="2400" dirty="0" err="1" smtClean="0"/>
              <a:t>Alternativas</a:t>
            </a:r>
            <a:r>
              <a:rPr lang="en-US" sz="2400" dirty="0" smtClean="0"/>
              <a:t> de </a:t>
            </a:r>
            <a:r>
              <a:rPr lang="en-US" sz="2400" dirty="0" err="1" smtClean="0"/>
              <a:t>Investimento</a:t>
            </a:r>
            <a:r>
              <a:rPr lang="en-US" sz="2400" dirty="0" smtClean="0"/>
              <a:t> - VLP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23528" y="1633736"/>
            <a:ext cx="8712968" cy="4891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None/>
              <a:defRPr/>
            </a:pPr>
            <a:r>
              <a:rPr lang="en-US" sz="2400" dirty="0" err="1" smtClean="0"/>
              <a:t>Fluxo</a:t>
            </a:r>
            <a:r>
              <a:rPr lang="en-US" sz="2400" dirty="0" smtClean="0"/>
              <a:t> de </a:t>
            </a:r>
            <a:r>
              <a:rPr lang="en-US" sz="2400" dirty="0" err="1" smtClean="0"/>
              <a:t>Caixa</a:t>
            </a:r>
            <a:r>
              <a:rPr lang="en-US" sz="2400" dirty="0" smtClean="0"/>
              <a:t> do </a:t>
            </a:r>
            <a:r>
              <a:rPr lang="en-US" sz="2400" dirty="0" err="1" smtClean="0"/>
              <a:t>Investidor</a:t>
            </a:r>
            <a:endParaRPr lang="en-US" sz="2400" dirty="0" smtClean="0"/>
          </a:p>
          <a:p>
            <a:pPr marL="571500" indent="-571500">
              <a:buNone/>
              <a:defRPr/>
            </a:pPr>
            <a:endParaRPr lang="en-US" sz="2400" dirty="0" smtClean="0"/>
          </a:p>
          <a:p>
            <a:pPr marL="571500" indent="-571500">
              <a:buNone/>
              <a:defRPr/>
            </a:pPr>
            <a:endParaRPr lang="en-US" sz="2400" dirty="0" smtClean="0"/>
          </a:p>
          <a:p>
            <a:pPr marL="571500" indent="-571500">
              <a:buNone/>
              <a:defRPr/>
            </a:pPr>
            <a:endParaRPr lang="en-US" sz="2400" dirty="0" smtClean="0"/>
          </a:p>
          <a:p>
            <a:pPr marL="571500" indent="-571500">
              <a:buNone/>
              <a:defRPr/>
            </a:pPr>
            <a:endParaRPr lang="en-US" sz="2400" dirty="0" smtClean="0"/>
          </a:p>
          <a:p>
            <a:pPr marL="571500" indent="-571500">
              <a:buNone/>
              <a:defRPr/>
            </a:pPr>
            <a:endParaRPr lang="en-US" sz="2400" dirty="0" smtClean="0"/>
          </a:p>
          <a:p>
            <a:pPr marL="571500" indent="-571500">
              <a:buNone/>
              <a:defRPr/>
            </a:pPr>
            <a:endParaRPr lang="en-US" sz="2400" dirty="0" smtClean="0"/>
          </a:p>
          <a:p>
            <a:pPr marL="571500" indent="-571500">
              <a:buNone/>
              <a:defRPr/>
            </a:pPr>
            <a:r>
              <a:rPr lang="en-US" sz="2000" dirty="0" smtClean="0"/>
              <a:t>V =   40.000   +  40.000  +    40.000       +  40.000 + 40.000 + 40.000        =   174.210</a:t>
            </a:r>
          </a:p>
          <a:p>
            <a:pPr marL="571500" indent="-571500">
              <a:buNone/>
              <a:defRPr/>
            </a:pPr>
            <a:r>
              <a:rPr lang="en-US" sz="2000" dirty="0" smtClean="0"/>
              <a:t>           1.10          ( 1,10 )         ( 1,10 )         ( 1,10)      ( 1,10 )    ( 1,10 )</a:t>
            </a:r>
          </a:p>
          <a:p>
            <a:pPr marL="571500" indent="-571500">
              <a:buNone/>
              <a:defRPr/>
            </a:pPr>
            <a:endParaRPr lang="en-US" sz="2000" dirty="0" smtClean="0"/>
          </a:p>
          <a:p>
            <a:pPr marL="571500" indent="-571500">
              <a:buNone/>
              <a:defRPr/>
            </a:pPr>
            <a:r>
              <a:rPr lang="en-US" sz="2000" dirty="0" smtClean="0"/>
              <a:t>Como V &lt; I , o </a:t>
            </a:r>
            <a:r>
              <a:rPr lang="en-US" sz="2000" dirty="0" err="1" smtClean="0"/>
              <a:t>projeto</a:t>
            </a:r>
            <a:r>
              <a:rPr lang="en-US" sz="2000" dirty="0" smtClean="0"/>
              <a:t> </a:t>
            </a:r>
            <a:r>
              <a:rPr lang="en-US" sz="2000" dirty="0" err="1" smtClean="0"/>
              <a:t>não</a:t>
            </a:r>
            <a:r>
              <a:rPr lang="en-US" sz="2000" dirty="0" smtClean="0"/>
              <a:t> </a:t>
            </a:r>
            <a:r>
              <a:rPr lang="en-US" sz="2000" dirty="0" err="1" smtClean="0"/>
              <a:t>deve</a:t>
            </a:r>
            <a:r>
              <a:rPr lang="en-US" sz="2000" dirty="0" smtClean="0"/>
              <a:t> ser </a:t>
            </a:r>
            <a:r>
              <a:rPr lang="en-US" sz="2000" dirty="0" err="1" smtClean="0"/>
              <a:t>aceito</a:t>
            </a:r>
            <a:r>
              <a:rPr lang="en-US" sz="2000" dirty="0" smtClean="0"/>
              <a:t>  , </a:t>
            </a:r>
            <a:r>
              <a:rPr lang="en-US" sz="2000" dirty="0" err="1" smtClean="0"/>
              <a:t>pois</a:t>
            </a:r>
            <a:r>
              <a:rPr lang="en-US" sz="2000" dirty="0" smtClean="0"/>
              <a:t> o VLP  = - 5.790 ( </a:t>
            </a:r>
            <a:r>
              <a:rPr lang="en-US" sz="2000" dirty="0" err="1" smtClean="0"/>
              <a:t>negativo</a:t>
            </a:r>
            <a:r>
              <a:rPr lang="en-US" sz="2000" dirty="0" smtClean="0"/>
              <a:t>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79512" y="1340768"/>
            <a:ext cx="8229600" cy="2286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endParaRPr lang="en-US" sz="20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5496" y="1556792"/>
            <a:ext cx="8928992" cy="367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  </a:t>
            </a:r>
            <a:endParaRPr lang="en-US" sz="28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endParaRPr lang="en-US" sz="28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   </a:t>
            </a:r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endParaRPr lang="en-US" sz="28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endParaRPr lang="en-US" sz="28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pPr marL="571500" indent="-571500" algn="just">
              <a:defRPr/>
            </a:pPr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" name="Conector reto 10"/>
          <p:cNvCxnSpPr/>
          <p:nvPr/>
        </p:nvCxnSpPr>
        <p:spPr>
          <a:xfrm>
            <a:off x="1901683" y="3140968"/>
            <a:ext cx="54066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1901683" y="3149352"/>
            <a:ext cx="6021" cy="5676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 flipH="1" flipV="1">
            <a:off x="2757395" y="2772544"/>
            <a:ext cx="8384" cy="3684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H="1" flipV="1">
            <a:off x="3621491" y="2780928"/>
            <a:ext cx="8384" cy="3684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1619672" y="309044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0</a:t>
            </a:r>
            <a:endParaRPr lang="pt-BR" sz="16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2621763" y="309044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1</a:t>
            </a:r>
            <a:endParaRPr lang="pt-BR" sz="16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3485859" y="309044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2</a:t>
            </a:r>
            <a:endParaRPr lang="pt-BR" sz="16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7449379" y="3090446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anos</a:t>
            </a:r>
            <a:endParaRPr lang="pt-BR" sz="16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1547664" y="3789040"/>
            <a:ext cx="861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180.000</a:t>
            </a:r>
            <a:endParaRPr lang="pt-BR" sz="16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2411760" y="2492896"/>
            <a:ext cx="803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 40.000</a:t>
            </a:r>
            <a:endParaRPr lang="pt-BR" sz="16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3275856" y="2492896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40.000</a:t>
            </a:r>
            <a:endParaRPr lang="pt-BR" sz="16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283968" y="2492896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40.000</a:t>
            </a:r>
            <a:endParaRPr lang="pt-BR" sz="1600" dirty="0"/>
          </a:p>
        </p:txBody>
      </p:sp>
      <p:cxnSp>
        <p:nvCxnSpPr>
          <p:cNvPr id="23" name="Conector de seta reta 22"/>
          <p:cNvCxnSpPr/>
          <p:nvPr/>
        </p:nvCxnSpPr>
        <p:spPr>
          <a:xfrm flipH="1" flipV="1">
            <a:off x="4572000" y="2780928"/>
            <a:ext cx="8384" cy="3684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5151027" y="2492896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40.000</a:t>
            </a:r>
            <a:endParaRPr lang="pt-BR" sz="1600" dirty="0"/>
          </a:p>
        </p:txBody>
      </p:sp>
      <p:cxnSp>
        <p:nvCxnSpPr>
          <p:cNvPr id="25" name="Conector de seta reta 24"/>
          <p:cNvCxnSpPr/>
          <p:nvPr/>
        </p:nvCxnSpPr>
        <p:spPr>
          <a:xfrm flipH="1" flipV="1">
            <a:off x="5364088" y="2780928"/>
            <a:ext cx="8384" cy="3431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4427984" y="314096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3</a:t>
            </a:r>
            <a:endParaRPr lang="pt-BR" sz="16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3923098" y="494116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3</a:t>
            </a:r>
            <a:endParaRPr lang="pt-BR" sz="1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2698962" y="494116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2</a:t>
            </a:r>
            <a:endParaRPr lang="pt-BR" sz="1600" dirty="0"/>
          </a:p>
        </p:txBody>
      </p:sp>
      <p:cxnSp>
        <p:nvCxnSpPr>
          <p:cNvPr id="29" name="Conector reto 28"/>
          <p:cNvCxnSpPr/>
          <p:nvPr/>
        </p:nvCxnSpPr>
        <p:spPr>
          <a:xfrm>
            <a:off x="899592" y="5085184"/>
            <a:ext cx="7920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1979712" y="5085184"/>
            <a:ext cx="7920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>
            <a:off x="3203848" y="5085184"/>
            <a:ext cx="7920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5219242" y="314096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4</a:t>
            </a:r>
            <a:endParaRPr lang="pt-BR" sz="16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6011330" y="314096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5</a:t>
            </a:r>
            <a:endParaRPr lang="pt-BR" sz="16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6875426" y="314096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6</a:t>
            </a:r>
            <a:endParaRPr lang="pt-BR" sz="1600" dirty="0"/>
          </a:p>
        </p:txBody>
      </p:sp>
      <p:cxnSp>
        <p:nvCxnSpPr>
          <p:cNvPr id="35" name="Conector de seta reta 34"/>
          <p:cNvCxnSpPr/>
          <p:nvPr/>
        </p:nvCxnSpPr>
        <p:spPr>
          <a:xfrm flipH="1" flipV="1">
            <a:off x="6156176" y="2780928"/>
            <a:ext cx="8384" cy="3431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flipH="1" flipV="1">
            <a:off x="7011888" y="2780928"/>
            <a:ext cx="8384" cy="3431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5975302" y="2492896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40.000</a:t>
            </a:r>
            <a:endParaRPr lang="pt-BR" sz="16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6839398" y="2492896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40.000</a:t>
            </a:r>
            <a:endParaRPr lang="pt-BR" sz="1600" dirty="0"/>
          </a:p>
        </p:txBody>
      </p:sp>
      <p:cxnSp>
        <p:nvCxnSpPr>
          <p:cNvPr id="39" name="Conector reto 38"/>
          <p:cNvCxnSpPr/>
          <p:nvPr/>
        </p:nvCxnSpPr>
        <p:spPr>
          <a:xfrm>
            <a:off x="4499992" y="5085184"/>
            <a:ext cx="7920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>
            <a:off x="5508104" y="5085184"/>
            <a:ext cx="7920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/>
          <p:nvPr/>
        </p:nvCxnSpPr>
        <p:spPr>
          <a:xfrm>
            <a:off x="6444208" y="5085184"/>
            <a:ext cx="7920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/>
          <p:cNvSpPr txBox="1"/>
          <p:nvPr/>
        </p:nvSpPr>
        <p:spPr>
          <a:xfrm>
            <a:off x="5076056" y="496265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4</a:t>
            </a:r>
            <a:endParaRPr lang="pt-BR" sz="1600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6163730" y="50131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5</a:t>
            </a:r>
            <a:endParaRPr lang="pt-BR" sz="1600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7092280" y="50131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6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08656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403648" y="548680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sz="2400" dirty="0" smtClean="0"/>
              <a:t> </a:t>
            </a:r>
            <a:r>
              <a:rPr lang="en-US" sz="2400" dirty="0" err="1" smtClean="0"/>
              <a:t>Analise</a:t>
            </a:r>
            <a:r>
              <a:rPr lang="en-US" sz="2400" dirty="0" smtClean="0"/>
              <a:t> de </a:t>
            </a:r>
            <a:r>
              <a:rPr lang="en-US" sz="2400" dirty="0" err="1" smtClean="0"/>
              <a:t>Alternativas</a:t>
            </a:r>
            <a:r>
              <a:rPr lang="en-US" sz="2400" dirty="0" smtClean="0"/>
              <a:t> de </a:t>
            </a:r>
            <a:r>
              <a:rPr lang="en-US" sz="2400" dirty="0" err="1" smtClean="0"/>
              <a:t>Investimento</a:t>
            </a:r>
            <a:r>
              <a:rPr lang="en-US" sz="2400" dirty="0" smtClean="0"/>
              <a:t> - VLP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2008" y="1556792"/>
            <a:ext cx="8964488" cy="547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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Exemplo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3</a:t>
            </a:r>
          </a:p>
          <a:p>
            <a:pPr marL="571500" indent="-571500" algn="just"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  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Calcule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se o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seguinte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projeto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investimento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deve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ou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não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ser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aceito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considerando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uma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taxa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atratividade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de 10%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a.a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. </a:t>
            </a:r>
          </a:p>
          <a:p>
            <a:pPr marL="571500" indent="-571500" algn="just">
              <a:defRPr/>
            </a:pPr>
            <a:endParaRPr lang="en-US" sz="2400" dirty="0" smtClean="0">
              <a:solidFill>
                <a:schemeClr val="tx1"/>
              </a:solidFill>
              <a:latin typeface="+mj-lt"/>
              <a:sym typeface="Wingdings" pitchFamily="2" charset="2"/>
            </a:endParaRPr>
          </a:p>
          <a:p>
            <a:pPr marL="571500" indent="-571500" algn="just">
              <a:defRPr/>
            </a:pPr>
            <a:endParaRPr lang="en-US" sz="2400" dirty="0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996952"/>
            <a:ext cx="4464496" cy="3216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3979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1912</TotalTime>
  <Words>1199</Words>
  <Application>Microsoft Office PowerPoint</Application>
  <PresentationFormat>Apresentação na tela (4:3)</PresentationFormat>
  <Paragraphs>266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Martino</dc:creator>
  <cp:lastModifiedBy>HP</cp:lastModifiedBy>
  <cp:revision>276</cp:revision>
  <dcterms:created xsi:type="dcterms:W3CDTF">2012-02-10T13:18:47Z</dcterms:created>
  <dcterms:modified xsi:type="dcterms:W3CDTF">2015-10-04T18:14:28Z</dcterms:modified>
</cp:coreProperties>
</file>