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70" r:id="rId3"/>
    <p:sldId id="371" r:id="rId4"/>
    <p:sldId id="372" r:id="rId5"/>
    <p:sldId id="374" r:id="rId6"/>
    <p:sldId id="375" r:id="rId7"/>
    <p:sldId id="376" r:id="rId8"/>
    <p:sldId id="377" r:id="rId9"/>
    <p:sldId id="378" r:id="rId10"/>
    <p:sldId id="379" r:id="rId11"/>
    <p:sldId id="384" r:id="rId12"/>
    <p:sldId id="382" r:id="rId13"/>
    <p:sldId id="383" r:id="rId14"/>
    <p:sldId id="381" r:id="rId15"/>
    <p:sldId id="401" r:id="rId16"/>
    <p:sldId id="402" r:id="rId17"/>
    <p:sldId id="403" r:id="rId18"/>
    <p:sldId id="404" r:id="rId19"/>
    <p:sldId id="385" r:id="rId20"/>
    <p:sldId id="386" r:id="rId21"/>
    <p:sldId id="387" r:id="rId22"/>
    <p:sldId id="398" r:id="rId23"/>
    <p:sldId id="388" r:id="rId24"/>
    <p:sldId id="389" r:id="rId25"/>
    <p:sldId id="390" r:id="rId26"/>
    <p:sldId id="391" r:id="rId27"/>
    <p:sldId id="405" r:id="rId28"/>
    <p:sldId id="392" r:id="rId29"/>
    <p:sldId id="393" r:id="rId30"/>
    <p:sldId id="394" r:id="rId31"/>
    <p:sldId id="395" r:id="rId32"/>
    <p:sldId id="396" r:id="rId33"/>
    <p:sldId id="397" r:id="rId34"/>
    <p:sldId id="399" r:id="rId35"/>
    <p:sldId id="400"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9461" autoAdjust="0"/>
  </p:normalViewPr>
  <p:slideViewPr>
    <p:cSldViewPr>
      <p:cViewPr>
        <p:scale>
          <a:sx n="80" d="100"/>
          <a:sy n="80" d="100"/>
        </p:scale>
        <p:origin x="-10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4.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C096A-14C4-4B52-BF41-F73A880791A4}" type="datetimeFigureOut">
              <a:rPr lang="pt-BR" smtClean="0"/>
              <a:pPr/>
              <a:t>25/10/2015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7341D-4F62-42D6-B578-4A8B2DA009C3}" type="slidenum">
              <a:rPr lang="pt-BR" smtClean="0"/>
              <a:pPr/>
              <a:t>‹nº›</a:t>
            </a:fld>
            <a:endParaRPr lang="pt-BR"/>
          </a:p>
        </p:txBody>
      </p:sp>
    </p:spTree>
    <p:extLst>
      <p:ext uri="{BB962C8B-B14F-4D97-AF65-F5344CB8AC3E}">
        <p14:creationId xmlns:p14="http://schemas.microsoft.com/office/powerpoint/2010/main" val="8611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F75B90F7-BCB6-4C24-BE5F-6F28D5CD279A}" type="datetime1">
              <a:rPr lang="pt-BR" smtClean="0"/>
              <a:pPr/>
              <a:t>25/10/2015</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97553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480B88AD-098A-4F3A-A9CA-39205D479FB5}" type="datetime1">
              <a:rPr lang="pt-BR" smtClean="0"/>
              <a:pPr/>
              <a:t>25/10/2015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16858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0931211D-C744-485E-A6FE-68C773A3493E}" type="datetime1">
              <a:rPr lang="pt-BR" smtClean="0"/>
              <a:pPr/>
              <a:t>25/10/2015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380042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E2B06F6D-104E-4014-A898-708E73904A4C}" type="datetime1">
              <a:rPr lang="pt-BR" smtClean="0"/>
              <a:pPr/>
              <a:t>25/10/2015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9848160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CA3903AD-C367-4974-AB51-15FCE158B44C}" type="datetime1">
              <a:rPr lang="pt-BR" smtClean="0"/>
              <a:pPr/>
              <a:t>25/10/2015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59177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B992D889-D00B-4677-B4A6-84952F27C168}" type="datetime1">
              <a:rPr lang="pt-BR" smtClean="0"/>
              <a:pPr/>
              <a:t>25/10/2015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981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FF447C5A-0CC6-42A8-97B6-A9E557CCEC95}" type="datetime1">
              <a:rPr lang="pt-BR" smtClean="0"/>
              <a:pPr/>
              <a:t>25/10/2015</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13650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A4708D86-46E9-461E-B203-0767606CB4D6}" type="datetime1">
              <a:rPr lang="pt-BR" smtClean="0"/>
              <a:pPr/>
              <a:t>25/10/2015</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3020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B9AAD07-74A8-4059-9ABD-E9860DBC2AF9}" type="datetime1">
              <a:rPr lang="pt-BR" smtClean="0"/>
              <a:pPr/>
              <a:t>25/10/2015</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42973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A034AD35-7007-45CA-9FDB-985923B46B6B}" type="datetime1">
              <a:rPr lang="pt-BR" smtClean="0"/>
              <a:pPr/>
              <a:t>25/10/2015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55315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3871DCDB-02BB-4C1F-B992-2361271B2285}" type="datetime1">
              <a:rPr lang="pt-BR" smtClean="0"/>
              <a:pPr/>
              <a:t>25/10/2015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4688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7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jpe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wmf"/><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gif"/></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jpe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08" y="11967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Engenharia</a:t>
            </a:r>
            <a:r>
              <a:rPr lang="en-US" dirty="0" smtClean="0"/>
              <a:t> </a:t>
            </a:r>
            <a:r>
              <a:rPr lang="en-US" dirty="0" err="1" smtClean="0"/>
              <a:t>Econômica</a:t>
            </a:r>
            <a:r>
              <a:rPr lang="en-US" dirty="0" smtClean="0"/>
              <a:t> aula 8</a:t>
            </a:r>
            <a:endParaRPr lang="en-US" dirty="0"/>
          </a:p>
        </p:txBody>
      </p:sp>
      <p:sp>
        <p:nvSpPr>
          <p:cNvPr id="5" name="Content Placeholder 2"/>
          <p:cNvSpPr txBox="1">
            <a:spLocks/>
          </p:cNvSpPr>
          <p:nvPr/>
        </p:nvSpPr>
        <p:spPr>
          <a:xfrm>
            <a:off x="35496" y="2564904"/>
            <a:ext cx="8748464" cy="22860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71500" indent="-571500" algn="just">
              <a:buAutoNum type="romanUcPeriod"/>
              <a:defRPr/>
            </a:pPr>
            <a:r>
              <a:rPr lang="en-US" sz="2800" dirty="0" err="1" smtClean="0">
                <a:solidFill>
                  <a:schemeClr val="tx1"/>
                </a:solidFill>
                <a:latin typeface="+mj-lt"/>
              </a:rPr>
              <a:t>Analise</a:t>
            </a:r>
            <a:r>
              <a:rPr lang="en-US" sz="2800" dirty="0" smtClean="0">
                <a:solidFill>
                  <a:schemeClr val="tx1"/>
                </a:solidFill>
                <a:latin typeface="+mj-lt"/>
              </a:rPr>
              <a:t> de </a:t>
            </a:r>
            <a:r>
              <a:rPr lang="en-US" sz="2800" dirty="0" err="1" smtClean="0">
                <a:solidFill>
                  <a:schemeClr val="tx1"/>
                </a:solidFill>
                <a:latin typeface="+mj-lt"/>
              </a:rPr>
              <a:t>alternativa</a:t>
            </a:r>
            <a:r>
              <a:rPr lang="en-US" sz="2800" dirty="0" smtClean="0">
                <a:solidFill>
                  <a:schemeClr val="tx1"/>
                </a:solidFill>
                <a:latin typeface="+mj-lt"/>
              </a:rPr>
              <a:t> de </a:t>
            </a:r>
            <a:r>
              <a:rPr lang="en-US" sz="2800" dirty="0" err="1" smtClean="0">
                <a:solidFill>
                  <a:schemeClr val="tx1"/>
                </a:solidFill>
                <a:latin typeface="+mj-lt"/>
              </a:rPr>
              <a:t>Investimento</a:t>
            </a:r>
            <a:r>
              <a:rPr lang="en-US" sz="2800" dirty="0" smtClean="0">
                <a:solidFill>
                  <a:schemeClr val="tx1"/>
                </a:solidFill>
                <a:latin typeface="+mj-lt"/>
              </a:rPr>
              <a:t> </a:t>
            </a:r>
            <a:r>
              <a:rPr lang="en-US" sz="2800" dirty="0" err="1" smtClean="0">
                <a:solidFill>
                  <a:schemeClr val="tx1"/>
                </a:solidFill>
                <a:latin typeface="+mj-lt"/>
              </a:rPr>
              <a:t>pelo</a:t>
            </a:r>
            <a:r>
              <a:rPr lang="en-US" sz="2800" dirty="0" smtClean="0">
                <a:solidFill>
                  <a:schemeClr val="tx1"/>
                </a:solidFill>
                <a:latin typeface="+mj-lt"/>
              </a:rPr>
              <a:t> Payback </a:t>
            </a:r>
            <a:r>
              <a:rPr lang="en-US" sz="2800" dirty="0" err="1" smtClean="0">
                <a:solidFill>
                  <a:schemeClr val="tx1"/>
                </a:solidFill>
                <a:latin typeface="+mj-lt"/>
              </a:rPr>
              <a:t>Descontado</a:t>
            </a:r>
            <a:endParaRPr lang="en-US" sz="2800" dirty="0" smtClean="0">
              <a:solidFill>
                <a:schemeClr val="tx1"/>
              </a:solidFill>
              <a:latin typeface="+mj-lt"/>
            </a:endParaRPr>
          </a:p>
          <a:p>
            <a:pPr marL="571500" indent="-571500" algn="just">
              <a:buAutoNum type="romanUcPeriod"/>
              <a:defRPr/>
            </a:pPr>
            <a:r>
              <a:rPr lang="en-US" sz="2800" dirty="0" err="1" smtClean="0">
                <a:solidFill>
                  <a:schemeClr val="tx1"/>
                </a:solidFill>
                <a:latin typeface="+mj-lt"/>
              </a:rPr>
              <a:t>Indice</a:t>
            </a:r>
            <a:r>
              <a:rPr lang="en-US" sz="2800" dirty="0" smtClean="0">
                <a:solidFill>
                  <a:schemeClr val="tx1"/>
                </a:solidFill>
                <a:latin typeface="+mj-lt"/>
              </a:rPr>
              <a:t> </a:t>
            </a:r>
            <a:r>
              <a:rPr lang="en-US" sz="2800" dirty="0" err="1" smtClean="0">
                <a:solidFill>
                  <a:schemeClr val="tx1"/>
                </a:solidFill>
                <a:latin typeface="+mj-lt"/>
              </a:rPr>
              <a:t>Benefício</a:t>
            </a:r>
            <a:r>
              <a:rPr lang="en-US" sz="2800" dirty="0" smtClean="0">
                <a:solidFill>
                  <a:schemeClr val="tx1"/>
                </a:solidFill>
                <a:latin typeface="+mj-lt"/>
              </a:rPr>
              <a:t> </a:t>
            </a:r>
            <a:r>
              <a:rPr lang="en-US" sz="2800" dirty="0" err="1" smtClean="0">
                <a:solidFill>
                  <a:schemeClr val="tx1"/>
                </a:solidFill>
                <a:latin typeface="+mj-lt"/>
              </a:rPr>
              <a:t>Custo</a:t>
            </a:r>
            <a:r>
              <a:rPr lang="en-US" sz="2800" dirty="0" smtClean="0">
                <a:solidFill>
                  <a:schemeClr val="tx1"/>
                </a:solidFill>
                <a:latin typeface="+mj-lt"/>
              </a:rPr>
              <a:t>  ( IBC )</a:t>
            </a:r>
          </a:p>
          <a:p>
            <a:pPr marL="571500" indent="-571500" algn="just">
              <a:buAutoNum type="romanUcPeriod"/>
              <a:defRPr/>
            </a:pPr>
            <a:r>
              <a:rPr lang="en-US" sz="2800" dirty="0" err="1" smtClean="0">
                <a:solidFill>
                  <a:schemeClr val="tx1"/>
                </a:solidFill>
                <a:latin typeface="+mj-lt"/>
              </a:rPr>
              <a:t>Sequencia</a:t>
            </a:r>
            <a:r>
              <a:rPr lang="en-US" sz="2800" dirty="0" smtClean="0">
                <a:solidFill>
                  <a:schemeClr val="tx1"/>
                </a:solidFill>
                <a:latin typeface="+mj-lt"/>
              </a:rPr>
              <a:t> de </a:t>
            </a:r>
            <a:r>
              <a:rPr lang="en-US" sz="2800" dirty="0" err="1" smtClean="0">
                <a:solidFill>
                  <a:schemeClr val="tx1"/>
                </a:solidFill>
                <a:latin typeface="+mj-lt"/>
              </a:rPr>
              <a:t>Capitais</a:t>
            </a:r>
            <a:endParaRPr lang="en-US" sz="2800" dirty="0" smtClean="0">
              <a:solidFill>
                <a:schemeClr val="tx1"/>
              </a:solidFill>
              <a:latin typeface="+mj-lt"/>
            </a:endParaRPr>
          </a:p>
          <a:p>
            <a:pPr marL="571500" indent="-571500" algn="just">
              <a:buAutoNum type="romanUcPeriod"/>
              <a:defRPr/>
            </a:pPr>
            <a:r>
              <a:rPr lang="en-US" sz="2800" dirty="0" err="1" smtClean="0">
                <a:solidFill>
                  <a:schemeClr val="tx1"/>
                </a:solidFill>
                <a:latin typeface="+mj-lt"/>
              </a:rPr>
              <a:t>Analise</a:t>
            </a:r>
            <a:r>
              <a:rPr lang="en-US" sz="2800" dirty="0" smtClean="0">
                <a:solidFill>
                  <a:schemeClr val="tx1"/>
                </a:solidFill>
                <a:latin typeface="+mj-lt"/>
              </a:rPr>
              <a:t> Valor </a:t>
            </a:r>
            <a:r>
              <a:rPr lang="en-US" sz="2800" dirty="0" err="1" smtClean="0">
                <a:solidFill>
                  <a:schemeClr val="tx1"/>
                </a:solidFill>
                <a:latin typeface="+mj-lt"/>
              </a:rPr>
              <a:t>Anual</a:t>
            </a:r>
            <a:r>
              <a:rPr lang="en-US" sz="2800" dirty="0" smtClean="0">
                <a:solidFill>
                  <a:schemeClr val="tx1"/>
                </a:solidFill>
                <a:latin typeface="+mj-lt"/>
              </a:rPr>
              <a:t> </a:t>
            </a:r>
            <a:r>
              <a:rPr lang="en-US" sz="2800" dirty="0" err="1" smtClean="0">
                <a:solidFill>
                  <a:schemeClr val="tx1"/>
                </a:solidFill>
                <a:latin typeface="+mj-lt"/>
              </a:rPr>
              <a:t>Uniforme</a:t>
            </a:r>
            <a:r>
              <a:rPr lang="en-US" sz="2800" dirty="0" smtClean="0">
                <a:solidFill>
                  <a:schemeClr val="tx1"/>
                </a:solidFill>
                <a:latin typeface="+mj-lt"/>
              </a:rPr>
              <a:t> </a:t>
            </a:r>
            <a:r>
              <a:rPr lang="en-US" sz="2800" dirty="0" err="1" smtClean="0">
                <a:solidFill>
                  <a:schemeClr val="tx1"/>
                </a:solidFill>
                <a:latin typeface="+mj-lt"/>
              </a:rPr>
              <a:t>Equivalente</a:t>
            </a:r>
            <a:r>
              <a:rPr lang="en-US" sz="2800" dirty="0" smtClean="0">
                <a:solidFill>
                  <a:schemeClr val="tx1"/>
                </a:solidFill>
                <a:latin typeface="+mj-lt"/>
              </a:rPr>
              <a:t> ( VAUE )</a:t>
            </a:r>
          </a:p>
          <a:p>
            <a:pPr marL="571500" indent="-571500" algn="just">
              <a:defRPr/>
            </a:pPr>
            <a:endParaRPr lang="en-US" sz="2800" dirty="0" smtClean="0">
              <a:solidFill>
                <a:schemeClr val="tx1"/>
              </a:solidFill>
              <a:latin typeface="+mj-lt"/>
            </a:endParaRPr>
          </a:p>
          <a:p>
            <a:pPr marL="571500" indent="-571500" algn="just">
              <a:defRPr/>
            </a:pPr>
            <a:endParaRPr lang="en-US" sz="2800" dirty="0" smtClean="0">
              <a:solidFill>
                <a:schemeClr val="tx1"/>
              </a:solidFill>
              <a:latin typeface="+mj-lt"/>
            </a:endParaRPr>
          </a:p>
          <a:p>
            <a:pPr marL="571500" indent="-571500" algn="just">
              <a:defRPr/>
            </a:pPr>
            <a:endParaRPr lang="en-US" sz="2800" dirty="0">
              <a:solidFill>
                <a:schemeClr val="tx1"/>
              </a:solidFill>
              <a:latin typeface="+mj-lt"/>
            </a:endParaRPr>
          </a:p>
        </p:txBody>
      </p:sp>
      <p:pic>
        <p:nvPicPr>
          <p:cNvPr id="6" name="Picture 6" descr="http://nfconsultoria.com.br/wp-content/uploads/2010/07/26556_1-300x194.jpg"/>
          <p:cNvPicPr>
            <a:picLocks noChangeAspect="1" noChangeArrowheads="1"/>
          </p:cNvPicPr>
          <p:nvPr/>
        </p:nvPicPr>
        <p:blipFill>
          <a:blip r:embed="rId2" cstate="print"/>
          <a:srcRect/>
          <a:stretch>
            <a:fillRect/>
          </a:stretch>
        </p:blipFill>
        <p:spPr bwMode="auto">
          <a:xfrm>
            <a:off x="-36512" y="0"/>
            <a:ext cx="2073350" cy="1340767"/>
          </a:xfrm>
          <a:prstGeom prst="rect">
            <a:avLst/>
          </a:prstGeom>
          <a:noFill/>
        </p:spPr>
      </p:pic>
      <p:sp>
        <p:nvSpPr>
          <p:cNvPr id="7" name="Espaço Reservado para Número de Slide 6"/>
          <p:cNvSpPr>
            <a:spLocks noGrp="1"/>
          </p:cNvSpPr>
          <p:nvPr>
            <p:ph type="sldNum" sz="quarter" idx="12"/>
          </p:nvPr>
        </p:nvSpPr>
        <p:spPr/>
        <p:txBody>
          <a:bodyPr/>
          <a:lstStyle/>
          <a:p>
            <a:fld id="{AF538238-019E-4B70-BCED-F645B823071F}" type="slidenum">
              <a:rPr lang="pt-BR" smtClean="0"/>
              <a:pPr/>
              <a:t>1</a:t>
            </a:fld>
            <a:endParaRPr lang="pt-BR"/>
          </a:p>
        </p:txBody>
      </p:sp>
    </p:spTree>
    <p:extLst>
      <p:ext uri="{BB962C8B-B14F-4D97-AF65-F5344CB8AC3E}">
        <p14:creationId xmlns:p14="http://schemas.microsoft.com/office/powerpoint/2010/main" val="134243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10</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4154984"/>
          </a:xfrm>
          <a:prstGeom prst="rect">
            <a:avLst/>
          </a:prstGeom>
        </p:spPr>
        <p:txBody>
          <a:bodyPr wrap="square">
            <a:spAutoFit/>
          </a:bodyPr>
          <a:lstStyle/>
          <a:p>
            <a:pPr marL="457200" indent="-457200">
              <a:buAutoNum type="alphaLcPeriod"/>
            </a:pPr>
            <a:r>
              <a:rPr lang="pt-BR" sz="2400" dirty="0" smtClean="0"/>
              <a:t>200.000 =  R (( 1,01 )   - 1        </a:t>
            </a:r>
            <a:r>
              <a:rPr lang="pt-BR" sz="2400" dirty="0" smtClean="0">
                <a:sym typeface="Wingdings" pitchFamily="2" charset="2"/>
              </a:rPr>
              <a:t>  R = $2.400,34</a:t>
            </a:r>
            <a:endParaRPr lang="pt-BR" sz="2400" dirty="0" smtClean="0"/>
          </a:p>
          <a:p>
            <a:pPr marL="457200" indent="-457200"/>
            <a:r>
              <a:rPr lang="pt-BR" sz="2400" dirty="0" smtClean="0"/>
              <a:t>                                 ( 1,01 )   0,01</a:t>
            </a:r>
          </a:p>
          <a:p>
            <a:pPr marL="457200" indent="-457200"/>
            <a:endParaRPr lang="pt-BR" sz="2400" dirty="0" smtClean="0"/>
          </a:p>
          <a:p>
            <a:pPr marL="457200" indent="-457200"/>
            <a:r>
              <a:rPr lang="pt-BR" sz="2400" dirty="0" smtClean="0"/>
              <a:t>b. Correção das prestações</a:t>
            </a:r>
          </a:p>
          <a:p>
            <a:pPr marL="457200" indent="-457200"/>
            <a:r>
              <a:rPr lang="pt-BR" sz="2400" dirty="0" smtClean="0"/>
              <a:t>    1° </a:t>
            </a:r>
            <a:r>
              <a:rPr lang="pt-BR" sz="2400" dirty="0" smtClean="0">
                <a:sym typeface="Wingdings" pitchFamily="2" charset="2"/>
              </a:rPr>
              <a:t>  2.400,34 (1,005)  = $ 2.412,34</a:t>
            </a:r>
          </a:p>
          <a:p>
            <a:pPr marL="457200" indent="-457200"/>
            <a:r>
              <a:rPr lang="pt-BR" sz="2400" dirty="0" smtClean="0">
                <a:sym typeface="Wingdings" pitchFamily="2" charset="2"/>
              </a:rPr>
              <a:t>    2°   2.400,34( 1,005)(1,004) = $ 2.421,99</a:t>
            </a:r>
          </a:p>
          <a:p>
            <a:pPr marL="457200" indent="-457200"/>
            <a:r>
              <a:rPr lang="pt-BR" sz="2400" dirty="0" smtClean="0">
                <a:sym typeface="Wingdings" pitchFamily="2" charset="2"/>
              </a:rPr>
              <a:t>    3°   2.400,34 ( 1,005)(1,004)(1,006)  = $ 2.436,52</a:t>
            </a:r>
          </a:p>
          <a:p>
            <a:pPr marL="457200" indent="-457200"/>
            <a:endParaRPr lang="pt-BR" sz="2400" dirty="0" smtClean="0">
              <a:sym typeface="Wingdings" pitchFamily="2" charset="2"/>
            </a:endParaRPr>
          </a:p>
          <a:p>
            <a:pPr marL="457200" indent="-457200"/>
            <a:r>
              <a:rPr lang="pt-BR" sz="2400" dirty="0" smtClean="0">
                <a:sym typeface="Wingdings" pitchFamily="2" charset="2"/>
              </a:rPr>
              <a:t>Obs.   È comum em financiamentos de longo prazo ter a incidência além da taxa real de juros , de um indexador de correção monetária.</a:t>
            </a:r>
            <a:endParaRPr lang="pt-BR" sz="2400" dirty="0"/>
          </a:p>
        </p:txBody>
      </p:sp>
      <p:cxnSp>
        <p:nvCxnSpPr>
          <p:cNvPr id="8" name="Conector reto 7"/>
          <p:cNvCxnSpPr/>
          <p:nvPr/>
        </p:nvCxnSpPr>
        <p:spPr>
          <a:xfrm>
            <a:off x="2267744" y="1988840"/>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3275856" y="1484784"/>
            <a:ext cx="455574" cy="276999"/>
          </a:xfrm>
          <a:prstGeom prst="rect">
            <a:avLst/>
          </a:prstGeom>
          <a:noFill/>
        </p:spPr>
        <p:txBody>
          <a:bodyPr wrap="none" rtlCol="0">
            <a:spAutoFit/>
          </a:bodyPr>
          <a:lstStyle/>
          <a:p>
            <a:r>
              <a:rPr lang="pt-BR" sz="1200" dirty="0" smtClean="0"/>
              <a:t>180 </a:t>
            </a:r>
            <a:endParaRPr lang="pt-BR" sz="1200" dirty="0"/>
          </a:p>
        </p:txBody>
      </p:sp>
      <p:sp>
        <p:nvSpPr>
          <p:cNvPr id="14" name="CaixaDeTexto 13"/>
          <p:cNvSpPr txBox="1"/>
          <p:nvPr/>
        </p:nvSpPr>
        <p:spPr>
          <a:xfrm>
            <a:off x="3396346" y="1927865"/>
            <a:ext cx="455574" cy="276999"/>
          </a:xfrm>
          <a:prstGeom prst="rect">
            <a:avLst/>
          </a:prstGeom>
          <a:noFill/>
        </p:spPr>
        <p:txBody>
          <a:bodyPr wrap="none" rtlCol="0">
            <a:spAutoFit/>
          </a:bodyPr>
          <a:lstStyle/>
          <a:p>
            <a:r>
              <a:rPr lang="pt-BR" sz="1200" dirty="0" smtClean="0"/>
              <a:t>180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1569660"/>
          </a:xfrm>
          <a:prstGeom prst="rect">
            <a:avLst/>
          </a:prstGeom>
        </p:spPr>
        <p:txBody>
          <a:bodyPr wrap="square">
            <a:spAutoFit/>
          </a:bodyPr>
          <a:lstStyle/>
          <a:p>
            <a:pPr marL="457200" indent="-457200"/>
            <a:r>
              <a:rPr lang="pt-BR" sz="2400" dirty="0" smtClean="0"/>
              <a:t>Exemplo :  Um terreno é vendido em quatro prestações mensais e iguais de $150.000 cada uma ,sendo a primeira dada como entrada .   Se a taxa de financiamento for de 4%</a:t>
            </a:r>
            <a:r>
              <a:rPr lang="pt-BR" sz="2400" dirty="0" err="1" smtClean="0"/>
              <a:t>a.m.</a:t>
            </a:r>
            <a:r>
              <a:rPr lang="pt-BR" sz="2400" dirty="0" smtClean="0"/>
              <a:t> , qual o preço à vista ?</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4154984"/>
          </a:xfrm>
          <a:prstGeom prst="rect">
            <a:avLst/>
          </a:prstGeom>
        </p:spPr>
        <p:txBody>
          <a:bodyPr wrap="square">
            <a:spAutoFit/>
          </a:bodyPr>
          <a:lstStyle/>
          <a:p>
            <a:pPr marL="457200" indent="-457200"/>
            <a:r>
              <a:rPr lang="pt-BR" sz="2400" dirty="0" smtClean="0"/>
              <a:t>Exemplo :  Um terreno é vendido em quatro prestações mensais e iguais de $150.000 cada uma ,sendo a primeira dada como entrada .   Se a taxa de financiamento for de 4%</a:t>
            </a:r>
            <a:r>
              <a:rPr lang="pt-BR" sz="2400" dirty="0" err="1" smtClean="0"/>
              <a:t>a.m.</a:t>
            </a:r>
            <a:r>
              <a:rPr lang="pt-BR" sz="2400" dirty="0" smtClean="0"/>
              <a:t> , qual o preço à vista ?</a:t>
            </a:r>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r>
              <a:rPr lang="pt-BR" sz="2400" dirty="0" smtClean="0"/>
              <a:t>V = 150.000 + 150.000(( 1,04)  - 1)          =  $566.263,65</a:t>
            </a:r>
          </a:p>
          <a:p>
            <a:pPr marL="457200" indent="-457200"/>
            <a:r>
              <a:rPr lang="pt-BR" sz="2400" dirty="0" smtClean="0"/>
              <a:t>                                           ( 1,04 )  0,04</a:t>
            </a:r>
            <a:endParaRPr lang="pt-BR" sz="2400" dirty="0"/>
          </a:p>
        </p:txBody>
      </p:sp>
      <p:grpSp>
        <p:nvGrpSpPr>
          <p:cNvPr id="8" name="Grupo 7"/>
          <p:cNvGrpSpPr/>
          <p:nvPr/>
        </p:nvGrpSpPr>
        <p:grpSpPr>
          <a:xfrm>
            <a:off x="467544" y="3140968"/>
            <a:ext cx="7488832" cy="1440160"/>
            <a:chOff x="683568" y="3717032"/>
            <a:chExt cx="7488832" cy="1440160"/>
          </a:xfrm>
        </p:grpSpPr>
        <p:cxnSp>
          <p:nvCxnSpPr>
            <p:cNvPr id="10" name="Conector reto 9"/>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H="1" flipV="1">
              <a:off x="97160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47664"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6" name="CaixaDeTexto 15"/>
            <p:cNvSpPr txBox="1"/>
            <p:nvPr/>
          </p:nvSpPr>
          <p:spPr>
            <a:xfrm>
              <a:off x="683568"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7" name="CaixaDeTexto 16"/>
            <p:cNvSpPr txBox="1"/>
            <p:nvPr/>
          </p:nvSpPr>
          <p:spPr>
            <a:xfrm>
              <a:off x="2483768"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8" name="CaixaDeTexto 17"/>
            <p:cNvSpPr txBox="1"/>
            <p:nvPr/>
          </p:nvSpPr>
          <p:spPr>
            <a:xfrm>
              <a:off x="3350827"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3" name="Conector reto 22"/>
          <p:cNvCxnSpPr/>
          <p:nvPr/>
        </p:nvCxnSpPr>
        <p:spPr>
          <a:xfrm>
            <a:off x="2987824" y="5301208"/>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3948620" y="4746630"/>
            <a:ext cx="335348" cy="338554"/>
          </a:xfrm>
          <a:prstGeom prst="rect">
            <a:avLst/>
          </a:prstGeom>
          <a:noFill/>
        </p:spPr>
        <p:txBody>
          <a:bodyPr wrap="none" rtlCol="0">
            <a:spAutoFit/>
          </a:bodyPr>
          <a:lstStyle/>
          <a:p>
            <a:r>
              <a:rPr lang="pt-BR" sz="1600" dirty="0" smtClean="0"/>
              <a:t>3 </a:t>
            </a:r>
            <a:endParaRPr lang="pt-BR" sz="1600" dirty="0"/>
          </a:p>
        </p:txBody>
      </p:sp>
      <p:sp>
        <p:nvSpPr>
          <p:cNvPr id="25" name="CaixaDeTexto 24"/>
          <p:cNvSpPr txBox="1"/>
          <p:nvPr/>
        </p:nvSpPr>
        <p:spPr>
          <a:xfrm>
            <a:off x="4092636" y="5229200"/>
            <a:ext cx="335348" cy="338554"/>
          </a:xfrm>
          <a:prstGeom prst="rect">
            <a:avLst/>
          </a:prstGeom>
          <a:noFill/>
        </p:spPr>
        <p:txBody>
          <a:bodyPr wrap="none" rtlCol="0">
            <a:spAutoFit/>
          </a:bodyPr>
          <a:lstStyle/>
          <a:p>
            <a:r>
              <a:rPr lang="pt-BR" sz="1600" dirty="0" smtClean="0"/>
              <a:t>3 </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640960" cy="4154984"/>
          </a:xfrm>
          <a:prstGeom prst="rect">
            <a:avLst/>
          </a:prstGeom>
        </p:spPr>
        <p:txBody>
          <a:bodyPr wrap="square">
            <a:spAutoFit/>
          </a:bodyPr>
          <a:lstStyle/>
          <a:p>
            <a:pPr marL="457200" indent="-457200"/>
            <a:r>
              <a:rPr lang="pt-BR" sz="2400" dirty="0" smtClean="0"/>
              <a:t>Montante  de uma sequencia de capitais ( Uniforme )</a:t>
            </a:r>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r>
              <a:rPr lang="pt-BR" sz="2400" dirty="0" smtClean="0"/>
              <a:t>S  </a:t>
            </a:r>
            <a:r>
              <a:rPr lang="pt-BR" sz="2400" dirty="0" smtClean="0"/>
              <a:t>=  R  ( 1 + i )  - 1</a:t>
            </a:r>
          </a:p>
          <a:p>
            <a:pPr marL="457200" indent="-457200"/>
            <a:r>
              <a:rPr lang="pt-BR" sz="2400" dirty="0" smtClean="0"/>
              <a:t>                      i</a:t>
            </a:r>
          </a:p>
          <a:p>
            <a:pPr marL="457200" indent="-457200"/>
            <a:r>
              <a:rPr lang="pt-BR" sz="2400" dirty="0" smtClean="0"/>
              <a:t>Sendo que      ( 1 + i ) -1        é chamado fator acumulativo de capital</a:t>
            </a:r>
          </a:p>
          <a:p>
            <a:pPr marL="457200" indent="-457200"/>
            <a:r>
              <a:rPr lang="pt-BR" sz="2400" dirty="0" smtClean="0"/>
              <a:t>                                 i                     indicado pelo </a:t>
            </a:r>
            <a:r>
              <a:rPr lang="pt-BR" sz="2400" dirty="0" err="1" smtClean="0"/>
              <a:t>simbolo</a:t>
            </a:r>
            <a:r>
              <a:rPr lang="pt-BR" sz="2400" dirty="0" smtClean="0"/>
              <a:t>  </a:t>
            </a:r>
            <a:r>
              <a:rPr lang="pt-BR" sz="2400" dirty="0" err="1" smtClean="0"/>
              <a:t>s</a:t>
            </a:r>
            <a:r>
              <a:rPr lang="pt-BR" sz="1200" dirty="0" err="1" smtClean="0"/>
              <a:t>nIi</a:t>
            </a:r>
            <a:endParaRPr lang="pt-BR" sz="1200" dirty="0" smtClean="0"/>
          </a:p>
        </p:txBody>
      </p:sp>
      <p:grpSp>
        <p:nvGrpSpPr>
          <p:cNvPr id="2" name="Grupo 7"/>
          <p:cNvGrpSpPr/>
          <p:nvPr/>
        </p:nvGrpSpPr>
        <p:grpSpPr>
          <a:xfrm>
            <a:off x="683568" y="2348880"/>
            <a:ext cx="7488832" cy="1440160"/>
            <a:chOff x="683568" y="3717032"/>
            <a:chExt cx="7488832" cy="1440160"/>
          </a:xfrm>
        </p:grpSpPr>
        <p:cxnSp>
          <p:nvCxnSpPr>
            <p:cNvPr id="10" name="Conector reto 9"/>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754844" y="3717032"/>
              <a:ext cx="296876" cy="338554"/>
            </a:xfrm>
            <a:prstGeom prst="rect">
              <a:avLst/>
            </a:prstGeom>
            <a:noFill/>
          </p:spPr>
          <p:txBody>
            <a:bodyPr wrap="none" rtlCol="0">
              <a:spAutoFit/>
            </a:bodyPr>
            <a:lstStyle/>
            <a:p>
              <a:r>
                <a:rPr lang="pt-BR" sz="1600" dirty="0" smtClean="0"/>
                <a:t>R</a:t>
              </a:r>
              <a:endParaRPr lang="pt-BR" sz="1600" dirty="0"/>
            </a:p>
          </p:txBody>
        </p:sp>
        <p:sp>
          <p:nvSpPr>
            <p:cNvPr id="16" name="CaixaDeTexto 15"/>
            <p:cNvSpPr txBox="1"/>
            <p:nvPr/>
          </p:nvSpPr>
          <p:spPr>
            <a:xfrm>
              <a:off x="683568" y="3717032"/>
              <a:ext cx="184731" cy="338554"/>
            </a:xfrm>
            <a:prstGeom prst="rect">
              <a:avLst/>
            </a:prstGeom>
            <a:noFill/>
          </p:spPr>
          <p:txBody>
            <a:bodyPr wrap="none" rtlCol="0">
              <a:spAutoFit/>
            </a:bodyPr>
            <a:lstStyle/>
            <a:p>
              <a:endParaRPr lang="pt-BR" sz="1600" dirty="0"/>
            </a:p>
          </p:txBody>
        </p:sp>
        <p:sp>
          <p:nvSpPr>
            <p:cNvPr id="17" name="CaixaDeTexto 16"/>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8" name="CaixaDeTexto 17"/>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3" name="Conector reto 22"/>
          <p:cNvCxnSpPr/>
          <p:nvPr/>
        </p:nvCxnSpPr>
        <p:spPr>
          <a:xfrm>
            <a:off x="1403648" y="4581128"/>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2123728" y="4005064"/>
            <a:ext cx="338554" cy="338554"/>
          </a:xfrm>
          <a:prstGeom prst="rect">
            <a:avLst/>
          </a:prstGeom>
          <a:noFill/>
        </p:spPr>
        <p:txBody>
          <a:bodyPr wrap="none" rtlCol="0">
            <a:spAutoFit/>
          </a:bodyPr>
          <a:lstStyle/>
          <a:p>
            <a:r>
              <a:rPr lang="pt-BR" sz="1600" dirty="0" smtClean="0"/>
              <a:t>n </a:t>
            </a:r>
            <a:endParaRPr lang="pt-BR" sz="1600" dirty="0"/>
          </a:p>
        </p:txBody>
      </p:sp>
      <p:sp>
        <p:nvSpPr>
          <p:cNvPr id="26" name="CaixaDeTexto 25"/>
          <p:cNvSpPr txBox="1"/>
          <p:nvPr/>
        </p:nvSpPr>
        <p:spPr>
          <a:xfrm>
            <a:off x="7515484" y="2348880"/>
            <a:ext cx="296876" cy="338554"/>
          </a:xfrm>
          <a:prstGeom prst="rect">
            <a:avLst/>
          </a:prstGeom>
          <a:noFill/>
        </p:spPr>
        <p:txBody>
          <a:bodyPr wrap="none" rtlCol="0">
            <a:spAutoFit/>
          </a:bodyPr>
          <a:lstStyle/>
          <a:p>
            <a:r>
              <a:rPr lang="pt-BR" sz="1600" dirty="0" smtClean="0"/>
              <a:t>R</a:t>
            </a:r>
            <a:endParaRPr lang="pt-BR" sz="1600" dirty="0"/>
          </a:p>
        </p:txBody>
      </p:sp>
      <p:cxnSp>
        <p:nvCxnSpPr>
          <p:cNvPr id="27" name="Conector de seta reta 26"/>
          <p:cNvCxnSpPr/>
          <p:nvPr/>
        </p:nvCxnSpPr>
        <p:spPr>
          <a:xfrm flipH="1" flipV="1">
            <a:off x="7659960" y="2708920"/>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7549020" y="3450486"/>
            <a:ext cx="338554" cy="338554"/>
          </a:xfrm>
          <a:prstGeom prst="rect">
            <a:avLst/>
          </a:prstGeom>
          <a:noFill/>
        </p:spPr>
        <p:txBody>
          <a:bodyPr wrap="none" rtlCol="0">
            <a:spAutoFit/>
          </a:bodyPr>
          <a:lstStyle/>
          <a:p>
            <a:r>
              <a:rPr lang="pt-BR" sz="1600" dirty="0" smtClean="0"/>
              <a:t>n </a:t>
            </a:r>
            <a:endParaRPr lang="pt-BR" sz="1600" dirty="0"/>
          </a:p>
        </p:txBody>
      </p:sp>
      <p:cxnSp>
        <p:nvCxnSpPr>
          <p:cNvPr id="31" name="Conector reto 30"/>
          <p:cNvCxnSpPr/>
          <p:nvPr/>
        </p:nvCxnSpPr>
        <p:spPr>
          <a:xfrm>
            <a:off x="2051720" y="5301208"/>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2865294" y="4746630"/>
            <a:ext cx="338554" cy="338554"/>
          </a:xfrm>
          <a:prstGeom prst="rect">
            <a:avLst/>
          </a:prstGeom>
          <a:noFill/>
        </p:spPr>
        <p:txBody>
          <a:bodyPr wrap="none" rtlCol="0">
            <a:spAutoFit/>
          </a:bodyPr>
          <a:lstStyle/>
          <a:p>
            <a:r>
              <a:rPr lang="pt-BR" sz="1600" dirty="0" smtClean="0"/>
              <a:t>n </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2308324"/>
          </a:xfrm>
          <a:prstGeom prst="rect">
            <a:avLst/>
          </a:prstGeom>
        </p:spPr>
        <p:txBody>
          <a:bodyPr wrap="square">
            <a:spAutoFit/>
          </a:bodyPr>
          <a:lstStyle/>
          <a:p>
            <a:pPr marL="457200" indent="-457200"/>
            <a:r>
              <a:rPr lang="pt-BR" sz="2400" dirty="0" err="1" smtClean="0"/>
              <a:t>Exercicio</a:t>
            </a:r>
            <a:r>
              <a:rPr lang="pt-BR" sz="2400" dirty="0" smtClean="0"/>
              <a:t>:</a:t>
            </a:r>
          </a:p>
          <a:p>
            <a:pPr marL="457200" indent="-457200"/>
            <a:endParaRPr lang="pt-BR" sz="2400" dirty="0"/>
          </a:p>
          <a:p>
            <a:pPr marL="457200" indent="-457200"/>
            <a:r>
              <a:rPr lang="pt-BR" sz="2400" dirty="0" smtClean="0"/>
              <a:t>       Um </a:t>
            </a:r>
            <a:r>
              <a:rPr lang="pt-BR" sz="2400" dirty="0"/>
              <a:t>investidor aplica mensalmente $ 2.000,00 em um fundo de investimentos que remunera as aplicações à taxa de juros compostos de 2% a.m. Se o investidor fizer sete aplicações, qual o montante no instante do último depósito?</a:t>
            </a:r>
            <a:endParaRPr lang="pt-BR" sz="2400" dirty="0"/>
          </a:p>
        </p:txBody>
      </p:sp>
      <p:graphicFrame>
        <p:nvGraphicFramePr>
          <p:cNvPr id="2" name="Objeto 1"/>
          <p:cNvGraphicFramePr>
            <a:graphicFrameLocks noChangeAspect="1"/>
          </p:cNvGraphicFramePr>
          <p:nvPr>
            <p:extLst>
              <p:ext uri="{D42A27DB-BD31-4B8C-83A1-F6EECF244321}">
                <p14:modId xmlns:p14="http://schemas.microsoft.com/office/powerpoint/2010/main" val="1555774843"/>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5301" name="Equação" r:id="rId4" imgW="114120" imgH="215640" progId="Equation.3">
                  <p:embed/>
                </p:oleObj>
              </mc:Choice>
              <mc:Fallback>
                <p:oleObj name="Equação"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1569660"/>
          </a:xfrm>
          <a:prstGeom prst="rect">
            <a:avLst/>
          </a:prstGeom>
        </p:spPr>
        <p:txBody>
          <a:bodyPr wrap="square">
            <a:spAutoFit/>
          </a:bodyPr>
          <a:lstStyle/>
          <a:p>
            <a:pPr marL="457200" indent="-457200"/>
            <a:r>
              <a:rPr lang="pt-BR" sz="2400" dirty="0" smtClean="0"/>
              <a:t>       Um </a:t>
            </a:r>
            <a:r>
              <a:rPr lang="pt-BR" sz="2400" dirty="0"/>
              <a:t>investidor aplica mensalmente $ 2.000,00 em um fundo de investimentos que remunera as aplicações à taxa de juros compostos de 2% a.m. Se o investidor fizer sete aplicações, qual o montante no instante do último depósito?</a:t>
            </a:r>
            <a:endParaRPr lang="pt-BR" sz="2400" dirty="0"/>
          </a:p>
        </p:txBody>
      </p:sp>
      <p:sp>
        <p:nvSpPr>
          <p:cNvPr id="2" name="Retângulo 1"/>
          <p:cNvSpPr/>
          <p:nvPr/>
        </p:nvSpPr>
        <p:spPr>
          <a:xfrm>
            <a:off x="827584" y="3423703"/>
            <a:ext cx="4591642" cy="369332"/>
          </a:xfrm>
          <a:prstGeom prst="rect">
            <a:avLst/>
          </a:prstGeom>
        </p:spPr>
        <p:txBody>
          <a:bodyPr wrap="none">
            <a:spAutoFit/>
          </a:bodyPr>
          <a:lstStyle/>
          <a:p>
            <a:r>
              <a:rPr lang="pt-BR" dirty="0"/>
              <a:t>Exemplo: • R = 2.000, i = 2% a.m. e n = 7, assim</a:t>
            </a:r>
          </a:p>
        </p:txBody>
      </p:sp>
      <p:graphicFrame>
        <p:nvGraphicFramePr>
          <p:cNvPr id="11" name="Objeto 10"/>
          <p:cNvGraphicFramePr>
            <a:graphicFrameLocks noChangeAspect="1"/>
          </p:cNvGraphicFramePr>
          <p:nvPr>
            <p:extLst>
              <p:ext uri="{D42A27DB-BD31-4B8C-83A1-F6EECF244321}">
                <p14:modId xmlns:p14="http://schemas.microsoft.com/office/powerpoint/2010/main" val="3699362179"/>
              </p:ext>
            </p:extLst>
          </p:nvPr>
        </p:nvGraphicFramePr>
        <p:xfrm>
          <a:off x="799518" y="4221088"/>
          <a:ext cx="5135199" cy="1152128"/>
        </p:xfrm>
        <a:graphic>
          <a:graphicData uri="http://schemas.openxmlformats.org/presentationml/2006/ole">
            <mc:AlternateContent xmlns:mc="http://schemas.openxmlformats.org/markup-compatibility/2006">
              <mc:Choice xmlns:v="urn:schemas-microsoft-com:vml" Requires="v">
                <p:oleObj spid="_x0000_s45096" name="Equação" r:id="rId4" imgW="1981080" imgH="444240" progId="Equation.3">
                  <p:embed/>
                </p:oleObj>
              </mc:Choice>
              <mc:Fallback>
                <p:oleObj name="Equação" r:id="rId4" imgW="1981080" imgH="444240" progId="Equation.3">
                  <p:embed/>
                  <p:pic>
                    <p:nvPicPr>
                      <p:cNvPr id="0" name=""/>
                      <p:cNvPicPr/>
                      <p:nvPr/>
                    </p:nvPicPr>
                    <p:blipFill>
                      <a:blip r:embed="rId5"/>
                      <a:stretch>
                        <a:fillRect/>
                      </a:stretch>
                    </p:blipFill>
                    <p:spPr>
                      <a:xfrm>
                        <a:off x="799518" y="4221088"/>
                        <a:ext cx="5135199" cy="1152128"/>
                      </a:xfrm>
                      <a:prstGeom prst="rect">
                        <a:avLst/>
                      </a:prstGeom>
                    </p:spPr>
                  </p:pic>
                </p:oleObj>
              </mc:Fallback>
            </mc:AlternateContent>
          </a:graphicData>
        </a:graphic>
      </p:graphicFrame>
    </p:spTree>
    <p:extLst>
      <p:ext uri="{BB962C8B-B14F-4D97-AF65-F5344CB8AC3E}">
        <p14:creationId xmlns:p14="http://schemas.microsoft.com/office/powerpoint/2010/main" val="2759672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graphicFrame>
        <p:nvGraphicFramePr>
          <p:cNvPr id="3" name="Objeto 2"/>
          <p:cNvGraphicFramePr>
            <a:graphicFrameLocks noChangeAspect="1"/>
          </p:cNvGraphicFramePr>
          <p:nvPr>
            <p:extLst>
              <p:ext uri="{D42A27DB-BD31-4B8C-83A1-F6EECF244321}">
                <p14:modId xmlns:p14="http://schemas.microsoft.com/office/powerpoint/2010/main" val="2713504497"/>
              </p:ext>
            </p:extLst>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6102" name="Equação" r:id="rId4" imgW="0" imgH="0" progId="Equation.3">
                  <p:embed/>
                </p:oleObj>
              </mc:Choice>
              <mc:Fallback>
                <p:oleObj name="Equação" r:id="rId4" imgW="0" imgH="0" progId="Equation.3">
                  <p:embed/>
                  <p:pic>
                    <p:nvPicPr>
                      <p:cNvPr id="0" name=""/>
                      <p:cNvPicPr/>
                      <p:nvPr/>
                    </p:nvPicPr>
                    <p:blipFill/>
                    <p:spPr>
                      <a:xfrm>
                        <a:off x="1524000" y="1397000"/>
                        <a:ext cx="6096000" cy="4064000"/>
                      </a:xfrm>
                      <a:prstGeom prst="rect">
                        <a:avLst/>
                      </a:prstGeom>
                    </p:spPr>
                  </p:pic>
                </p:oleObj>
              </mc:Fallback>
            </mc:AlternateContent>
          </a:graphicData>
        </a:graphic>
      </p:graphicFrame>
      <p:sp>
        <p:nvSpPr>
          <p:cNvPr id="8" name="Retângulo 7"/>
          <p:cNvSpPr/>
          <p:nvPr/>
        </p:nvSpPr>
        <p:spPr>
          <a:xfrm>
            <a:off x="467544" y="1340767"/>
            <a:ext cx="8280920" cy="3970318"/>
          </a:xfrm>
          <a:prstGeom prst="rect">
            <a:avLst/>
          </a:prstGeom>
        </p:spPr>
        <p:txBody>
          <a:bodyPr wrap="square">
            <a:spAutoFit/>
          </a:bodyPr>
          <a:lstStyle/>
          <a:p>
            <a:r>
              <a:rPr lang="pt-BR" sz="2800" dirty="0" smtClean="0"/>
              <a:t>Tente Você</a:t>
            </a:r>
          </a:p>
          <a:p>
            <a:pPr marL="514350" indent="-514350">
              <a:buAutoNum type="arabicPeriod"/>
            </a:pPr>
            <a:r>
              <a:rPr lang="pt-BR" sz="2800" dirty="0" smtClean="0"/>
              <a:t>Uma </a:t>
            </a:r>
            <a:r>
              <a:rPr lang="pt-BR" sz="2800" dirty="0"/>
              <a:t>pessoa deposita mensalmente, durante sete meses, $ 3.500,00 em um fundo que remunera seus depósitos à taxa de 2,1% a.m. Qual o montante no instante do último depósito </a:t>
            </a:r>
            <a:endParaRPr lang="pt-BR" sz="2800" dirty="0" smtClean="0"/>
          </a:p>
          <a:p>
            <a:pPr marL="514350" indent="-514350">
              <a:buAutoNum type="arabicPeriod"/>
            </a:pPr>
            <a:r>
              <a:rPr lang="pt-BR" sz="2800" dirty="0" smtClean="0"/>
              <a:t>Quanto </a:t>
            </a:r>
            <a:r>
              <a:rPr lang="pt-BR" sz="2800" dirty="0"/>
              <a:t>uma pessoa deve depositar mensalmente, durante 15 meses, em um fundo de investimentos que rende 1,8% a.m., para que, no instante do último depósito, tenha um montante de $ 60.000,00</a:t>
            </a:r>
          </a:p>
        </p:txBody>
      </p:sp>
    </p:spTree>
    <p:extLst>
      <p:ext uri="{BB962C8B-B14F-4D97-AF65-F5344CB8AC3E}">
        <p14:creationId xmlns:p14="http://schemas.microsoft.com/office/powerpoint/2010/main" val="2266704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17</a:t>
            </a:fld>
            <a:endParaRPr lang="pt-BR"/>
          </a:p>
        </p:txBody>
      </p:sp>
      <p:sp>
        <p:nvSpPr>
          <p:cNvPr id="7" name="Subtitle 2"/>
          <p:cNvSpPr txBox="1">
            <a:spLocks/>
          </p:cNvSpPr>
          <p:nvPr/>
        </p:nvSpPr>
        <p:spPr>
          <a:xfrm>
            <a:off x="1187624" y="476672"/>
            <a:ext cx="8424936"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r>
              <a:rPr lang="en-US" dirty="0" smtClean="0"/>
              <a:t> com </a:t>
            </a:r>
            <a:r>
              <a:rPr lang="en-US" dirty="0" err="1" smtClean="0"/>
              <a:t>parcelas</a:t>
            </a:r>
            <a:r>
              <a:rPr lang="en-US" dirty="0" smtClean="0"/>
              <a:t> </a:t>
            </a:r>
            <a:r>
              <a:rPr lang="en-US" dirty="0" err="1" smtClean="0"/>
              <a:t>adicionais</a:t>
            </a:r>
            <a:endParaRPr lang="en-US" dirty="0" smtClean="0"/>
          </a:p>
        </p:txBody>
      </p:sp>
      <p:graphicFrame>
        <p:nvGraphicFramePr>
          <p:cNvPr id="3" name="Objeto 2"/>
          <p:cNvGraphicFramePr>
            <a:graphicFrameLocks noChangeAspect="1"/>
          </p:cNvGraphicFramePr>
          <p:nvPr>
            <p:extLst>
              <p:ext uri="{D42A27DB-BD31-4B8C-83A1-F6EECF244321}">
                <p14:modId xmlns:p14="http://schemas.microsoft.com/office/powerpoint/2010/main" val="4065422413"/>
              </p:ext>
            </p:extLst>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7126" name="Equação" r:id="rId4" imgW="0" imgH="0" progId="Equation.3">
                  <p:embed/>
                </p:oleObj>
              </mc:Choice>
              <mc:Fallback>
                <p:oleObj name="Equação" r:id="rId4" imgW="0" imgH="0" progId="Equation.3">
                  <p:embed/>
                  <p:pic>
                    <p:nvPicPr>
                      <p:cNvPr id="0" name=""/>
                      <p:cNvPicPr/>
                      <p:nvPr/>
                    </p:nvPicPr>
                    <p:blipFill/>
                    <p:spPr>
                      <a:xfrm>
                        <a:off x="1524000" y="1397000"/>
                        <a:ext cx="6096000" cy="4064000"/>
                      </a:xfrm>
                      <a:prstGeom prst="rect">
                        <a:avLst/>
                      </a:prstGeom>
                    </p:spPr>
                  </p:pic>
                </p:oleObj>
              </mc:Fallback>
            </mc:AlternateContent>
          </a:graphicData>
        </a:graphic>
      </p:graphicFrame>
      <p:sp>
        <p:nvSpPr>
          <p:cNvPr id="2" name="Retângulo 1"/>
          <p:cNvSpPr/>
          <p:nvPr/>
        </p:nvSpPr>
        <p:spPr>
          <a:xfrm>
            <a:off x="251520" y="1706032"/>
            <a:ext cx="8352928" cy="1938992"/>
          </a:xfrm>
          <a:prstGeom prst="rect">
            <a:avLst/>
          </a:prstGeom>
        </p:spPr>
        <p:txBody>
          <a:bodyPr wrap="square">
            <a:spAutoFit/>
          </a:bodyPr>
          <a:lstStyle/>
          <a:p>
            <a:r>
              <a:rPr lang="pt-BR" sz="2400" dirty="0"/>
              <a:t>Exemplo: • Um terreno é vendido a prazo em 12 prestações mensais de $ 5.000,00 cada </a:t>
            </a:r>
            <a:r>
              <a:rPr lang="pt-BR" sz="2400" dirty="0" smtClean="0"/>
              <a:t>uma</a:t>
            </a:r>
            <a:r>
              <a:rPr lang="pt-BR" sz="2400" dirty="0"/>
              <a:t> </a:t>
            </a:r>
            <a:r>
              <a:rPr lang="pt-BR" sz="2400" dirty="0" smtClean="0"/>
              <a:t>e </a:t>
            </a:r>
            <a:r>
              <a:rPr lang="pt-BR" sz="2400" dirty="0"/>
              <a:t>mais duas prestações de reforço vencíveis em seis e doze meses após a compra, cada uma $ 20.000,00. Qual o preço à vista se a taxa de juros do financiamento for de 3,2% a.m.</a:t>
            </a:r>
          </a:p>
        </p:txBody>
      </p:sp>
    </p:spTree>
    <p:extLst>
      <p:ext uri="{BB962C8B-B14F-4D97-AF65-F5344CB8AC3E}">
        <p14:creationId xmlns:p14="http://schemas.microsoft.com/office/powerpoint/2010/main" val="300092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18</a:t>
            </a:fld>
            <a:endParaRPr lang="pt-BR"/>
          </a:p>
        </p:txBody>
      </p:sp>
      <p:sp>
        <p:nvSpPr>
          <p:cNvPr id="7" name="Subtitle 2"/>
          <p:cNvSpPr txBox="1">
            <a:spLocks/>
          </p:cNvSpPr>
          <p:nvPr/>
        </p:nvSpPr>
        <p:spPr>
          <a:xfrm>
            <a:off x="1187624" y="476672"/>
            <a:ext cx="8424936"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r>
              <a:rPr lang="en-US" dirty="0" smtClean="0"/>
              <a:t> com </a:t>
            </a:r>
            <a:r>
              <a:rPr lang="en-US" dirty="0" err="1" smtClean="0"/>
              <a:t>parcelas</a:t>
            </a:r>
            <a:r>
              <a:rPr lang="en-US" dirty="0" smtClean="0"/>
              <a:t> </a:t>
            </a:r>
            <a:r>
              <a:rPr lang="en-US" dirty="0" err="1" smtClean="0"/>
              <a:t>adicionais</a:t>
            </a:r>
            <a:endParaRPr lang="en-US" dirty="0" smtClean="0"/>
          </a:p>
        </p:txBody>
      </p:sp>
      <p:graphicFrame>
        <p:nvGraphicFramePr>
          <p:cNvPr id="3" name="Objeto 2"/>
          <p:cNvGraphicFramePr>
            <a:graphicFrameLocks noChangeAspect="1"/>
          </p:cNvGraphicFramePr>
          <p:nvPr>
            <p:extLst>
              <p:ext uri="{D42A27DB-BD31-4B8C-83A1-F6EECF244321}">
                <p14:modId xmlns:p14="http://schemas.microsoft.com/office/powerpoint/2010/main" val="2032849581"/>
              </p:ext>
            </p:extLst>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8176" name="Equação" r:id="rId4" imgW="0" imgH="0" progId="Equation.3">
                  <p:embed/>
                </p:oleObj>
              </mc:Choice>
              <mc:Fallback>
                <p:oleObj name="Equação" r:id="rId4" imgW="0" imgH="0" progId="Equation.3">
                  <p:embed/>
                  <p:pic>
                    <p:nvPicPr>
                      <p:cNvPr id="0" name=""/>
                      <p:cNvPicPr/>
                      <p:nvPr/>
                    </p:nvPicPr>
                    <p:blipFill/>
                    <p:spPr>
                      <a:xfrm>
                        <a:off x="1524000" y="1397000"/>
                        <a:ext cx="6096000" cy="4064000"/>
                      </a:xfrm>
                      <a:prstGeom prst="rect">
                        <a:avLst/>
                      </a:prstGeom>
                    </p:spPr>
                  </p:pic>
                </p:oleObj>
              </mc:Fallback>
            </mc:AlternateContent>
          </a:graphicData>
        </a:graphic>
      </p:graphicFrame>
      <p:sp>
        <p:nvSpPr>
          <p:cNvPr id="10" name="CaixaDeTexto 9"/>
          <p:cNvSpPr txBox="1"/>
          <p:nvPr/>
        </p:nvSpPr>
        <p:spPr>
          <a:xfrm>
            <a:off x="251520" y="3861048"/>
            <a:ext cx="6372257" cy="523220"/>
          </a:xfrm>
          <a:prstGeom prst="rect">
            <a:avLst/>
          </a:prstGeom>
          <a:noFill/>
        </p:spPr>
        <p:txBody>
          <a:bodyPr wrap="none" rtlCol="0">
            <a:spAutoFit/>
          </a:bodyPr>
          <a:lstStyle/>
          <a:p>
            <a:r>
              <a:rPr lang="pt-BR" sz="2800" i="1" dirty="0" smtClean="0"/>
              <a:t>V</a:t>
            </a:r>
            <a:r>
              <a:rPr lang="pt-BR" sz="2800" dirty="0" smtClean="0"/>
              <a:t> = 49.181 + 16.555 +  13.704   =  $ 79.441</a:t>
            </a:r>
            <a:endParaRPr lang="pt-BR" sz="2800" dirty="0"/>
          </a:p>
        </p:txBody>
      </p:sp>
      <p:graphicFrame>
        <p:nvGraphicFramePr>
          <p:cNvPr id="11" name="Objeto 10"/>
          <p:cNvGraphicFramePr>
            <a:graphicFrameLocks noChangeAspect="1"/>
          </p:cNvGraphicFramePr>
          <p:nvPr>
            <p:extLst>
              <p:ext uri="{D42A27DB-BD31-4B8C-83A1-F6EECF244321}">
                <p14:modId xmlns:p14="http://schemas.microsoft.com/office/powerpoint/2010/main" val="2135787916"/>
              </p:ext>
            </p:extLst>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8177" name="Equação" r:id="rId5" imgW="914400" imgH="215640" progId="Equation.3">
                  <p:embed/>
                </p:oleObj>
              </mc:Choice>
              <mc:Fallback>
                <p:oleObj name="Equação" r:id="rId5" imgW="914400" imgH="215640" progId="Equation.3">
                  <p:embed/>
                  <p:pic>
                    <p:nvPicPr>
                      <p:cNvPr id="0" name=""/>
                      <p:cNvPicPr/>
                      <p:nvPr/>
                    </p:nvPicPr>
                    <p:blipFill>
                      <a:blip r:embed="rId6"/>
                      <a:stretch>
                        <a:fillRect/>
                      </a:stretch>
                    </p:blipFill>
                    <p:spPr>
                      <a:xfrm>
                        <a:off x="4114800" y="3321050"/>
                        <a:ext cx="914400" cy="215900"/>
                      </a:xfrm>
                      <a:prstGeom prst="rect">
                        <a:avLst/>
                      </a:prstGeom>
                    </p:spPr>
                  </p:pic>
                </p:oleObj>
              </mc:Fallback>
            </mc:AlternateContent>
          </a:graphicData>
        </a:graphic>
      </p:graphicFrame>
      <p:graphicFrame>
        <p:nvGraphicFramePr>
          <p:cNvPr id="12" name="Objeto 11"/>
          <p:cNvGraphicFramePr>
            <a:graphicFrameLocks noChangeAspect="1"/>
          </p:cNvGraphicFramePr>
          <p:nvPr>
            <p:extLst>
              <p:ext uri="{D42A27DB-BD31-4B8C-83A1-F6EECF244321}">
                <p14:modId xmlns:p14="http://schemas.microsoft.com/office/powerpoint/2010/main" val="1481489005"/>
              </p:ext>
            </p:extLst>
          </p:nvPr>
        </p:nvGraphicFramePr>
        <p:xfrm>
          <a:off x="467543" y="2060848"/>
          <a:ext cx="5830591" cy="936104"/>
        </p:xfrm>
        <a:graphic>
          <a:graphicData uri="http://schemas.openxmlformats.org/presentationml/2006/ole">
            <mc:AlternateContent xmlns:mc="http://schemas.openxmlformats.org/markup-compatibility/2006">
              <mc:Choice xmlns:v="urn:schemas-microsoft-com:vml" Requires="v">
                <p:oleObj spid="_x0000_s48178" name="Equação" r:id="rId7" imgW="2768400" imgH="444240" progId="Equation.3">
                  <p:embed/>
                </p:oleObj>
              </mc:Choice>
              <mc:Fallback>
                <p:oleObj name="Equação" r:id="rId7" imgW="2768400" imgH="444240" progId="Equation.3">
                  <p:embed/>
                  <p:pic>
                    <p:nvPicPr>
                      <p:cNvPr id="0" name=""/>
                      <p:cNvPicPr/>
                      <p:nvPr/>
                    </p:nvPicPr>
                    <p:blipFill>
                      <a:blip r:embed="rId8"/>
                      <a:stretch>
                        <a:fillRect/>
                      </a:stretch>
                    </p:blipFill>
                    <p:spPr>
                      <a:xfrm>
                        <a:off x="467543" y="2060848"/>
                        <a:ext cx="5830591" cy="936104"/>
                      </a:xfrm>
                      <a:prstGeom prst="rect">
                        <a:avLst/>
                      </a:prstGeom>
                    </p:spPr>
                  </p:pic>
                </p:oleObj>
              </mc:Fallback>
            </mc:AlternateContent>
          </a:graphicData>
        </a:graphic>
      </p:graphicFrame>
    </p:spTree>
    <p:extLst>
      <p:ext uri="{BB962C8B-B14F-4D97-AF65-F5344CB8AC3E}">
        <p14:creationId xmlns:p14="http://schemas.microsoft.com/office/powerpoint/2010/main" val="4142243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 name="Retângulo 7"/>
          <p:cNvSpPr/>
          <p:nvPr/>
        </p:nvSpPr>
        <p:spPr>
          <a:xfrm>
            <a:off x="395536" y="1196752"/>
            <a:ext cx="8424936" cy="4893647"/>
          </a:xfrm>
          <a:prstGeom prst="rect">
            <a:avLst/>
          </a:prstGeom>
        </p:spPr>
        <p:txBody>
          <a:bodyPr wrap="square">
            <a:spAutoFit/>
          </a:bodyPr>
          <a:lstStyle/>
          <a:p>
            <a:r>
              <a:rPr lang="pt-BR" sz="2400" dirty="0" smtClean="0"/>
              <a:t>CONCEITO </a:t>
            </a:r>
            <a:r>
              <a:rPr lang="pt-BR" sz="2400" dirty="0" smtClean="0">
                <a:sym typeface="Wingdings" pitchFamily="2" charset="2"/>
              </a:rPr>
              <a:t> :</a:t>
            </a:r>
          </a:p>
          <a:p>
            <a:r>
              <a:rPr lang="pt-BR" sz="2400" dirty="0" smtClean="0">
                <a:sym typeface="Wingdings" pitchFamily="2" charset="2"/>
              </a:rPr>
              <a:t>    </a:t>
            </a:r>
            <a:r>
              <a:rPr lang="pt-BR" sz="2400" dirty="0" smtClean="0"/>
              <a:t>Consiste em achar uma </a:t>
            </a:r>
            <a:r>
              <a:rPr lang="pt-BR" sz="2400" i="1" u="sng" dirty="0" smtClean="0"/>
              <a:t>série uniforme anual equivalente</a:t>
            </a:r>
            <a:r>
              <a:rPr lang="pt-BR" sz="2400" dirty="0" smtClean="0"/>
              <a:t> (pela TMA) ao fluxo de caixa do investimento.</a:t>
            </a:r>
          </a:p>
          <a:p>
            <a:endParaRPr lang="pt-BR" sz="2400" dirty="0" smtClean="0"/>
          </a:p>
          <a:p>
            <a:pPr>
              <a:buFont typeface="Wingdings"/>
              <a:buChar char="à"/>
            </a:pPr>
            <a:r>
              <a:rPr lang="pt-BR" sz="2400" dirty="0" smtClean="0"/>
              <a:t>Este </a:t>
            </a:r>
            <a:r>
              <a:rPr lang="pt-BR" sz="2400" b="1" i="1" u="sng" dirty="0" smtClean="0"/>
              <a:t>valor uniforme anual equivalente</a:t>
            </a:r>
            <a:r>
              <a:rPr lang="pt-BR" sz="2400" i="1" dirty="0" smtClean="0"/>
              <a:t> ( </a:t>
            </a:r>
            <a:r>
              <a:rPr lang="pt-BR" sz="2400" b="1" i="1" u="sng" dirty="0" smtClean="0"/>
              <a:t>VAUE</a:t>
            </a:r>
            <a:r>
              <a:rPr lang="pt-BR" sz="2400" i="1" dirty="0" smtClean="0"/>
              <a:t> )</a:t>
            </a:r>
            <a:r>
              <a:rPr lang="pt-BR" sz="2400" dirty="0" smtClean="0"/>
              <a:t> determina o quanto este investimento lucraria, anualmente, a mais que a respectiva aplicação financeira. </a:t>
            </a:r>
          </a:p>
          <a:p>
            <a:endParaRPr lang="pt-BR" sz="2400" dirty="0" smtClean="0"/>
          </a:p>
          <a:p>
            <a:pPr>
              <a:buFont typeface="Wingdings"/>
              <a:buChar char="à"/>
            </a:pPr>
            <a:r>
              <a:rPr lang="pt-BR" sz="2400" dirty="0" smtClean="0"/>
              <a:t>Se o </a:t>
            </a:r>
            <a:r>
              <a:rPr lang="pt-BR" sz="2400" b="1" i="1" dirty="0" smtClean="0"/>
              <a:t>VAUE</a:t>
            </a:r>
            <a:r>
              <a:rPr lang="pt-BR" sz="2400" dirty="0" smtClean="0"/>
              <a:t> for positivo, este investimento é recomendado economicamente. </a:t>
            </a:r>
          </a:p>
          <a:p>
            <a:endParaRPr lang="pt-BR" sz="2400" dirty="0" smtClean="0"/>
          </a:p>
          <a:p>
            <a:pPr>
              <a:buFont typeface="Wingdings"/>
              <a:buChar char="à"/>
            </a:pPr>
            <a:r>
              <a:rPr lang="pt-BR" sz="2400" dirty="0" smtClean="0"/>
              <a:t>Entre dois ou mais investimento, seria recomendado o investimento que resultar no maior </a:t>
            </a:r>
            <a:r>
              <a:rPr lang="pt-BR" sz="2400" b="1" i="1" dirty="0" smtClean="0"/>
              <a:t>VAUE</a:t>
            </a:r>
            <a:r>
              <a:rPr lang="pt-BR" sz="2400" dirty="0" smtClean="0"/>
              <a:t>.</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3785652"/>
          </a:xfrm>
          <a:prstGeom prst="rect">
            <a:avLst/>
          </a:prstGeom>
        </p:spPr>
        <p:txBody>
          <a:bodyPr wrap="square">
            <a:spAutoFit/>
          </a:bodyPr>
          <a:lstStyle/>
          <a:p>
            <a:r>
              <a:rPr lang="pt-BR" sz="2400" dirty="0" smtClean="0"/>
              <a:t>Sequencia de Capitais</a:t>
            </a:r>
          </a:p>
          <a:p>
            <a:endParaRPr lang="pt-BR" sz="2400" dirty="0" smtClean="0"/>
          </a:p>
          <a:p>
            <a:r>
              <a:rPr lang="pt-BR" sz="2400" dirty="0" smtClean="0"/>
              <a:t>Tem como características , periodicidade , uniformidade , crescente ou decrescente  , podendo se referir a pagamentos e/ou recebimentos</a:t>
            </a:r>
          </a:p>
          <a:p>
            <a:endParaRPr lang="pt-BR" sz="2400" dirty="0" smtClean="0"/>
          </a:p>
          <a:p>
            <a:r>
              <a:rPr lang="pt-BR" sz="2400" dirty="0" smtClean="0"/>
              <a:t>Regime é de capitalização composta.</a:t>
            </a:r>
          </a:p>
          <a:p>
            <a:endParaRPr lang="pt-BR" sz="2400" dirty="0" smtClean="0"/>
          </a:p>
          <a:p>
            <a:r>
              <a:rPr lang="pt-BR" sz="2400" dirty="0" smtClean="0"/>
              <a:t>Foco será estudar sequencia uniformes.</a:t>
            </a:r>
            <a:br>
              <a:rPr lang="pt-BR" sz="2400" dirty="0" smtClean="0"/>
            </a:b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20</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65537" name="Rectangle 1"/>
          <p:cNvSpPr>
            <a:spLocks noChangeArrowheads="1"/>
          </p:cNvSpPr>
          <p:nvPr/>
        </p:nvSpPr>
        <p:spPr bwMode="auto">
          <a:xfrm>
            <a:off x="-4705" y="1312307"/>
            <a:ext cx="9209572" cy="470898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Algo interessante acontece se os investimentos tiverem </a:t>
            </a:r>
            <a:r>
              <a:rPr kumimoji="0" lang="pt-BR" sz="2000" b="1" i="0" u="none" strike="noStrike" cap="none" normalizeH="0" baseline="0" dirty="0" smtClean="0">
                <a:ln>
                  <a:noFill/>
                </a:ln>
                <a:solidFill>
                  <a:srgbClr val="000000"/>
                </a:solidFill>
                <a:effectLst/>
                <a:latin typeface="Arial" pitchFamily="34" charset="0"/>
                <a:cs typeface="Arial" pitchFamily="34" charset="0"/>
              </a:rPr>
              <a:t>durações distintas</a:t>
            </a:r>
            <a:r>
              <a:rPr kumimoji="0" lang="pt-BR" sz="2000" b="0" i="0" u="none" strike="noStrike" cap="none" normalizeH="0" baseline="0" dirty="0" smtClean="0">
                <a:ln>
                  <a:noFill/>
                </a:ln>
                <a:solidFill>
                  <a:srgbClr val="000000"/>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Temos duas situações: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1) </a:t>
            </a:r>
            <a:r>
              <a:rPr kumimoji="0" lang="pt-BR" sz="2000" b="0" i="0" u="sng" strike="noStrike" cap="none" normalizeH="0" baseline="0" dirty="0" smtClean="0">
                <a:ln>
                  <a:noFill/>
                </a:ln>
                <a:solidFill>
                  <a:srgbClr val="000000"/>
                </a:solidFill>
                <a:effectLst/>
                <a:latin typeface="Arial" pitchFamily="34" charset="0"/>
                <a:cs typeface="Arial" pitchFamily="34" charset="0"/>
              </a:rPr>
              <a:t>PROCESSO </a:t>
            </a:r>
            <a:r>
              <a:rPr kumimoji="0" lang="pt-BR" sz="2000" b="1" i="0" u="sng" strike="noStrike" cap="none" normalizeH="0" baseline="0" dirty="0" smtClean="0">
                <a:ln>
                  <a:noFill/>
                </a:ln>
                <a:solidFill>
                  <a:srgbClr val="000000"/>
                </a:solidFill>
                <a:effectLst/>
                <a:latin typeface="Arial" pitchFamily="34" charset="0"/>
                <a:cs typeface="Arial" pitchFamily="34" charset="0"/>
              </a:rPr>
              <a:t>REPETITIVO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Nestes casos (como reposição periódica de certa parte de um equipamento),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a princípio poderíamos repeti-los até atingir uma duração igual ao</a:t>
            </a:r>
          </a:p>
          <a:p>
            <a:pPr marL="0" marR="0" lvl="0" indent="0" algn="just" defTabSz="914400" rtl="0" eaLnBrk="0" fontAlgn="base" latinLnBrk="0" hangingPunct="0">
              <a:lnSpc>
                <a:spcPct val="100000"/>
              </a:lnSpc>
              <a:spcBef>
                <a:spcPct val="0"/>
              </a:spcBef>
              <a:spcAft>
                <a:spcPct val="0"/>
              </a:spcAft>
              <a:buClrTx/>
              <a:buSzTx/>
              <a:buFontTx/>
              <a:buNone/>
              <a:tabLst/>
            </a:pPr>
            <a:r>
              <a:rPr lang="pt-BR" sz="2000" dirty="0" smtClean="0">
                <a:latin typeface="Arial" pitchFamily="34" charset="0"/>
                <a:cs typeface="Arial" pitchFamily="34" charset="0"/>
              </a:rPr>
              <a:t>projeto em comparação  ( e</a:t>
            </a:r>
            <a:r>
              <a:rPr kumimoji="0" lang="pt-BR" sz="2000" b="0" i="0" u="none" strike="noStrike" cap="none" normalizeH="0" baseline="0" dirty="0" smtClean="0">
                <a:ln>
                  <a:noFill/>
                </a:ln>
                <a:solidFill>
                  <a:schemeClr val="tx1"/>
                </a:solidFill>
                <a:effectLst/>
                <a:latin typeface="Arial" pitchFamily="34" charset="0"/>
                <a:cs typeface="Arial" pitchFamily="34" charset="0"/>
              </a:rPr>
              <a:t>ntão teríamos investimentos de mesma duração,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com várias saídas e entradas. )</a:t>
            </a:r>
            <a:br>
              <a:rPr kumimoji="0" lang="pt-BR" sz="2000" b="0" i="0" u="none" strike="noStrike" cap="none" normalizeH="0" baseline="0" dirty="0" smtClean="0">
                <a:ln>
                  <a:noFill/>
                </a:ln>
                <a:solidFill>
                  <a:schemeClr val="tx1"/>
                </a:solidFill>
                <a:effectLst/>
                <a:latin typeface="Arial" pitchFamily="34" charset="0"/>
                <a:cs typeface="Arial" pitchFamily="34" charset="0"/>
              </a:rPr>
            </a:br>
            <a:r>
              <a:rPr kumimoji="0" lang="pt-BR" sz="2000" b="0" i="0" u="none" strike="noStrike" cap="none" normalizeH="0" baseline="0" dirty="0" smtClean="0">
                <a:ln>
                  <a:noFill/>
                </a:ln>
                <a:solidFill>
                  <a:schemeClr val="tx1"/>
                </a:solidFill>
                <a:effectLst/>
                <a:latin typeface="Arial" pitchFamily="34" charset="0"/>
                <a:cs typeface="Arial" pitchFamily="34" charset="0"/>
              </a:rPr>
              <a:t/>
            </a:r>
            <a:br>
              <a:rPr kumimoji="0" lang="pt-BR" sz="2000" b="0" i="0" u="none" strike="noStrike" cap="none" normalizeH="0" baseline="0" dirty="0" smtClean="0">
                <a:ln>
                  <a:noFill/>
                </a:ln>
                <a:solidFill>
                  <a:schemeClr val="tx1"/>
                </a:solidFill>
                <a:effectLst/>
                <a:latin typeface="Arial" pitchFamily="34" charset="0"/>
                <a:cs typeface="Arial" pitchFamily="34" charset="0"/>
              </a:rPr>
            </a:br>
            <a:r>
              <a:rPr kumimoji="0" lang="pt-BR" sz="2000" b="0" i="0" u="none" strike="noStrike" cap="none" normalizeH="0" baseline="0" dirty="0" smtClean="0">
                <a:ln>
                  <a:noFill/>
                </a:ln>
                <a:solidFill>
                  <a:schemeClr val="tx1"/>
                </a:solidFill>
                <a:effectLst/>
                <a:latin typeface="Arial" pitchFamily="34" charset="0"/>
                <a:cs typeface="Arial" pitchFamily="34" charset="0"/>
              </a:rPr>
              <a:t>O VAUE correspondente a cada investimento será o resultado da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série uniforme equivalente à(s) repetição(</a:t>
            </a:r>
            <a:r>
              <a:rPr kumimoji="0" lang="pt-BR" sz="2000" b="0" i="0" u="none" strike="noStrike" cap="none" normalizeH="0" baseline="0" dirty="0" err="1" smtClean="0">
                <a:ln>
                  <a:noFill/>
                </a:ln>
                <a:solidFill>
                  <a:schemeClr val="tx1"/>
                </a:solidFill>
                <a:effectLst/>
                <a:latin typeface="Arial" pitchFamily="34" charset="0"/>
                <a:cs typeface="Arial" pitchFamily="34" charset="0"/>
              </a:rPr>
              <a:t>ões</a:t>
            </a:r>
            <a:r>
              <a:rPr kumimoji="0" lang="pt-BR"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MAS, como o que interessa é o resultado anual (que será "</a:t>
            </a:r>
            <a:r>
              <a:rPr kumimoji="0" lang="pt-BR" sz="2000" b="0" i="1" u="none" strike="noStrike" cap="none" normalizeH="0" baseline="0" dirty="0" smtClean="0">
                <a:ln>
                  <a:noFill/>
                </a:ln>
                <a:solidFill>
                  <a:schemeClr val="tx1"/>
                </a:solidFill>
                <a:effectLst/>
                <a:latin typeface="Arial" pitchFamily="34" charset="0"/>
                <a:cs typeface="Arial" pitchFamily="34" charset="0"/>
              </a:rPr>
              <a:t>pra sempre</a:t>
            </a:r>
            <a:r>
              <a:rPr kumimoji="0" lang="pt-BR"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basta calcular o VAUE simples</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7041" name="Rectangle 1"/>
          <p:cNvSpPr>
            <a:spLocks noChangeArrowheads="1"/>
          </p:cNvSpPr>
          <p:nvPr/>
        </p:nvSpPr>
        <p:spPr bwMode="auto">
          <a:xfrm>
            <a:off x="35496" y="1490008"/>
            <a:ext cx="9197005"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2) </a:t>
            </a:r>
            <a:r>
              <a:rPr kumimoji="0" lang="pt-BR" sz="2000" b="0" i="0" u="sng" strike="noStrike" cap="none" normalizeH="0" baseline="0" dirty="0" smtClean="0">
                <a:ln>
                  <a:noFill/>
                </a:ln>
                <a:solidFill>
                  <a:srgbClr val="000000"/>
                </a:solidFill>
                <a:effectLst/>
                <a:latin typeface="Arial" pitchFamily="34" charset="0"/>
                <a:cs typeface="Arial" pitchFamily="34" charset="0"/>
              </a:rPr>
              <a:t>PROCESSO </a:t>
            </a:r>
            <a:r>
              <a:rPr kumimoji="0" lang="pt-BR" sz="2000" b="1" i="0" u="sng" strike="noStrike" cap="none" normalizeH="0" baseline="0" dirty="0" smtClean="0">
                <a:ln>
                  <a:noFill/>
                </a:ln>
                <a:solidFill>
                  <a:srgbClr val="000000"/>
                </a:solidFill>
                <a:effectLst/>
                <a:latin typeface="Arial" pitchFamily="34" charset="0"/>
                <a:cs typeface="Arial" pitchFamily="34" charset="0"/>
              </a:rPr>
              <a:t>NÃO</a:t>
            </a:r>
            <a:r>
              <a:rPr kumimoji="0" lang="pt-BR" sz="2000" b="0" i="0" u="sng" strike="noStrike" cap="none" normalizeH="0" baseline="0" dirty="0" smtClean="0">
                <a:ln>
                  <a:noFill/>
                </a:ln>
                <a:solidFill>
                  <a:srgbClr val="000000"/>
                </a:solidFill>
                <a:effectLst/>
                <a:latin typeface="Arial" pitchFamily="34" charset="0"/>
                <a:cs typeface="Arial" pitchFamily="34" charset="0"/>
              </a:rPr>
              <a:t> REPETITIVO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Nestes casos, não vale a comparação de VAUE(A) durante </a:t>
            </a:r>
            <a:r>
              <a:rPr kumimoji="0" lang="pt-BR" sz="2000" b="1" i="1" u="none" strike="noStrike" cap="none" normalizeH="0" baseline="0" dirty="0" smtClean="0">
                <a:ln>
                  <a:noFill/>
                </a:ln>
                <a:solidFill>
                  <a:schemeClr val="tx1"/>
                </a:solidFill>
                <a:effectLst/>
                <a:latin typeface="Arial" pitchFamily="34" charset="0"/>
                <a:cs typeface="Arial" pitchFamily="34" charset="0"/>
              </a:rPr>
              <a:t>n</a:t>
            </a:r>
            <a:r>
              <a:rPr kumimoji="0" lang="pt-BR" sz="2000" b="0" i="1" u="none" strike="noStrike" cap="none" normalizeH="0" baseline="0" dirty="0" smtClean="0">
                <a:ln>
                  <a:noFill/>
                </a:ln>
                <a:solidFill>
                  <a:schemeClr val="tx1"/>
                </a:solidFill>
                <a:effectLst/>
                <a:latin typeface="Arial" pitchFamily="34" charset="0"/>
                <a:cs typeface="Arial" pitchFamily="34" charset="0"/>
              </a:rPr>
              <a:t> anos</a:t>
            </a:r>
            <a:r>
              <a:rPr kumimoji="0" lang="pt-BR" sz="2000" b="0" i="0" u="none" strike="noStrike" cap="none" normalizeH="0" baseline="0" dirty="0" smtClean="0">
                <a:ln>
                  <a:noFill/>
                </a:ln>
                <a:solidFill>
                  <a:schemeClr val="tx1"/>
                </a:solidFill>
                <a:effectLst/>
                <a:latin typeface="Arial" pitchFamily="34" charset="0"/>
                <a:cs typeface="Arial" pitchFamily="34" charset="0"/>
              </a:rPr>
              <a:t> com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VAUE(B) durante </a:t>
            </a:r>
            <a:r>
              <a:rPr kumimoji="0" lang="pt-BR" sz="2000" b="1" i="1" u="none" strike="noStrike" cap="none" normalizeH="0" baseline="0" dirty="0" smtClean="0">
                <a:ln>
                  <a:noFill/>
                </a:ln>
                <a:solidFill>
                  <a:schemeClr val="tx1"/>
                </a:solidFill>
                <a:effectLst/>
                <a:latin typeface="Arial" pitchFamily="34" charset="0"/>
                <a:cs typeface="Arial" pitchFamily="34" charset="0"/>
              </a:rPr>
              <a:t>m</a:t>
            </a:r>
            <a:r>
              <a:rPr kumimoji="0" lang="pt-BR" sz="2000" b="0" i="1" u="none" strike="noStrike" cap="none" normalizeH="0" baseline="0" dirty="0" smtClean="0">
                <a:ln>
                  <a:noFill/>
                </a:ln>
                <a:solidFill>
                  <a:schemeClr val="tx1"/>
                </a:solidFill>
                <a:effectLst/>
                <a:latin typeface="Arial" pitchFamily="34" charset="0"/>
                <a:cs typeface="Arial" pitchFamily="34" charset="0"/>
              </a:rPr>
              <a:t> anos</a:t>
            </a:r>
            <a:r>
              <a:rPr kumimoji="0" lang="pt-BR" sz="2000" b="0" i="0" u="none" strike="noStrike" cap="none" normalizeH="0" baseline="0" dirty="0" smtClean="0">
                <a:ln>
                  <a:noFill/>
                </a:ln>
                <a:solidFill>
                  <a:schemeClr val="tx1"/>
                </a:solidFill>
                <a:effectLst/>
                <a:latin typeface="Arial" pitchFamily="34" charset="0"/>
                <a:cs typeface="Arial" pitchFamily="34" charset="0"/>
              </a:rPr>
              <a:t>, se </a:t>
            </a:r>
            <a:r>
              <a:rPr kumimoji="0" lang="pt-BR" sz="2000" b="1" i="1" u="none" strike="noStrike" cap="none" normalizeH="0" baseline="0" dirty="0" smtClean="0">
                <a:ln>
                  <a:noFill/>
                </a:ln>
                <a:solidFill>
                  <a:schemeClr val="tx1"/>
                </a:solidFill>
                <a:effectLst/>
                <a:latin typeface="Arial" pitchFamily="34" charset="0"/>
                <a:cs typeface="Arial" pitchFamily="34" charset="0"/>
              </a:rPr>
              <a:t>n</a:t>
            </a:r>
            <a:r>
              <a:rPr kumimoji="0" lang="pt-BR" sz="2000" b="0" i="0" u="none" strike="noStrike" cap="none" normalizeH="0" baseline="0" dirty="0" smtClean="0">
                <a:ln>
                  <a:noFill/>
                </a:ln>
                <a:solidFill>
                  <a:schemeClr val="tx1"/>
                </a:solidFill>
                <a:effectLst/>
                <a:latin typeface="Arial" pitchFamily="34" charset="0"/>
                <a:cs typeface="Arial" pitchFamily="34" charset="0"/>
              </a:rPr>
              <a:t> e </a:t>
            </a:r>
            <a:r>
              <a:rPr kumimoji="0" lang="pt-BR" sz="2000" b="1" i="1" u="none" strike="noStrike" cap="none" normalizeH="0" baseline="0" dirty="0" smtClean="0">
                <a:ln>
                  <a:noFill/>
                </a:ln>
                <a:solidFill>
                  <a:schemeClr val="tx1"/>
                </a:solidFill>
                <a:effectLst/>
                <a:latin typeface="Arial" pitchFamily="34" charset="0"/>
                <a:cs typeface="Arial" pitchFamily="34" charset="0"/>
              </a:rPr>
              <a:t>m</a:t>
            </a:r>
            <a:r>
              <a:rPr kumimoji="0" lang="pt-BR" sz="2000" b="0" i="0" u="none" strike="noStrike" cap="none" normalizeH="0" baseline="0" dirty="0" smtClean="0">
                <a:ln>
                  <a:noFill/>
                </a:ln>
                <a:solidFill>
                  <a:schemeClr val="tx1"/>
                </a:solidFill>
                <a:effectLst/>
                <a:latin typeface="Arial" pitchFamily="34" charset="0"/>
                <a:cs typeface="Arial" pitchFamily="34" charset="0"/>
              </a:rPr>
              <a:t> forem diferentes.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Devemos achar, em cada investimento, uma série uniforme de mesma duração</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7041" name="Rectangle 1"/>
          <p:cNvSpPr>
            <a:spLocks noChangeArrowheads="1"/>
          </p:cNvSpPr>
          <p:nvPr/>
        </p:nvSpPr>
        <p:spPr bwMode="auto">
          <a:xfrm>
            <a:off x="397012" y="1556792"/>
            <a:ext cx="229120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Calculo do VAUE  </a:t>
            </a:r>
          </a:p>
        </p:txBody>
      </p:sp>
      <p:grpSp>
        <p:nvGrpSpPr>
          <p:cNvPr id="6" name="Grupo 7"/>
          <p:cNvGrpSpPr/>
          <p:nvPr/>
        </p:nvGrpSpPr>
        <p:grpSpPr>
          <a:xfrm>
            <a:off x="4572000" y="1124744"/>
            <a:ext cx="3600400" cy="1440160"/>
            <a:chOff x="683568" y="3717032"/>
            <a:chExt cx="3600400" cy="1440160"/>
          </a:xfrm>
        </p:grpSpPr>
        <p:cxnSp>
          <p:nvCxnSpPr>
            <p:cNvPr id="8" name="Conector reto 7"/>
            <p:cNvCxnSpPr/>
            <p:nvPr/>
          </p:nvCxnSpPr>
          <p:spPr>
            <a:xfrm>
              <a:off x="971600" y="4797152"/>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754844" y="3717032"/>
              <a:ext cx="296876" cy="338554"/>
            </a:xfrm>
            <a:prstGeom prst="rect">
              <a:avLst/>
            </a:prstGeom>
            <a:noFill/>
          </p:spPr>
          <p:txBody>
            <a:bodyPr wrap="none" rtlCol="0">
              <a:spAutoFit/>
            </a:bodyPr>
            <a:lstStyle/>
            <a:p>
              <a:r>
                <a:rPr lang="pt-BR" sz="1600" dirty="0" smtClean="0"/>
                <a:t>R</a:t>
              </a:r>
              <a:endParaRPr lang="pt-BR" sz="1600" dirty="0"/>
            </a:p>
          </p:txBody>
        </p:sp>
        <p:sp>
          <p:nvSpPr>
            <p:cNvPr id="14" name="CaixaDeTexto 13"/>
            <p:cNvSpPr txBox="1"/>
            <p:nvPr/>
          </p:nvSpPr>
          <p:spPr>
            <a:xfrm>
              <a:off x="683568" y="3717032"/>
              <a:ext cx="184731" cy="338554"/>
            </a:xfrm>
            <a:prstGeom prst="rect">
              <a:avLst/>
            </a:prstGeom>
            <a:noFill/>
          </p:spPr>
          <p:txBody>
            <a:bodyPr wrap="none" rtlCol="0">
              <a:spAutoFit/>
            </a:bodyPr>
            <a:lstStyle/>
            <a:p>
              <a:endParaRPr lang="pt-BR" sz="1600" dirty="0"/>
            </a:p>
          </p:txBody>
        </p:sp>
        <p:sp>
          <p:nvSpPr>
            <p:cNvPr id="15" name="CaixaDeTexto 14"/>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6" name="CaixaDeTexto 15"/>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17" name="CaixaDeTexto 16"/>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18" name="CaixaDeTexto 17"/>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19" name="CaixaDeTexto 18"/>
            <p:cNvSpPr txBox="1"/>
            <p:nvPr/>
          </p:nvSpPr>
          <p:spPr>
            <a:xfrm>
              <a:off x="3491880" y="4818638"/>
              <a:ext cx="338554" cy="338554"/>
            </a:xfrm>
            <a:prstGeom prst="rect">
              <a:avLst/>
            </a:prstGeom>
            <a:noFill/>
          </p:spPr>
          <p:txBody>
            <a:bodyPr wrap="none" rtlCol="0">
              <a:spAutoFit/>
            </a:bodyPr>
            <a:lstStyle/>
            <a:p>
              <a:r>
                <a:rPr lang="pt-BR" sz="1600" dirty="0" smtClean="0"/>
                <a:t>n </a:t>
              </a:r>
              <a:endParaRPr lang="pt-BR" sz="1600" dirty="0"/>
            </a:p>
          </p:txBody>
        </p:sp>
        <p:sp>
          <p:nvSpPr>
            <p:cNvPr id="20" name="CaixaDeTexto 19"/>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1" name="Conector de seta reta 20"/>
          <p:cNvCxnSpPr/>
          <p:nvPr/>
        </p:nvCxnSpPr>
        <p:spPr>
          <a:xfrm flipH="1">
            <a:off x="4860032" y="2204864"/>
            <a:ext cx="8384" cy="783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4716016" y="2996952"/>
            <a:ext cx="235962" cy="338554"/>
          </a:xfrm>
          <a:prstGeom prst="rect">
            <a:avLst/>
          </a:prstGeom>
          <a:noFill/>
        </p:spPr>
        <p:txBody>
          <a:bodyPr wrap="none" rtlCol="0">
            <a:spAutoFit/>
          </a:bodyPr>
          <a:lstStyle/>
          <a:p>
            <a:r>
              <a:rPr lang="pt-BR" sz="1600" dirty="0" smtClean="0"/>
              <a:t>I</a:t>
            </a:r>
            <a:endParaRPr lang="pt-BR" sz="1600" dirty="0"/>
          </a:p>
        </p:txBody>
      </p:sp>
      <p:sp>
        <p:nvSpPr>
          <p:cNvPr id="25" name="Rectangle 1"/>
          <p:cNvSpPr>
            <a:spLocks noChangeArrowheads="1"/>
          </p:cNvSpPr>
          <p:nvPr/>
        </p:nvSpPr>
        <p:spPr bwMode="auto">
          <a:xfrm>
            <a:off x="142643" y="3404607"/>
            <a:ext cx="9001357"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1° .   Calcular </a:t>
            </a:r>
            <a:r>
              <a:rPr lang="pt-BR" sz="2000" dirty="0" err="1" smtClean="0">
                <a:latin typeface="Arial" pitchFamily="34" charset="0"/>
                <a:cs typeface="Arial" pitchFamily="34" charset="0"/>
              </a:rPr>
              <a:t>Ip</a:t>
            </a:r>
            <a:r>
              <a:rPr lang="pt-BR" sz="2000" dirty="0" smtClean="0">
                <a:latin typeface="Arial" pitchFamily="34" charset="0"/>
                <a:cs typeface="Arial" pitchFamily="34" charset="0"/>
              </a:rPr>
              <a:t> ,  Distribuindo I em I parcelas ( </a:t>
            </a:r>
            <a:r>
              <a:rPr lang="pt-BR" sz="2000" dirty="0" err="1" smtClean="0">
                <a:latin typeface="Arial" pitchFamily="34" charset="0"/>
                <a:cs typeface="Arial" pitchFamily="34" charset="0"/>
              </a:rPr>
              <a:t>Ip</a:t>
            </a:r>
            <a:r>
              <a:rPr lang="pt-BR" sz="2000" dirty="0" smtClean="0">
                <a:latin typeface="Arial" pitchFamily="34" charset="0"/>
                <a:cs typeface="Arial" pitchFamily="34" charset="0"/>
              </a:rPr>
              <a:t>) conforme tempo do </a:t>
            </a:r>
            <a:r>
              <a:rPr lang="pt-BR" sz="2000" dirty="0" smtClean="0">
                <a:latin typeface="Arial" pitchFamily="34" charset="0"/>
                <a:cs typeface="Arial" pitchFamily="34" charset="0"/>
              </a:rPr>
              <a:t>projeto</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a:latin typeface="Arial" pitchFamily="34" charset="0"/>
                <a:cs typeface="Arial" pitchFamily="34" charset="0"/>
              </a:rPr>
              <a:t> </a:t>
            </a:r>
            <a:r>
              <a:rPr lang="pt-BR" sz="2000" dirty="0" smtClean="0">
                <a:latin typeface="Arial" pitchFamily="34" charset="0"/>
                <a:cs typeface="Arial" pitchFamily="34" charset="0"/>
              </a:rPr>
              <a:t>       </a:t>
            </a:r>
            <a:endParaRPr lang="pt-BR" sz="20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pt-BR" sz="20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      </a:t>
            </a:r>
            <a:r>
              <a:rPr kumimoji="0" lang="pt-BR"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pt-BR" sz="20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1" name="Rectangle 1"/>
          <p:cNvSpPr>
            <a:spLocks noChangeArrowheads="1"/>
          </p:cNvSpPr>
          <p:nvPr/>
        </p:nvSpPr>
        <p:spPr bwMode="auto">
          <a:xfrm>
            <a:off x="230681" y="4797152"/>
            <a:ext cx="3533531"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2° .   Calcular VAUE  =  R - </a:t>
            </a:r>
            <a:r>
              <a:rPr lang="pt-BR" sz="2000" dirty="0" err="1" smtClean="0">
                <a:latin typeface="Arial" pitchFamily="34" charset="0"/>
                <a:cs typeface="Arial" pitchFamily="34" charset="0"/>
              </a:rPr>
              <a:t>Ip</a:t>
            </a: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      </a:t>
            </a:r>
            <a:r>
              <a:rPr kumimoji="0" lang="pt-BR"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pt-BR" sz="20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a:t>
            </a:r>
          </a:p>
        </p:txBody>
      </p:sp>
      <p:graphicFrame>
        <p:nvGraphicFramePr>
          <p:cNvPr id="22" name="Objeto 21"/>
          <p:cNvGraphicFramePr>
            <a:graphicFrameLocks noChangeAspect="1"/>
          </p:cNvGraphicFramePr>
          <p:nvPr>
            <p:extLst>
              <p:ext uri="{D42A27DB-BD31-4B8C-83A1-F6EECF244321}">
                <p14:modId xmlns:p14="http://schemas.microsoft.com/office/powerpoint/2010/main" val="2628252527"/>
              </p:ext>
            </p:extLst>
          </p:nvPr>
        </p:nvGraphicFramePr>
        <p:xfrm>
          <a:off x="808722" y="3933055"/>
          <a:ext cx="1603038" cy="841595"/>
        </p:xfrm>
        <a:graphic>
          <a:graphicData uri="http://schemas.openxmlformats.org/presentationml/2006/ole">
            <mc:AlternateContent xmlns:mc="http://schemas.openxmlformats.org/markup-compatibility/2006">
              <mc:Choice xmlns:v="urn:schemas-microsoft-com:vml" Requires="v">
                <p:oleObj spid="_x0000_s49181" name="Equação" r:id="rId4" imgW="1015920" imgH="533160" progId="Equation.3">
                  <p:embed/>
                </p:oleObj>
              </mc:Choice>
              <mc:Fallback>
                <p:oleObj name="Equação" r:id="rId4" imgW="1015920" imgH="533160" progId="Equation.3">
                  <p:embed/>
                  <p:pic>
                    <p:nvPicPr>
                      <p:cNvPr id="0" name=""/>
                      <p:cNvPicPr/>
                      <p:nvPr/>
                    </p:nvPicPr>
                    <p:blipFill>
                      <a:blip r:embed="rId5"/>
                      <a:stretch>
                        <a:fillRect/>
                      </a:stretch>
                    </p:blipFill>
                    <p:spPr>
                      <a:xfrm>
                        <a:off x="808722" y="3933055"/>
                        <a:ext cx="1603038" cy="841595"/>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8065" name="Rectangle 1"/>
          <p:cNvSpPr>
            <a:spLocks noChangeArrowheads="1"/>
          </p:cNvSpPr>
          <p:nvPr/>
        </p:nvSpPr>
        <p:spPr bwMode="auto">
          <a:xfrm>
            <a:off x="0" y="1196752"/>
            <a:ext cx="9180512"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Exemplo 1) </a:t>
            </a:r>
            <a:r>
              <a:rPr kumimoji="0" lang="pt-BR" sz="2000" b="0" i="0" u="none" strike="noStrike" cap="none" normalizeH="0" baseline="0" dirty="0" smtClean="0">
                <a:ln>
                  <a:noFill/>
                </a:ln>
                <a:solidFill>
                  <a:srgbClr val="000000"/>
                </a:solidFill>
                <a:effectLst/>
                <a:latin typeface="Arial" pitchFamily="34" charset="0"/>
                <a:cs typeface="Arial" pitchFamily="34" charset="0"/>
              </a:rPr>
              <a:t>A empresa dispõe de</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 R$ 180.000,00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a</a:t>
            </a:r>
            <a:r>
              <a:rPr kumimoji="0" lang="pt-BR" sz="2000" b="0" i="0" u="none" strike="noStrike" cap="none" normalizeH="0" dirty="0" smtClean="0">
                <a:ln>
                  <a:noFill/>
                </a:ln>
                <a:solidFill>
                  <a:srgbClr val="000000"/>
                </a:solidFill>
                <a:effectLst/>
                <a:latin typeface="Arial" pitchFamily="34" charset="0"/>
                <a:cs typeface="Arial" pitchFamily="34" charset="0"/>
              </a:rPr>
              <a:t> área de Engenharia apresentou </a:t>
            </a:r>
            <a:r>
              <a:rPr kumimoji="0" lang="pt-BR" sz="2000" b="0" i="0" u="none" strike="noStrike" cap="none" normalizeH="0" baseline="0" dirty="0" smtClean="0">
                <a:ln>
                  <a:noFill/>
                </a:ln>
                <a:solidFill>
                  <a:srgbClr val="000000"/>
                </a:solidFill>
                <a:effectLst/>
                <a:latin typeface="Arial" pitchFamily="34" charset="0"/>
                <a:cs typeface="Arial" pitchFamily="34" charset="0"/>
              </a:rPr>
              <a:t> dois projetos</a:t>
            </a:r>
            <a:r>
              <a:rPr kumimoji="0" lang="pt-BR" sz="2000" b="0" i="0" u="none" strike="noStrike" cap="none" normalizeH="0" dirty="0" smtClean="0">
                <a:ln>
                  <a:noFill/>
                </a:ln>
                <a:solidFill>
                  <a:srgbClr val="000000"/>
                </a:solidFill>
                <a:effectLst/>
                <a:latin typeface="Arial" pitchFamily="34" charset="0"/>
                <a:cs typeface="Arial" pitchFamily="34" charset="0"/>
              </a:rPr>
              <a:t> alternativos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sz="2000" dirty="0" smtClean="0">
                <a:solidFill>
                  <a:srgbClr val="000000"/>
                </a:solidFill>
                <a:latin typeface="Arial" pitchFamily="34" charset="0"/>
                <a:cs typeface="Arial" pitchFamily="34" charset="0"/>
              </a:rPr>
              <a:t>Projeto</a:t>
            </a:r>
            <a:r>
              <a:rPr kumimoji="0" lang="pt-BR" sz="2000" b="0" i="0" u="none" strike="noStrike" cap="none" normalizeH="0" baseline="0" dirty="0" smtClean="0">
                <a:ln>
                  <a:noFill/>
                </a:ln>
                <a:solidFill>
                  <a:srgbClr val="000000"/>
                </a:solidFill>
                <a:effectLst/>
                <a:latin typeface="Arial" pitchFamily="34" charset="0"/>
                <a:cs typeface="Arial" pitchFamily="34" charset="0"/>
              </a:rPr>
              <a:t> </a:t>
            </a:r>
            <a:r>
              <a:rPr kumimoji="0" lang="pt-BR" sz="2000" b="1" i="0" u="none" strike="noStrike" cap="none" normalizeH="0" baseline="0" dirty="0" smtClean="0">
                <a:ln>
                  <a:noFill/>
                </a:ln>
                <a:solidFill>
                  <a:srgbClr val="000000"/>
                </a:solidFill>
                <a:effectLst/>
                <a:latin typeface="Arial" pitchFamily="34" charset="0"/>
                <a:cs typeface="Arial" pitchFamily="34" charset="0"/>
              </a:rPr>
              <a:t>A</a:t>
            </a:r>
            <a:r>
              <a:rPr kumimoji="0" lang="pt-BR" sz="2000" b="0" i="0" u="none" strike="noStrike" cap="none" normalizeH="0" baseline="0" dirty="0" smtClean="0">
                <a:ln>
                  <a:noFill/>
                </a:ln>
                <a:solidFill>
                  <a:srgbClr val="000000"/>
                </a:solidFill>
                <a:effectLst/>
                <a:latin typeface="Arial" pitchFamily="34" charset="0"/>
                <a:cs typeface="Arial" pitchFamily="34" charset="0"/>
              </a:rPr>
              <a:t>) Exige um investimento inicial (compra e instalação)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R$ 140.000,00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proporciona um lucro líquido anual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R$ 50.000,00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,durante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7</a:t>
            </a:r>
            <a:r>
              <a:rPr kumimoji="0" lang="pt-BR" sz="2000" b="0" i="0" u="none" strike="noStrike" cap="none" normalizeH="0" baseline="0" dirty="0" smtClean="0">
                <a:ln>
                  <a:noFill/>
                </a:ln>
                <a:solidFill>
                  <a:srgbClr val="000000"/>
                </a:solidFill>
                <a:effectLst/>
                <a:latin typeface="Arial" pitchFamily="34" charset="0"/>
                <a:cs typeface="Arial" pitchFamily="34" charset="0"/>
              </a:rPr>
              <a:t> anos.</a:t>
            </a:r>
            <a:br>
              <a:rPr kumimoji="0" lang="pt-BR" sz="2000" b="0" i="0" u="none" strike="noStrike" cap="none" normalizeH="0" baseline="0" dirty="0" smtClean="0">
                <a:ln>
                  <a:noFill/>
                </a:ln>
                <a:solidFill>
                  <a:srgbClr val="000000"/>
                </a:solidFill>
                <a:effectLst/>
                <a:latin typeface="Arial" pitchFamily="34" charset="0"/>
                <a:cs typeface="Arial" pitchFamily="34" charset="0"/>
              </a:rPr>
            </a:br>
            <a:r>
              <a:rPr kumimoji="0" lang="pt-BR" sz="20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20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sz="2000" dirty="0" smtClean="0">
                <a:solidFill>
                  <a:srgbClr val="000000"/>
                </a:solidFill>
                <a:latin typeface="Arial" pitchFamily="34" charset="0"/>
                <a:cs typeface="Arial" pitchFamily="34" charset="0"/>
              </a:rPr>
              <a:t>Projeto</a:t>
            </a:r>
            <a:r>
              <a:rPr kumimoji="0" lang="pt-BR" sz="2000" b="0" i="0" u="none" strike="noStrike" cap="none" normalizeH="0" baseline="0" dirty="0" smtClean="0">
                <a:ln>
                  <a:noFill/>
                </a:ln>
                <a:solidFill>
                  <a:srgbClr val="000000"/>
                </a:solidFill>
                <a:effectLst/>
                <a:latin typeface="Arial" pitchFamily="34" charset="0"/>
                <a:cs typeface="Arial" pitchFamily="34" charset="0"/>
              </a:rPr>
              <a:t> </a:t>
            </a:r>
            <a:r>
              <a:rPr kumimoji="0" lang="pt-BR" sz="2000" b="1" i="0" u="none" strike="noStrike" cap="none" normalizeH="0" baseline="0" dirty="0" smtClean="0">
                <a:ln>
                  <a:noFill/>
                </a:ln>
                <a:solidFill>
                  <a:srgbClr val="000000"/>
                </a:solidFill>
                <a:effectLst/>
                <a:latin typeface="Arial" pitchFamily="34" charset="0"/>
                <a:cs typeface="Arial" pitchFamily="34" charset="0"/>
              </a:rPr>
              <a:t>B</a:t>
            </a:r>
            <a:r>
              <a:rPr kumimoji="0" lang="pt-BR" sz="2000" b="0" i="0" u="none" strike="noStrike" cap="none" normalizeH="0" baseline="0" dirty="0" smtClean="0">
                <a:ln>
                  <a:noFill/>
                </a:ln>
                <a:solidFill>
                  <a:srgbClr val="000000"/>
                </a:solidFill>
                <a:effectLst/>
                <a:latin typeface="Arial" pitchFamily="34" charset="0"/>
                <a:cs typeface="Arial" pitchFamily="34" charset="0"/>
              </a:rPr>
              <a:t>) Exigem um investimento inicial (compra e instalação)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R$ 180.000,00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proporciona um lucro líquido anual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R$ 65.000,00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durante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7</a:t>
            </a:r>
            <a:r>
              <a:rPr kumimoji="0" lang="pt-BR" sz="2000" b="0" i="0" u="none" strike="noStrike" cap="none" normalizeH="0" baseline="0" dirty="0" smtClean="0">
                <a:ln>
                  <a:noFill/>
                </a:ln>
                <a:solidFill>
                  <a:srgbClr val="000000"/>
                </a:solidFill>
                <a:effectLst/>
                <a:latin typeface="Arial" pitchFamily="34" charset="0"/>
                <a:cs typeface="Arial" pitchFamily="34" charset="0"/>
              </a:rPr>
              <a:t> anos.</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20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Calcule a melhor alternativa, sob uma </a:t>
            </a:r>
            <a:r>
              <a:rPr kumimoji="0" lang="pt-BR" sz="2000" b="0" i="1" u="none" strike="noStrike" cap="none" normalizeH="0" baseline="0" dirty="0" smtClean="0">
                <a:ln>
                  <a:noFill/>
                </a:ln>
                <a:solidFill>
                  <a:srgbClr val="000000"/>
                </a:solidFill>
                <a:effectLst/>
                <a:latin typeface="Arial" pitchFamily="34" charset="0"/>
                <a:cs typeface="Arial" pitchFamily="34" charset="0"/>
              </a:rPr>
              <a:t>TMA</a:t>
            </a:r>
            <a:r>
              <a:rPr kumimoji="0" lang="pt-BR" sz="2000" b="0" i="0" u="none" strike="noStrike" cap="none" normalizeH="0" baseline="0" dirty="0" smtClean="0">
                <a:ln>
                  <a:noFill/>
                </a:ln>
                <a:solidFill>
                  <a:srgbClr val="000000"/>
                </a:solidFill>
                <a:effectLst/>
                <a:latin typeface="Arial" pitchFamily="34" charset="0"/>
                <a:cs typeface="Arial" pitchFamily="34" charset="0"/>
              </a:rPr>
              <a:t> da empresa de 30% </a:t>
            </a:r>
            <a:r>
              <a:rPr kumimoji="0" lang="pt-BR" sz="2000" b="0" i="0" u="none" strike="noStrike" cap="none" normalizeH="0" baseline="0" dirty="0" err="1" smtClean="0">
                <a:ln>
                  <a:noFill/>
                </a:ln>
                <a:solidFill>
                  <a:srgbClr val="000000"/>
                </a:solidFill>
                <a:effectLst/>
                <a:latin typeface="Arial" pitchFamily="34" charset="0"/>
                <a:cs typeface="Arial" pitchFamily="34" charset="0"/>
              </a:rPr>
              <a:t>a.a.</a:t>
            </a: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p:txBody>
      </p:sp>
      <p:pic>
        <p:nvPicPr>
          <p:cNvPr id="88066" name="Picture 2" descr="http://miltonborba.org/MAT/Criterios/VP.htm2.gif"/>
          <p:cNvPicPr>
            <a:picLocks noChangeAspect="1" noChangeArrowheads="1"/>
          </p:cNvPicPr>
          <p:nvPr/>
        </p:nvPicPr>
        <p:blipFill>
          <a:blip r:embed="rId3" cstate="print"/>
          <a:srcRect/>
          <a:stretch>
            <a:fillRect/>
          </a:stretch>
        </p:blipFill>
        <p:spPr bwMode="auto">
          <a:xfrm>
            <a:off x="2315344" y="2780928"/>
            <a:ext cx="1752600" cy="933450"/>
          </a:xfrm>
          <a:prstGeom prst="rect">
            <a:avLst/>
          </a:prstGeom>
          <a:noFill/>
        </p:spPr>
      </p:pic>
      <p:pic>
        <p:nvPicPr>
          <p:cNvPr id="88067" name="Picture 3" descr="http://miltonborba.org/MAT/Criterios/VP.htm3.gif"/>
          <p:cNvPicPr>
            <a:picLocks noChangeAspect="1" noChangeArrowheads="1"/>
          </p:cNvPicPr>
          <p:nvPr/>
        </p:nvPicPr>
        <p:blipFill>
          <a:blip r:embed="rId4" cstate="print"/>
          <a:srcRect/>
          <a:stretch>
            <a:fillRect/>
          </a:stretch>
        </p:blipFill>
        <p:spPr bwMode="auto">
          <a:xfrm>
            <a:off x="2267744" y="4737323"/>
            <a:ext cx="1733550" cy="923925"/>
          </a:xfrm>
          <a:prstGeom prst="rect">
            <a:avLst/>
          </a:prstGeom>
          <a:noFill/>
        </p:spPr>
      </p:pic>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0" name="Retângulo 9"/>
          <p:cNvSpPr/>
          <p:nvPr/>
        </p:nvSpPr>
        <p:spPr>
          <a:xfrm>
            <a:off x="323528" y="1412776"/>
            <a:ext cx="8280920" cy="2246769"/>
          </a:xfrm>
          <a:prstGeom prst="rect">
            <a:avLst/>
          </a:prstGeom>
        </p:spPr>
        <p:txBody>
          <a:bodyPr wrap="square">
            <a:spAutoFit/>
          </a:bodyPr>
          <a:lstStyle/>
          <a:p>
            <a:pPr marL="457200" indent="-457200"/>
            <a:r>
              <a:rPr lang="pt-BR" sz="2000" dirty="0" smtClean="0"/>
              <a:t>Calculo do VAUE A</a:t>
            </a:r>
          </a:p>
          <a:p>
            <a:pPr marL="457200" indent="-457200"/>
            <a:endParaRPr lang="pt-BR" sz="2000" dirty="0" smtClean="0"/>
          </a:p>
          <a:p>
            <a:pPr marL="457200" indent="-457200"/>
            <a:r>
              <a:rPr lang="pt-BR" sz="2000" dirty="0" smtClean="0"/>
              <a:t>Distribuir o investimento no </a:t>
            </a:r>
            <a:r>
              <a:rPr lang="pt-BR" sz="2000" dirty="0" smtClean="0"/>
              <a:t>período </a:t>
            </a:r>
            <a:r>
              <a:rPr lang="pt-BR" sz="2000" dirty="0" smtClean="0"/>
              <a:t>de 7 anos com </a:t>
            </a:r>
            <a:r>
              <a:rPr lang="pt-BR" sz="2000" dirty="0" smtClean="0"/>
              <a:t> </a:t>
            </a:r>
            <a:r>
              <a:rPr lang="pt-BR" sz="2000" i="1" dirty="0" smtClean="0"/>
              <a:t>i</a:t>
            </a:r>
            <a:r>
              <a:rPr lang="pt-BR" sz="2000" dirty="0" smtClean="0"/>
              <a:t> </a:t>
            </a:r>
            <a:r>
              <a:rPr lang="pt-BR" sz="2000" dirty="0" smtClean="0"/>
              <a:t>= 30%a.a.</a:t>
            </a:r>
          </a:p>
          <a:p>
            <a:pPr marL="457200" indent="-457200"/>
            <a:endParaRPr lang="pt-BR" sz="2000" dirty="0" smtClean="0"/>
          </a:p>
          <a:p>
            <a:pPr marL="457200" indent="-457200"/>
            <a:endParaRPr lang="pt-BR" sz="2000" dirty="0"/>
          </a:p>
          <a:p>
            <a:pPr marL="457200" indent="-457200"/>
            <a:endParaRPr lang="pt-BR" sz="2000" dirty="0" smtClean="0"/>
          </a:p>
          <a:p>
            <a:pPr marL="457200" indent="-457200"/>
            <a:r>
              <a:rPr lang="pt-BR" sz="2000" dirty="0" smtClean="0"/>
              <a:t>VAUE (A ) =  50.000 – </a:t>
            </a:r>
            <a:r>
              <a:rPr lang="pt-BR" sz="2000" dirty="0" smtClean="0"/>
              <a:t>49.962 </a:t>
            </a:r>
            <a:r>
              <a:rPr lang="pt-BR" sz="2000" dirty="0" smtClean="0"/>
              <a:t>=  $ </a:t>
            </a:r>
            <a:r>
              <a:rPr lang="pt-BR" sz="2000" dirty="0" smtClean="0"/>
              <a:t>38,00</a:t>
            </a:r>
            <a:endParaRPr lang="pt-BR" sz="2000" dirty="0"/>
          </a:p>
        </p:txBody>
      </p:sp>
      <p:sp>
        <p:nvSpPr>
          <p:cNvPr id="15" name="Retângulo 14"/>
          <p:cNvSpPr/>
          <p:nvPr/>
        </p:nvSpPr>
        <p:spPr>
          <a:xfrm>
            <a:off x="323528" y="4114815"/>
            <a:ext cx="8280920" cy="2246769"/>
          </a:xfrm>
          <a:prstGeom prst="rect">
            <a:avLst/>
          </a:prstGeom>
        </p:spPr>
        <p:txBody>
          <a:bodyPr wrap="square">
            <a:spAutoFit/>
          </a:bodyPr>
          <a:lstStyle/>
          <a:p>
            <a:pPr marL="457200" indent="-457200"/>
            <a:r>
              <a:rPr lang="pt-BR" sz="2000" dirty="0" smtClean="0"/>
              <a:t>Calculo do VAUE B</a:t>
            </a:r>
          </a:p>
          <a:p>
            <a:pPr marL="457200" indent="-457200"/>
            <a:endParaRPr lang="pt-BR" sz="2000" dirty="0" smtClean="0"/>
          </a:p>
          <a:p>
            <a:pPr marL="457200" indent="-457200"/>
            <a:r>
              <a:rPr lang="pt-BR" sz="2000" dirty="0" smtClean="0"/>
              <a:t>Distribuir o investimento no </a:t>
            </a:r>
            <a:r>
              <a:rPr lang="pt-BR" sz="2000" dirty="0" smtClean="0"/>
              <a:t>período </a:t>
            </a:r>
            <a:r>
              <a:rPr lang="pt-BR" sz="2000" dirty="0" smtClean="0"/>
              <a:t>de 7 anos com </a:t>
            </a:r>
            <a:r>
              <a:rPr lang="pt-BR" sz="2000" dirty="0" smtClean="0"/>
              <a:t>  </a:t>
            </a:r>
            <a:r>
              <a:rPr lang="pt-BR" sz="2000" i="1" dirty="0" smtClean="0"/>
              <a:t>i</a:t>
            </a:r>
            <a:r>
              <a:rPr lang="pt-BR" sz="2000" dirty="0" smtClean="0"/>
              <a:t> </a:t>
            </a:r>
            <a:r>
              <a:rPr lang="pt-BR" sz="2000" dirty="0" smtClean="0"/>
              <a:t>= 30%a.a.</a:t>
            </a:r>
          </a:p>
          <a:p>
            <a:pPr marL="457200" indent="-457200"/>
            <a:endParaRPr lang="pt-BR" sz="2000" dirty="0" smtClean="0"/>
          </a:p>
          <a:p>
            <a:pPr marL="457200" indent="-457200"/>
            <a:endParaRPr lang="pt-BR" sz="2000" dirty="0" smtClean="0"/>
          </a:p>
          <a:p>
            <a:pPr marL="457200" indent="-457200"/>
            <a:endParaRPr lang="pt-BR" sz="2000" dirty="0" smtClean="0"/>
          </a:p>
          <a:p>
            <a:pPr marL="457200" indent="-457200"/>
            <a:r>
              <a:rPr lang="pt-BR" sz="2000" dirty="0" smtClean="0"/>
              <a:t>VAUE (B ) =  65.000 – </a:t>
            </a:r>
            <a:r>
              <a:rPr lang="pt-BR" sz="2000" dirty="0" smtClean="0"/>
              <a:t>64.237 </a:t>
            </a:r>
            <a:r>
              <a:rPr lang="pt-BR" sz="2000" dirty="0" smtClean="0"/>
              <a:t>=  $ </a:t>
            </a:r>
            <a:r>
              <a:rPr lang="pt-BR" sz="2000" dirty="0" smtClean="0"/>
              <a:t>763</a:t>
            </a:r>
            <a:endParaRPr lang="pt-BR" sz="2000" dirty="0"/>
          </a:p>
        </p:txBody>
      </p:sp>
      <p:graphicFrame>
        <p:nvGraphicFramePr>
          <p:cNvPr id="3" name="Objeto 2"/>
          <p:cNvGraphicFramePr>
            <a:graphicFrameLocks noChangeAspect="1"/>
          </p:cNvGraphicFramePr>
          <p:nvPr>
            <p:extLst>
              <p:ext uri="{D42A27DB-BD31-4B8C-83A1-F6EECF244321}">
                <p14:modId xmlns:p14="http://schemas.microsoft.com/office/powerpoint/2010/main" val="262560970"/>
              </p:ext>
            </p:extLst>
          </p:nvPr>
        </p:nvGraphicFramePr>
        <p:xfrm>
          <a:off x="404276" y="2564904"/>
          <a:ext cx="3332942" cy="648072"/>
        </p:xfrm>
        <a:graphic>
          <a:graphicData uri="http://schemas.openxmlformats.org/presentationml/2006/ole">
            <mc:AlternateContent xmlns:mc="http://schemas.openxmlformats.org/markup-compatibility/2006">
              <mc:Choice xmlns:v="urn:schemas-microsoft-com:vml" Requires="v">
                <p:oleObj spid="_x0000_s50232" name="Equação" r:id="rId4" imgW="2286000" imgH="444240" progId="Equation.3">
                  <p:embed/>
                </p:oleObj>
              </mc:Choice>
              <mc:Fallback>
                <p:oleObj name="Equação" r:id="rId4" imgW="2286000" imgH="444240" progId="Equation.3">
                  <p:embed/>
                  <p:pic>
                    <p:nvPicPr>
                      <p:cNvPr id="0" name=""/>
                      <p:cNvPicPr/>
                      <p:nvPr/>
                    </p:nvPicPr>
                    <p:blipFill>
                      <a:blip r:embed="rId5"/>
                      <a:stretch>
                        <a:fillRect/>
                      </a:stretch>
                    </p:blipFill>
                    <p:spPr>
                      <a:xfrm>
                        <a:off x="404276" y="2564904"/>
                        <a:ext cx="3332942" cy="648072"/>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1648480455"/>
              </p:ext>
            </p:extLst>
          </p:nvPr>
        </p:nvGraphicFramePr>
        <p:xfrm>
          <a:off x="467543" y="5238198"/>
          <a:ext cx="3286661" cy="639073"/>
        </p:xfrm>
        <a:graphic>
          <a:graphicData uri="http://schemas.openxmlformats.org/presentationml/2006/ole">
            <mc:AlternateContent xmlns:mc="http://schemas.openxmlformats.org/markup-compatibility/2006">
              <mc:Choice xmlns:v="urn:schemas-microsoft-com:vml" Requires="v">
                <p:oleObj spid="_x0000_s50233" name="Equação" r:id="rId6" imgW="2286000" imgH="444240" progId="Equation.3">
                  <p:embed/>
                </p:oleObj>
              </mc:Choice>
              <mc:Fallback>
                <p:oleObj name="Equação" r:id="rId6" imgW="2286000" imgH="444240" progId="Equation.3">
                  <p:embed/>
                  <p:pic>
                    <p:nvPicPr>
                      <p:cNvPr id="0" name=""/>
                      <p:cNvPicPr/>
                      <p:nvPr/>
                    </p:nvPicPr>
                    <p:blipFill>
                      <a:blip r:embed="rId7"/>
                      <a:stretch>
                        <a:fillRect/>
                      </a:stretch>
                    </p:blipFill>
                    <p:spPr>
                      <a:xfrm>
                        <a:off x="467543" y="5238198"/>
                        <a:ext cx="3286661" cy="639073"/>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1569660"/>
          </a:xfrm>
          <a:prstGeom prst="rect">
            <a:avLst/>
          </a:prstGeom>
        </p:spPr>
        <p:txBody>
          <a:bodyPr wrap="square">
            <a:spAutoFit/>
          </a:bodyPr>
          <a:lstStyle/>
          <a:p>
            <a:r>
              <a:rPr lang="pt-BR" sz="2400" u="sng" dirty="0" smtClean="0"/>
              <a:t>Resposta</a:t>
            </a:r>
            <a:r>
              <a:rPr lang="pt-BR" sz="2400" dirty="0" smtClean="0"/>
              <a:t>: </a:t>
            </a:r>
            <a:endParaRPr lang="pt-BR" sz="2400" dirty="0" smtClean="0"/>
          </a:p>
          <a:p>
            <a:endParaRPr lang="pt-BR" sz="2400" dirty="0"/>
          </a:p>
          <a:p>
            <a:r>
              <a:rPr lang="pt-BR" sz="2400" dirty="0" smtClean="0"/>
              <a:t>Portanto a </a:t>
            </a:r>
            <a:r>
              <a:rPr lang="pt-BR" sz="2400" dirty="0" smtClean="0"/>
              <a:t>alternativa </a:t>
            </a:r>
            <a:r>
              <a:rPr lang="pt-BR" sz="2400" b="1" dirty="0" smtClean="0"/>
              <a:t>B</a:t>
            </a:r>
            <a:r>
              <a:rPr lang="pt-BR" sz="2400" dirty="0" smtClean="0"/>
              <a:t> é a recomendada economicamente: dará lucro anual de </a:t>
            </a:r>
            <a:r>
              <a:rPr lang="pt-BR" sz="2400" i="1" dirty="0" smtClean="0"/>
              <a:t>R$ </a:t>
            </a:r>
            <a:r>
              <a:rPr lang="pt-BR" sz="2400" i="1" dirty="0" smtClean="0"/>
              <a:t>763 </a:t>
            </a:r>
            <a:r>
              <a:rPr lang="pt-BR" sz="2400" dirty="0" smtClean="0"/>
              <a:t>por</a:t>
            </a:r>
            <a:r>
              <a:rPr lang="pt-BR" sz="2400" dirty="0" smtClean="0"/>
              <a:t> </a:t>
            </a:r>
            <a:r>
              <a:rPr lang="pt-BR" sz="2400" i="1" dirty="0" smtClean="0"/>
              <a:t>7</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9089" name="Rectangle 1"/>
          <p:cNvSpPr>
            <a:spLocks noChangeArrowheads="1"/>
          </p:cNvSpPr>
          <p:nvPr/>
        </p:nvSpPr>
        <p:spPr bwMode="auto">
          <a:xfrm>
            <a:off x="83532" y="1484784"/>
            <a:ext cx="9038052"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b="1" dirty="0" smtClean="0">
                <a:solidFill>
                  <a:srgbClr val="000000"/>
                </a:solidFill>
                <a:latin typeface="Arial" pitchFamily="34" charset="0"/>
                <a:cs typeface="Arial" pitchFamily="34" charset="0"/>
              </a:rPr>
              <a:t>Exemplo 2 )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Idem 1), se a empresa só dispuser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R$ 160.000,00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mas poderá tomar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Arial" pitchFamily="34" charset="0"/>
                <a:cs typeface="Arial" pitchFamily="34" charset="0"/>
              </a:rPr>
              <a:t>e</a:t>
            </a:r>
            <a:r>
              <a:rPr kumimoji="0" lang="pt-BR" sz="2000" b="0" i="0" u="none" strike="noStrike" cap="none" normalizeH="0" baseline="0" dirty="0" smtClean="0">
                <a:ln>
                  <a:noFill/>
                </a:ln>
                <a:solidFill>
                  <a:srgbClr val="000000"/>
                </a:solidFill>
                <a:effectLst/>
                <a:latin typeface="Arial" pitchFamily="34" charset="0"/>
                <a:cs typeface="Arial" pitchFamily="34" charset="0"/>
              </a:rPr>
              <a:t>mprestado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R$ 20.000,00 ( ao valor de  hoje )</a:t>
            </a:r>
            <a:r>
              <a:rPr kumimoji="0" lang="pt-BR" sz="2000" b="0" i="0" u="none" strike="noStrike" cap="none" normalizeH="0" baseline="0" dirty="0" smtClean="0">
                <a:ln>
                  <a:noFill/>
                </a:ln>
                <a:solidFill>
                  <a:srgbClr val="000000"/>
                </a:solidFill>
                <a:effectLst/>
                <a:latin typeface="Arial" pitchFamily="34" charset="0"/>
                <a:cs typeface="Arial" pitchFamily="34" charset="0"/>
              </a:rPr>
              <a:t>, e pagar depois de um ano, sob 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taxa de  juros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40%</a:t>
            </a:r>
            <a:r>
              <a:rPr lang="pt-BR" sz="2000" dirty="0" smtClean="0">
                <a:solidFill>
                  <a:srgbClr val="000000"/>
                </a:solidFill>
                <a:latin typeface="Arial" pitchFamily="34" charset="0"/>
                <a:cs typeface="Arial" pitchFamily="34" charset="0"/>
              </a:rPr>
              <a:t> , porem mantendo TMA = 30% </a:t>
            </a:r>
            <a:r>
              <a:rPr lang="pt-BR" sz="2000" dirty="0" err="1" smtClean="0">
                <a:solidFill>
                  <a:srgbClr val="000000"/>
                </a:solidFill>
                <a:latin typeface="Arial" pitchFamily="34" charset="0"/>
                <a:cs typeface="Arial" pitchFamily="34" charset="0"/>
              </a:rPr>
              <a:t>a.a.</a:t>
            </a:r>
            <a:r>
              <a:rPr kumimoji="0" lang="pt-BR" sz="2000" b="0" i="0" u="none" strike="noStrike" cap="none" normalizeH="0" baseline="0" dirty="0" smtClean="0">
                <a:ln>
                  <a:noFill/>
                </a:ln>
                <a:solidFill>
                  <a:srgbClr val="000000"/>
                </a:solidFill>
                <a:effectLst/>
                <a:latin typeface="Arial" pitchFamily="34" charset="0"/>
                <a:cs typeface="Arial" pitchFamily="34" charset="0"/>
              </a:rPr>
              <a:t/>
            </a:r>
            <a:br>
              <a:rPr kumimoji="0" lang="pt-BR" sz="2000" b="0" i="0" u="none" strike="noStrike" cap="none" normalizeH="0" baseline="0" dirty="0" smtClean="0">
                <a:ln>
                  <a:noFill/>
                </a:ln>
                <a:solidFill>
                  <a:srgbClr val="000000"/>
                </a:solidFill>
                <a:effectLst/>
                <a:latin typeface="Arial" pitchFamily="34" charset="0"/>
                <a:cs typeface="Arial" pitchFamily="34" charset="0"/>
              </a:rPr>
            </a:b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9089" name="Rectangle 1"/>
          <p:cNvSpPr>
            <a:spLocks noChangeArrowheads="1"/>
          </p:cNvSpPr>
          <p:nvPr/>
        </p:nvSpPr>
        <p:spPr bwMode="auto">
          <a:xfrm>
            <a:off x="107504" y="1196752"/>
            <a:ext cx="8345554"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b="1" dirty="0" smtClean="0">
                <a:solidFill>
                  <a:srgbClr val="000000"/>
                </a:solidFill>
                <a:latin typeface="Arial" pitchFamily="34" charset="0"/>
                <a:cs typeface="Arial" pitchFamily="34" charset="0"/>
              </a:rPr>
              <a:t>Exemplo 2 ) </a:t>
            </a:r>
            <a:endParaRPr kumimoji="0" lang="pt-B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Idem 1), se a empresa só dispuser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R$ 160.000,00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mas poderá tomar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Arial" pitchFamily="34" charset="0"/>
                <a:cs typeface="Arial" pitchFamily="34" charset="0"/>
              </a:rPr>
              <a:t>e</a:t>
            </a:r>
            <a:r>
              <a:rPr kumimoji="0" lang="pt-BR" sz="2000" b="0" i="0" u="none" strike="noStrike" cap="none" normalizeH="0" baseline="0" dirty="0" smtClean="0">
                <a:ln>
                  <a:noFill/>
                </a:ln>
                <a:solidFill>
                  <a:srgbClr val="000000"/>
                </a:solidFill>
                <a:effectLst/>
                <a:latin typeface="Arial" pitchFamily="34" charset="0"/>
                <a:cs typeface="Arial" pitchFamily="34" charset="0"/>
              </a:rPr>
              <a:t>mprestado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R$ 20.000,00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pagar depois de um ano, sob a  taxa de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juros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40%</a:t>
            </a:r>
            <a:r>
              <a:rPr kumimoji="0" lang="pt-BR" sz="2000" b="0" i="0" u="none" strike="noStrike" cap="none" normalizeH="0" baseline="0" dirty="0" smtClean="0">
                <a:ln>
                  <a:noFill/>
                </a:ln>
                <a:solidFill>
                  <a:srgbClr val="000000"/>
                </a:solidFill>
                <a:effectLst/>
                <a:latin typeface="Arial" pitchFamily="34" charset="0"/>
                <a:cs typeface="Arial" pitchFamily="34" charset="0"/>
              </a:rPr>
              <a:t>.</a:t>
            </a:r>
            <a:br>
              <a:rPr kumimoji="0" lang="pt-BR" sz="2000" b="0" i="0" u="none" strike="noStrike" cap="none" normalizeH="0" baseline="0" dirty="0" smtClean="0">
                <a:ln>
                  <a:noFill/>
                </a:ln>
                <a:solidFill>
                  <a:srgbClr val="000000"/>
                </a:solidFill>
                <a:effectLst/>
                <a:latin typeface="Arial" pitchFamily="34" charset="0"/>
                <a:cs typeface="Arial" pitchFamily="34" charset="0"/>
              </a:rPr>
            </a:b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9090" name="Picture 2" descr="http://miltonborba.org/MAT/Criterios/VP.htm4.gif"/>
          <p:cNvPicPr>
            <a:picLocks noChangeAspect="1" noChangeArrowheads="1"/>
          </p:cNvPicPr>
          <p:nvPr/>
        </p:nvPicPr>
        <p:blipFill>
          <a:blip r:embed="rId3" cstate="print"/>
          <a:srcRect/>
          <a:stretch>
            <a:fillRect/>
          </a:stretch>
        </p:blipFill>
        <p:spPr bwMode="auto">
          <a:xfrm>
            <a:off x="1916521" y="2276872"/>
            <a:ext cx="2151423" cy="1152128"/>
          </a:xfrm>
          <a:prstGeom prst="rect">
            <a:avLst/>
          </a:prstGeom>
          <a:noFill/>
        </p:spPr>
      </p:pic>
      <p:sp>
        <p:nvSpPr>
          <p:cNvPr id="8" name="Retângulo 7"/>
          <p:cNvSpPr/>
          <p:nvPr/>
        </p:nvSpPr>
        <p:spPr>
          <a:xfrm>
            <a:off x="251520" y="3191485"/>
            <a:ext cx="8201538" cy="3477875"/>
          </a:xfrm>
          <a:prstGeom prst="rect">
            <a:avLst/>
          </a:prstGeom>
        </p:spPr>
        <p:txBody>
          <a:bodyPr wrap="square">
            <a:spAutoFit/>
          </a:bodyPr>
          <a:lstStyle/>
          <a:p>
            <a:r>
              <a:rPr lang="pt-BR" sz="2000" u="sng" dirty="0" smtClean="0"/>
              <a:t>Solução</a:t>
            </a:r>
            <a:r>
              <a:rPr lang="pt-BR" sz="2000" dirty="0" smtClean="0"/>
              <a:t>: </a:t>
            </a:r>
            <a:endParaRPr lang="pt-BR" sz="2000" dirty="0" smtClean="0"/>
          </a:p>
          <a:p>
            <a:endParaRPr lang="pt-BR" sz="2000" dirty="0"/>
          </a:p>
          <a:p>
            <a:r>
              <a:rPr lang="pt-BR" sz="2000" dirty="0" smtClean="0"/>
              <a:t>1° passo:  Equalizar investimento</a:t>
            </a:r>
          </a:p>
          <a:p>
            <a:endParaRPr lang="pt-BR" sz="2000" dirty="0"/>
          </a:p>
          <a:p>
            <a:r>
              <a:rPr lang="pt-BR" sz="2000" dirty="0" smtClean="0"/>
              <a:t> R$ 20.000  hoje, a uma de  40% vale </a:t>
            </a:r>
            <a:r>
              <a:rPr lang="pt-BR" sz="2000" dirty="0" smtClean="0"/>
              <a:t>em </a:t>
            </a:r>
            <a:r>
              <a:rPr lang="pt-BR" sz="2000" dirty="0" smtClean="0"/>
              <a:t>um 1 ano </a:t>
            </a:r>
            <a:r>
              <a:rPr lang="pt-BR" sz="2000" dirty="0" smtClean="0">
                <a:sym typeface="Wingdings" pitchFamily="2" charset="2"/>
              </a:rPr>
              <a:t></a:t>
            </a:r>
            <a:r>
              <a:rPr lang="pt-BR" sz="2000" dirty="0" smtClean="0"/>
              <a:t> </a:t>
            </a:r>
            <a:r>
              <a:rPr lang="pt-BR" sz="2000" i="1" dirty="0" smtClean="0"/>
              <a:t>R$ 20.000,00(1,40) </a:t>
            </a:r>
            <a:r>
              <a:rPr lang="pt-BR" sz="2000" i="1" dirty="0" smtClean="0"/>
              <a:t>=      </a:t>
            </a:r>
            <a:r>
              <a:rPr lang="pt-BR" sz="2000" i="1" dirty="0" smtClean="0"/>
              <a:t>R$ 28.000,00,</a:t>
            </a:r>
            <a:r>
              <a:rPr lang="pt-BR" sz="2000" dirty="0" smtClean="0"/>
              <a:t> </a:t>
            </a:r>
            <a:endParaRPr lang="pt-BR" sz="2000" dirty="0" smtClean="0"/>
          </a:p>
          <a:p>
            <a:endParaRPr lang="pt-BR" sz="2000" dirty="0"/>
          </a:p>
          <a:p>
            <a:r>
              <a:rPr lang="pt-BR" sz="2000" dirty="0" smtClean="0"/>
              <a:t>Porem R$ 28.000 daqui um ano a taxa de 30% a.a. vale </a:t>
            </a:r>
            <a:r>
              <a:rPr lang="pt-BR" sz="2000" dirty="0" smtClean="0"/>
              <a:t> </a:t>
            </a:r>
            <a:r>
              <a:rPr lang="pt-BR" sz="2000" dirty="0" smtClean="0"/>
              <a:t> </a:t>
            </a:r>
            <a:r>
              <a:rPr lang="pt-BR" sz="2000" dirty="0" smtClean="0">
                <a:sym typeface="Wingdings" pitchFamily="2" charset="2"/>
              </a:rPr>
              <a:t> R</a:t>
            </a:r>
            <a:r>
              <a:rPr lang="pt-BR" sz="2000" i="1" dirty="0" smtClean="0"/>
              <a:t>$    28.000/1,30  </a:t>
            </a:r>
            <a:r>
              <a:rPr lang="pt-BR" sz="2000" dirty="0" smtClean="0"/>
              <a:t>=   </a:t>
            </a:r>
            <a:r>
              <a:rPr lang="pt-BR" sz="2000" dirty="0" smtClean="0"/>
              <a:t> </a:t>
            </a:r>
            <a:r>
              <a:rPr lang="pt-BR" sz="2000" i="1" dirty="0" smtClean="0"/>
              <a:t>R$ </a:t>
            </a:r>
            <a:r>
              <a:rPr lang="pt-BR" sz="2000" i="1" dirty="0" smtClean="0"/>
              <a:t>21.538, </a:t>
            </a:r>
            <a:r>
              <a:rPr lang="pt-BR" sz="2000" i="1" dirty="0" smtClean="0"/>
              <a:t> </a:t>
            </a:r>
            <a:r>
              <a:rPr lang="pt-BR" sz="2000" dirty="0" smtClean="0"/>
              <a:t>a Valor Presente.</a:t>
            </a:r>
          </a:p>
          <a:p>
            <a:endParaRPr lang="pt-BR" sz="2000" dirty="0"/>
          </a:p>
          <a:p>
            <a:r>
              <a:rPr lang="pt-BR" sz="2000" dirty="0" smtClean="0"/>
              <a:t>Portanto Investimento total = 160.000 + 21,538  = R$ 181.538,</a:t>
            </a:r>
            <a:endParaRPr lang="pt-BR" sz="2000" dirty="0"/>
          </a:p>
        </p:txBody>
      </p:sp>
    </p:spTree>
    <p:extLst>
      <p:ext uri="{BB962C8B-B14F-4D97-AF65-F5344CB8AC3E}">
        <p14:creationId xmlns:p14="http://schemas.microsoft.com/office/powerpoint/2010/main" val="1351388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9089" name="Rectangle 1"/>
          <p:cNvSpPr>
            <a:spLocks noChangeArrowheads="1"/>
          </p:cNvSpPr>
          <p:nvPr/>
        </p:nvSpPr>
        <p:spPr bwMode="auto">
          <a:xfrm>
            <a:off x="107504" y="1196752"/>
            <a:ext cx="8345554"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b="1" dirty="0" smtClean="0">
                <a:solidFill>
                  <a:srgbClr val="000000"/>
                </a:solidFill>
                <a:latin typeface="Arial" pitchFamily="34" charset="0"/>
                <a:cs typeface="Arial" pitchFamily="34" charset="0"/>
              </a:rPr>
              <a:t>Exemplo 2 ) </a:t>
            </a:r>
            <a:endParaRPr kumimoji="0" lang="pt-B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Idem 1), se a empresa só dispuser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R$ 160.000,00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mas poderá tomar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Arial" pitchFamily="34" charset="0"/>
                <a:cs typeface="Arial" pitchFamily="34" charset="0"/>
              </a:rPr>
              <a:t>e</a:t>
            </a:r>
            <a:r>
              <a:rPr kumimoji="0" lang="pt-BR" sz="2000" b="0" i="0" u="none" strike="noStrike" cap="none" normalizeH="0" baseline="0" dirty="0" smtClean="0">
                <a:ln>
                  <a:noFill/>
                </a:ln>
                <a:solidFill>
                  <a:srgbClr val="000000"/>
                </a:solidFill>
                <a:effectLst/>
                <a:latin typeface="Arial" pitchFamily="34" charset="0"/>
                <a:cs typeface="Arial" pitchFamily="34" charset="0"/>
              </a:rPr>
              <a:t>mprestado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R$ 20.000,00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pagar depois de um ano, sob a  taxa de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juros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40%</a:t>
            </a:r>
            <a:r>
              <a:rPr kumimoji="0" lang="pt-BR" sz="2000" b="0" i="0" u="none" strike="noStrike" cap="none" normalizeH="0" baseline="0" dirty="0" smtClean="0">
                <a:ln>
                  <a:noFill/>
                </a:ln>
                <a:solidFill>
                  <a:srgbClr val="000000"/>
                </a:solidFill>
                <a:effectLst/>
                <a:latin typeface="Arial" pitchFamily="34" charset="0"/>
                <a:cs typeface="Arial" pitchFamily="34" charset="0"/>
              </a:rPr>
              <a:t>.</a:t>
            </a:r>
            <a:br>
              <a:rPr kumimoji="0" lang="pt-BR" sz="2000" b="0" i="0" u="none" strike="noStrike" cap="none" normalizeH="0" baseline="0" dirty="0" smtClean="0">
                <a:ln>
                  <a:noFill/>
                </a:ln>
                <a:solidFill>
                  <a:srgbClr val="000000"/>
                </a:solidFill>
                <a:effectLst/>
                <a:latin typeface="Arial" pitchFamily="34" charset="0"/>
                <a:cs typeface="Arial" pitchFamily="34" charset="0"/>
              </a:rPr>
            </a:b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9090" name="Picture 2" descr="http://miltonborba.org/MAT/Criterios/VP.htm4.gif"/>
          <p:cNvPicPr>
            <a:picLocks noChangeAspect="1" noChangeArrowheads="1"/>
          </p:cNvPicPr>
          <p:nvPr/>
        </p:nvPicPr>
        <p:blipFill>
          <a:blip r:embed="rId4" cstate="print"/>
          <a:srcRect/>
          <a:stretch>
            <a:fillRect/>
          </a:stretch>
        </p:blipFill>
        <p:spPr bwMode="auto">
          <a:xfrm>
            <a:off x="1916521" y="2276872"/>
            <a:ext cx="2151423" cy="1152128"/>
          </a:xfrm>
          <a:prstGeom prst="rect">
            <a:avLst/>
          </a:prstGeom>
          <a:noFill/>
        </p:spPr>
      </p:pic>
      <p:sp>
        <p:nvSpPr>
          <p:cNvPr id="8" name="Retângulo 7"/>
          <p:cNvSpPr/>
          <p:nvPr/>
        </p:nvSpPr>
        <p:spPr>
          <a:xfrm>
            <a:off x="251520" y="3645024"/>
            <a:ext cx="8280920" cy="400110"/>
          </a:xfrm>
          <a:prstGeom prst="rect">
            <a:avLst/>
          </a:prstGeom>
        </p:spPr>
        <p:txBody>
          <a:bodyPr wrap="square">
            <a:spAutoFit/>
          </a:bodyPr>
          <a:lstStyle/>
          <a:p>
            <a:r>
              <a:rPr lang="pt-BR" sz="2000" u="sng" dirty="0" smtClean="0"/>
              <a:t>2° passo :  </a:t>
            </a:r>
            <a:r>
              <a:rPr lang="pt-BR" sz="2000" dirty="0" smtClean="0"/>
              <a:t>Distribuir o Investimento total durante o período de 7 anos;</a:t>
            </a:r>
            <a:endParaRPr lang="pt-BR" sz="2000" dirty="0"/>
          </a:p>
        </p:txBody>
      </p:sp>
      <p:sp>
        <p:nvSpPr>
          <p:cNvPr id="10" name="Retângulo 9"/>
          <p:cNvSpPr/>
          <p:nvPr/>
        </p:nvSpPr>
        <p:spPr>
          <a:xfrm>
            <a:off x="251520" y="4978911"/>
            <a:ext cx="8280920" cy="1015663"/>
          </a:xfrm>
          <a:prstGeom prst="rect">
            <a:avLst/>
          </a:prstGeom>
        </p:spPr>
        <p:txBody>
          <a:bodyPr wrap="square">
            <a:spAutoFit/>
          </a:bodyPr>
          <a:lstStyle/>
          <a:p>
            <a:pPr marL="457200" indent="-457200"/>
            <a:endParaRPr lang="pt-BR" sz="2000" dirty="0" smtClean="0"/>
          </a:p>
          <a:p>
            <a:pPr marL="457200" indent="-457200"/>
            <a:endParaRPr lang="pt-BR" sz="2000" dirty="0" smtClean="0"/>
          </a:p>
          <a:p>
            <a:pPr marL="457200" indent="-457200"/>
            <a:r>
              <a:rPr lang="pt-BR" sz="2000" dirty="0" smtClean="0"/>
              <a:t>3° passo : Calculo do  VAUE </a:t>
            </a:r>
            <a:r>
              <a:rPr lang="pt-BR" sz="2000" dirty="0" smtClean="0"/>
              <a:t>(B ) =  65.000 – </a:t>
            </a:r>
            <a:r>
              <a:rPr lang="pt-BR" sz="2000" dirty="0" smtClean="0"/>
              <a:t>64.786, </a:t>
            </a:r>
            <a:r>
              <a:rPr lang="pt-BR" sz="2000" dirty="0" smtClean="0"/>
              <a:t>=  $ </a:t>
            </a:r>
            <a:r>
              <a:rPr lang="pt-BR" sz="2000" dirty="0" smtClean="0"/>
              <a:t>214</a:t>
            </a:r>
            <a:endParaRPr lang="pt-BR" sz="2000" dirty="0"/>
          </a:p>
        </p:txBody>
      </p:sp>
      <p:graphicFrame>
        <p:nvGraphicFramePr>
          <p:cNvPr id="4" name="Objeto 3"/>
          <p:cNvGraphicFramePr>
            <a:graphicFrameLocks noChangeAspect="1"/>
          </p:cNvGraphicFramePr>
          <p:nvPr>
            <p:extLst>
              <p:ext uri="{D42A27DB-BD31-4B8C-83A1-F6EECF244321}">
                <p14:modId xmlns:p14="http://schemas.microsoft.com/office/powerpoint/2010/main" val="2683026303"/>
              </p:ext>
            </p:extLst>
          </p:nvPr>
        </p:nvGraphicFramePr>
        <p:xfrm>
          <a:off x="395536" y="4437112"/>
          <a:ext cx="3816424" cy="804668"/>
        </p:xfrm>
        <a:graphic>
          <a:graphicData uri="http://schemas.openxmlformats.org/presentationml/2006/ole">
            <mc:AlternateContent xmlns:mc="http://schemas.openxmlformats.org/markup-compatibility/2006">
              <mc:Choice xmlns:v="urn:schemas-microsoft-com:vml" Requires="v">
                <p:oleObj spid="_x0000_s51232" name="Equação" r:id="rId5" imgW="2108160" imgH="444240" progId="Equation.3">
                  <p:embed/>
                </p:oleObj>
              </mc:Choice>
              <mc:Fallback>
                <p:oleObj name="Equação" r:id="rId5" imgW="2108160" imgH="444240" progId="Equation.3">
                  <p:embed/>
                  <p:pic>
                    <p:nvPicPr>
                      <p:cNvPr id="0" name=""/>
                      <p:cNvPicPr/>
                      <p:nvPr/>
                    </p:nvPicPr>
                    <p:blipFill>
                      <a:blip r:embed="rId6"/>
                      <a:stretch>
                        <a:fillRect/>
                      </a:stretch>
                    </p:blipFill>
                    <p:spPr>
                      <a:xfrm>
                        <a:off x="395536" y="4437112"/>
                        <a:ext cx="3816424" cy="804668"/>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830997"/>
          </a:xfrm>
          <a:prstGeom prst="rect">
            <a:avLst/>
          </a:prstGeom>
        </p:spPr>
        <p:txBody>
          <a:bodyPr wrap="square">
            <a:spAutoFit/>
          </a:bodyPr>
          <a:lstStyle/>
          <a:p>
            <a:r>
              <a:rPr lang="pt-BR" sz="2400" u="sng" dirty="0" smtClean="0"/>
              <a:t>Resposta</a:t>
            </a:r>
            <a:r>
              <a:rPr lang="pt-BR" sz="2400" dirty="0" smtClean="0"/>
              <a:t>: A alternativa </a:t>
            </a:r>
            <a:r>
              <a:rPr lang="pt-BR" sz="2400" b="1" dirty="0" smtClean="0"/>
              <a:t>B</a:t>
            </a:r>
            <a:r>
              <a:rPr lang="pt-BR" sz="2400" dirty="0" smtClean="0"/>
              <a:t> continua a ser  recomendada economicamente: dará lucro anual de </a:t>
            </a:r>
            <a:r>
              <a:rPr lang="pt-BR" sz="2400" i="1" dirty="0" smtClean="0"/>
              <a:t>R$ </a:t>
            </a:r>
            <a:r>
              <a:rPr lang="pt-BR" sz="2400" i="1" dirty="0" smtClean="0"/>
              <a:t>214</a:t>
            </a:r>
            <a:r>
              <a:rPr lang="pt-BR" sz="2400" dirty="0" smtClean="0"/>
              <a:t> por </a:t>
            </a:r>
            <a:r>
              <a:rPr lang="pt-BR" sz="2400" i="1" dirty="0" smtClean="0"/>
              <a:t>7</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2677656"/>
          </a:xfrm>
          <a:prstGeom prst="rect">
            <a:avLst/>
          </a:prstGeom>
        </p:spPr>
        <p:txBody>
          <a:bodyPr wrap="square">
            <a:spAutoFit/>
          </a:bodyPr>
          <a:lstStyle/>
          <a:p>
            <a:r>
              <a:rPr lang="pt-BR" sz="2400" dirty="0" smtClean="0"/>
              <a:t>Considerando a sequencia de capitais y1 , y2 , y3 .....  </a:t>
            </a:r>
            <a:r>
              <a:rPr lang="pt-BR" sz="2400" dirty="0" err="1" smtClean="0"/>
              <a:t>Yn</a:t>
            </a:r>
            <a:r>
              <a:rPr lang="pt-BR" sz="2400" dirty="0" smtClean="0"/>
              <a:t> , respectivamente nas datas 1,2,3 ..... n   ( a unidade de tempo pode ser mês , semestre , ano , etc... )</a:t>
            </a:r>
          </a:p>
          <a:p>
            <a:endParaRPr lang="pt-BR" sz="2400" dirty="0" smtClean="0"/>
          </a:p>
          <a:p>
            <a:r>
              <a:rPr lang="pt-BR" sz="2400" dirty="0" smtClean="0"/>
              <a:t>Se for uma sequencia uniforme =  R  = y1 = y2 = ......   = </a:t>
            </a:r>
            <a:r>
              <a:rPr lang="pt-BR" sz="2400" dirty="0" err="1" smtClean="0"/>
              <a:t>yn</a:t>
            </a:r>
            <a:endParaRPr lang="pt-BR" sz="2400" dirty="0" smtClean="0"/>
          </a:p>
          <a:p>
            <a:r>
              <a:rPr lang="pt-BR" sz="2400" dirty="0" smtClean="0"/>
              <a:t/>
            </a:r>
            <a:br>
              <a:rPr lang="pt-BR" sz="2400" dirty="0" smtClean="0"/>
            </a:br>
            <a:endParaRPr lang="pt-BR" sz="2400" dirty="0"/>
          </a:p>
        </p:txBody>
      </p:sp>
      <p:grpSp>
        <p:nvGrpSpPr>
          <p:cNvPr id="25" name="Grupo 24"/>
          <p:cNvGrpSpPr/>
          <p:nvPr/>
        </p:nvGrpSpPr>
        <p:grpSpPr>
          <a:xfrm>
            <a:off x="971600" y="3717032"/>
            <a:ext cx="7200800" cy="1440160"/>
            <a:chOff x="971600" y="3717032"/>
            <a:chExt cx="7200800" cy="1440160"/>
          </a:xfrm>
        </p:grpSpPr>
        <p:cxnSp>
          <p:nvCxnSpPr>
            <p:cNvPr id="6" name="Conector reto 5"/>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971328"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H="1" flipV="1">
              <a:off x="72279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1802680" y="3717032"/>
              <a:ext cx="296876" cy="338554"/>
            </a:xfrm>
            <a:prstGeom prst="rect">
              <a:avLst/>
            </a:prstGeom>
            <a:noFill/>
          </p:spPr>
          <p:txBody>
            <a:bodyPr wrap="none" rtlCol="0">
              <a:spAutoFit/>
            </a:bodyPr>
            <a:lstStyle/>
            <a:p>
              <a:r>
                <a:rPr lang="pt-BR" sz="1600" dirty="0" smtClean="0"/>
                <a:t>R</a:t>
              </a:r>
              <a:endParaRPr lang="pt-BR" sz="1600" dirty="0"/>
            </a:p>
          </p:txBody>
        </p:sp>
        <p:sp>
          <p:nvSpPr>
            <p:cNvPr id="17" name="CaixaDeTexto 16"/>
            <p:cNvSpPr txBox="1"/>
            <p:nvPr/>
          </p:nvSpPr>
          <p:spPr>
            <a:xfrm>
              <a:off x="7083436" y="3717032"/>
              <a:ext cx="296876" cy="338554"/>
            </a:xfrm>
            <a:prstGeom prst="rect">
              <a:avLst/>
            </a:prstGeom>
            <a:noFill/>
          </p:spPr>
          <p:txBody>
            <a:bodyPr wrap="none" rtlCol="0">
              <a:spAutoFit/>
            </a:bodyPr>
            <a:lstStyle/>
            <a:p>
              <a:r>
                <a:rPr lang="pt-BR" sz="1600" dirty="0" smtClean="0"/>
                <a:t>R</a:t>
              </a:r>
              <a:endParaRPr lang="pt-BR" sz="1600" dirty="0"/>
            </a:p>
          </p:txBody>
        </p:sp>
        <p:sp>
          <p:nvSpPr>
            <p:cNvPr id="18" name="CaixaDeTexto 17"/>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9" name="CaixaDeTexto 18"/>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20" name="CaixaDeTexto 19"/>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1" name="CaixaDeTexto 20"/>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2" name="CaixaDeTexto 21"/>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3" name="CaixaDeTexto 22"/>
            <p:cNvSpPr txBox="1"/>
            <p:nvPr/>
          </p:nvSpPr>
          <p:spPr>
            <a:xfrm>
              <a:off x="7092280" y="4818638"/>
              <a:ext cx="338554" cy="338554"/>
            </a:xfrm>
            <a:prstGeom prst="rect">
              <a:avLst/>
            </a:prstGeom>
            <a:noFill/>
          </p:spPr>
          <p:txBody>
            <a:bodyPr wrap="none" rtlCol="0">
              <a:spAutoFit/>
            </a:bodyPr>
            <a:lstStyle/>
            <a:p>
              <a:r>
                <a:rPr lang="pt-BR" sz="1600" dirty="0" smtClean="0"/>
                <a:t>n </a:t>
              </a:r>
              <a:endParaRPr lang="pt-BR" sz="1600" dirty="0"/>
            </a:p>
          </p:txBody>
        </p:sp>
      </p:grpSp>
      <p:sp>
        <p:nvSpPr>
          <p:cNvPr id="24" name="CaixaDeTexto 23"/>
          <p:cNvSpPr txBox="1"/>
          <p:nvPr/>
        </p:nvSpPr>
        <p:spPr>
          <a:xfrm>
            <a:off x="827584" y="4797152"/>
            <a:ext cx="288862" cy="338554"/>
          </a:xfrm>
          <a:prstGeom prst="rect">
            <a:avLst/>
          </a:prstGeom>
          <a:noFill/>
        </p:spPr>
        <p:txBody>
          <a:bodyPr wrap="none" rtlCol="0">
            <a:spAutoFit/>
          </a:bodyPr>
          <a:lstStyle/>
          <a:p>
            <a:r>
              <a:rPr lang="pt-BR" sz="1600" dirty="0" smtClean="0"/>
              <a:t>0</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30</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6" name="Retângulo 5"/>
          <p:cNvSpPr/>
          <p:nvPr/>
        </p:nvSpPr>
        <p:spPr>
          <a:xfrm>
            <a:off x="467544" y="1412776"/>
            <a:ext cx="8208912" cy="2800767"/>
          </a:xfrm>
          <a:prstGeom prst="rect">
            <a:avLst/>
          </a:prstGeom>
        </p:spPr>
        <p:txBody>
          <a:bodyPr wrap="square">
            <a:spAutoFit/>
          </a:bodyPr>
          <a:lstStyle/>
          <a:p>
            <a:r>
              <a:rPr lang="pt-BR" sz="2200" b="1" dirty="0" smtClean="0"/>
              <a:t>Exemplo 3)</a:t>
            </a:r>
            <a:r>
              <a:rPr lang="pt-BR" sz="2200" dirty="0" smtClean="0"/>
              <a:t> Qual destes investimentos (</a:t>
            </a:r>
            <a:r>
              <a:rPr lang="pt-BR" sz="2200" b="1" dirty="0" smtClean="0"/>
              <a:t>A</a:t>
            </a:r>
            <a:r>
              <a:rPr lang="pt-BR" sz="2200" dirty="0" smtClean="0"/>
              <a:t> ou </a:t>
            </a:r>
            <a:r>
              <a:rPr lang="pt-BR" sz="2200" b="1" dirty="0" smtClean="0"/>
              <a:t>B</a:t>
            </a:r>
            <a:r>
              <a:rPr lang="pt-BR" sz="2200" dirty="0" smtClean="0"/>
              <a:t>) é economicamente melhor para uma empresa ?</a:t>
            </a:r>
            <a:br>
              <a:rPr lang="pt-BR" sz="2200" dirty="0" smtClean="0"/>
            </a:br>
            <a:r>
              <a:rPr lang="pt-BR" sz="2200" dirty="0" smtClean="0"/>
              <a:t>    </a:t>
            </a:r>
            <a:r>
              <a:rPr lang="pt-BR" sz="2200" dirty="0" smtClean="0"/>
              <a:t>Considere </a:t>
            </a:r>
            <a:r>
              <a:rPr lang="pt-BR" sz="2200" dirty="0" smtClean="0"/>
              <a:t>investimentos únicos, sem repetição com TMA = 10% </a:t>
            </a:r>
            <a:r>
              <a:rPr lang="pt-BR" sz="2200" dirty="0" err="1" smtClean="0"/>
              <a:t>a.a</a:t>
            </a:r>
            <a:endParaRPr lang="pt-BR" sz="2200" dirty="0" smtClean="0"/>
          </a:p>
          <a:p>
            <a:r>
              <a:rPr lang="pt-BR" sz="2200" dirty="0" smtClean="0"/>
              <a:t/>
            </a:r>
            <a:br>
              <a:rPr lang="pt-BR" sz="2200" dirty="0" smtClean="0"/>
            </a:br>
            <a:r>
              <a:rPr lang="pt-BR" sz="2200" dirty="0" smtClean="0"/>
              <a:t>  </a:t>
            </a:r>
            <a:r>
              <a:rPr lang="pt-BR" sz="2200" b="1" dirty="0" smtClean="0"/>
              <a:t>A</a:t>
            </a:r>
            <a:r>
              <a:rPr lang="pt-BR" sz="2200" dirty="0" smtClean="0"/>
              <a:t>) Investimento inicial de </a:t>
            </a:r>
            <a:r>
              <a:rPr lang="pt-BR" sz="2200" i="1" dirty="0" smtClean="0"/>
              <a:t>R$ 11.800,00</a:t>
            </a:r>
            <a:r>
              <a:rPr lang="pt-BR" sz="2200" dirty="0" smtClean="0"/>
              <a:t> e lucro líquido anual de </a:t>
            </a:r>
            <a:r>
              <a:rPr lang="pt-BR" sz="2200" i="1" dirty="0" smtClean="0"/>
              <a:t>R$ 9.000,00</a:t>
            </a:r>
            <a:r>
              <a:rPr lang="pt-BR" sz="2200" dirty="0" smtClean="0"/>
              <a:t>, durante </a:t>
            </a:r>
            <a:r>
              <a:rPr lang="pt-BR" sz="2200" b="1" i="1" u="sng" dirty="0" smtClean="0"/>
              <a:t>2</a:t>
            </a:r>
            <a:r>
              <a:rPr lang="pt-BR" sz="2200" u="sng" dirty="0" smtClean="0"/>
              <a:t> anos</a:t>
            </a:r>
            <a:r>
              <a:rPr lang="pt-BR" sz="2200" dirty="0" smtClean="0"/>
              <a:t>.</a:t>
            </a:r>
            <a:br>
              <a:rPr lang="pt-BR" sz="2200" dirty="0" smtClean="0"/>
            </a:br>
            <a:r>
              <a:rPr lang="pt-BR" sz="2200" dirty="0" smtClean="0"/>
              <a:t>  </a:t>
            </a:r>
            <a:r>
              <a:rPr lang="pt-BR" sz="2200" b="1" dirty="0" smtClean="0"/>
              <a:t>B</a:t>
            </a:r>
            <a:r>
              <a:rPr lang="pt-BR" sz="2200" dirty="0" smtClean="0"/>
              <a:t>) Investimento inicial de </a:t>
            </a:r>
            <a:r>
              <a:rPr lang="pt-BR" sz="2200" i="1" dirty="0" smtClean="0"/>
              <a:t>R$ 12.000,00</a:t>
            </a:r>
            <a:r>
              <a:rPr lang="pt-BR" sz="2200" dirty="0" smtClean="0"/>
              <a:t> e lucro líquido anual de </a:t>
            </a:r>
            <a:r>
              <a:rPr lang="pt-BR" sz="2200" i="1" dirty="0" smtClean="0"/>
              <a:t>R$ 6.400,00</a:t>
            </a:r>
            <a:r>
              <a:rPr lang="pt-BR" sz="2200" dirty="0" smtClean="0"/>
              <a:t>, durante </a:t>
            </a:r>
            <a:r>
              <a:rPr lang="pt-BR" sz="2200" b="1" i="1" u="sng" dirty="0" smtClean="0"/>
              <a:t>3</a:t>
            </a:r>
            <a:r>
              <a:rPr lang="pt-BR" sz="2200" u="sng" dirty="0" smtClean="0"/>
              <a:t> ano</a:t>
            </a:r>
            <a:endParaRPr lang="pt-BR" sz="2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 name="Retângulo 7"/>
          <p:cNvSpPr/>
          <p:nvPr/>
        </p:nvSpPr>
        <p:spPr>
          <a:xfrm>
            <a:off x="323528" y="1340768"/>
            <a:ext cx="8280920" cy="4401205"/>
          </a:xfrm>
          <a:prstGeom prst="rect">
            <a:avLst/>
          </a:prstGeom>
        </p:spPr>
        <p:txBody>
          <a:bodyPr wrap="square">
            <a:spAutoFit/>
          </a:bodyPr>
          <a:lstStyle/>
          <a:p>
            <a:pPr marL="457200" indent="-457200"/>
            <a:endParaRPr lang="pt-BR" sz="2000" dirty="0" smtClean="0"/>
          </a:p>
          <a:p>
            <a:pPr marL="457200" indent="-457200"/>
            <a:r>
              <a:rPr lang="pt-BR" sz="2000" dirty="0" smtClean="0"/>
              <a:t>Como premissa básica preciso ter a  mesma quantidade de anos em ambos os projetos.</a:t>
            </a:r>
          </a:p>
          <a:p>
            <a:pPr marL="457200" indent="-457200"/>
            <a:endParaRPr lang="pt-BR" sz="2000" dirty="0" smtClean="0"/>
          </a:p>
          <a:p>
            <a:pPr marL="457200" indent="-457200"/>
            <a:r>
              <a:rPr lang="pt-BR" sz="2000" dirty="0" smtClean="0"/>
              <a:t>A opção é levar o projeto de 2 anos para 3 anos</a:t>
            </a:r>
          </a:p>
          <a:p>
            <a:pPr marL="457200" indent="-457200"/>
            <a:endParaRPr lang="pt-BR" sz="2000" dirty="0" smtClean="0"/>
          </a:p>
          <a:p>
            <a:pPr marL="457200" indent="-457200"/>
            <a:endParaRPr lang="pt-BR" sz="2000" dirty="0"/>
          </a:p>
          <a:p>
            <a:pPr marL="457200" indent="-457200"/>
            <a:endParaRPr lang="pt-BR" sz="2000" dirty="0" smtClean="0"/>
          </a:p>
          <a:p>
            <a:pPr marL="457200" indent="-457200"/>
            <a:endParaRPr lang="pt-BR" sz="2000" dirty="0"/>
          </a:p>
          <a:p>
            <a:pPr marL="457200" indent="-457200"/>
            <a:endParaRPr lang="pt-BR" sz="2000" dirty="0" smtClean="0"/>
          </a:p>
          <a:p>
            <a:pPr marL="457200" indent="-457200"/>
            <a:r>
              <a:rPr lang="pt-BR" sz="2000" dirty="0" smtClean="0"/>
              <a:t>Transformo o VP de 2 anos em recebeis anuais para 3 </a:t>
            </a:r>
            <a:r>
              <a:rPr lang="pt-BR" sz="2000" dirty="0" smtClean="0"/>
              <a:t>anos</a:t>
            </a:r>
          </a:p>
          <a:p>
            <a:pPr marL="457200" indent="-457200"/>
            <a:r>
              <a:rPr lang="pt-BR" sz="2000" dirty="0"/>
              <a:t> </a:t>
            </a:r>
            <a:r>
              <a:rPr lang="pt-BR" sz="2000" dirty="0" smtClean="0"/>
              <a:t> </a:t>
            </a:r>
            <a:endParaRPr lang="pt-BR" sz="2000" dirty="0" smtClean="0"/>
          </a:p>
          <a:p>
            <a:pPr marL="457200" indent="-457200"/>
            <a:endParaRPr lang="pt-BR" sz="2000" dirty="0" smtClean="0"/>
          </a:p>
          <a:p>
            <a:pPr marL="457200" indent="-457200"/>
            <a:r>
              <a:rPr lang="pt-BR" sz="2000" dirty="0" smtClean="0">
                <a:sym typeface="Wingdings" pitchFamily="2" charset="2"/>
              </a:rPr>
              <a:t>                                                                          (  </a:t>
            </a:r>
            <a:r>
              <a:rPr lang="pt-BR" sz="2000" dirty="0" smtClean="0">
                <a:sym typeface="Wingdings" pitchFamily="2" charset="2"/>
              </a:rPr>
              <a:t>R para 3 anos </a:t>
            </a:r>
            <a:r>
              <a:rPr lang="pt-BR" sz="2000" dirty="0" smtClean="0">
                <a:sym typeface="Wingdings" pitchFamily="2" charset="2"/>
              </a:rPr>
              <a:t>)</a:t>
            </a:r>
            <a:endParaRPr lang="pt-BR" sz="2000"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1670606916"/>
              </p:ext>
            </p:extLst>
          </p:nvPr>
        </p:nvGraphicFramePr>
        <p:xfrm>
          <a:off x="520268" y="3319120"/>
          <a:ext cx="3691691" cy="680048"/>
        </p:xfrm>
        <a:graphic>
          <a:graphicData uri="http://schemas.openxmlformats.org/presentationml/2006/ole">
            <mc:AlternateContent xmlns:mc="http://schemas.openxmlformats.org/markup-compatibility/2006">
              <mc:Choice xmlns:v="urn:schemas-microsoft-com:vml" Requires="v">
                <p:oleObj spid="_x0000_s52283" name="Equação" r:id="rId4" imgW="2412720" imgH="444240" progId="Equation.3">
                  <p:embed/>
                </p:oleObj>
              </mc:Choice>
              <mc:Fallback>
                <p:oleObj name="Equação" r:id="rId4" imgW="2412720" imgH="444240" progId="Equation.3">
                  <p:embed/>
                  <p:pic>
                    <p:nvPicPr>
                      <p:cNvPr id="0" name=""/>
                      <p:cNvPicPr/>
                      <p:nvPr/>
                    </p:nvPicPr>
                    <p:blipFill>
                      <a:blip r:embed="rId5"/>
                      <a:stretch>
                        <a:fillRect/>
                      </a:stretch>
                    </p:blipFill>
                    <p:spPr>
                      <a:xfrm>
                        <a:off x="520268" y="3319120"/>
                        <a:ext cx="3691691" cy="680048"/>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119628791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2284" name="Equação" r:id="rId6" imgW="114120" imgH="215640" progId="Equation.3">
                  <p:embed/>
                </p:oleObj>
              </mc:Choice>
              <mc:Fallback>
                <p:oleObj name="Equação" r:id="rId6" imgW="114120" imgH="215640" progId="Equation.3">
                  <p:embed/>
                  <p:pic>
                    <p:nvPicPr>
                      <p:cNvPr id="0" name=""/>
                      <p:cNvPicPr/>
                      <p:nvPr/>
                    </p:nvPicPr>
                    <p:blipFill>
                      <a:blip r:embed="rId7"/>
                      <a:stretch>
                        <a:fillRect/>
                      </a:stretch>
                    </p:blipFill>
                    <p:spPr>
                      <a:xfrm>
                        <a:off x="4514850" y="3321050"/>
                        <a:ext cx="114300" cy="215900"/>
                      </a:xfrm>
                      <a:prstGeom prst="rect">
                        <a:avLst/>
                      </a:prstGeom>
                    </p:spPr>
                  </p:pic>
                </p:oleObj>
              </mc:Fallback>
            </mc:AlternateContent>
          </a:graphicData>
        </a:graphic>
      </p:graphicFrame>
      <p:graphicFrame>
        <p:nvGraphicFramePr>
          <p:cNvPr id="17" name="Objeto 16"/>
          <p:cNvGraphicFramePr>
            <a:graphicFrameLocks noChangeAspect="1"/>
          </p:cNvGraphicFramePr>
          <p:nvPr>
            <p:extLst>
              <p:ext uri="{D42A27DB-BD31-4B8C-83A1-F6EECF244321}">
                <p14:modId xmlns:p14="http://schemas.microsoft.com/office/powerpoint/2010/main" val="3450297248"/>
              </p:ext>
            </p:extLst>
          </p:nvPr>
        </p:nvGraphicFramePr>
        <p:xfrm>
          <a:off x="467543" y="5167386"/>
          <a:ext cx="3934797" cy="709886"/>
        </p:xfrm>
        <a:graphic>
          <a:graphicData uri="http://schemas.openxmlformats.org/presentationml/2006/ole">
            <mc:AlternateContent xmlns:mc="http://schemas.openxmlformats.org/markup-compatibility/2006">
              <mc:Choice xmlns:v="urn:schemas-microsoft-com:vml" Requires="v">
                <p:oleObj spid="_x0000_s52285" name="Equação" r:id="rId8" imgW="2463480" imgH="444240" progId="Equation.3">
                  <p:embed/>
                </p:oleObj>
              </mc:Choice>
              <mc:Fallback>
                <p:oleObj name="Equação" r:id="rId8" imgW="2463480" imgH="444240" progId="Equation.3">
                  <p:embed/>
                  <p:pic>
                    <p:nvPicPr>
                      <p:cNvPr id="0" name=""/>
                      <p:cNvPicPr/>
                      <p:nvPr/>
                    </p:nvPicPr>
                    <p:blipFill>
                      <a:blip r:embed="rId9"/>
                      <a:stretch>
                        <a:fillRect/>
                      </a:stretch>
                    </p:blipFill>
                    <p:spPr>
                      <a:xfrm>
                        <a:off x="467543" y="5167386"/>
                        <a:ext cx="3934797" cy="709886"/>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32</a:t>
            </a:fld>
            <a:endParaRPr lang="pt-BR" dirty="0"/>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0" name="Retângulo 9"/>
          <p:cNvSpPr/>
          <p:nvPr/>
        </p:nvSpPr>
        <p:spPr>
          <a:xfrm>
            <a:off x="323528" y="1340768"/>
            <a:ext cx="8280920" cy="2554545"/>
          </a:xfrm>
          <a:prstGeom prst="rect">
            <a:avLst/>
          </a:prstGeom>
        </p:spPr>
        <p:txBody>
          <a:bodyPr wrap="square">
            <a:spAutoFit/>
          </a:bodyPr>
          <a:lstStyle/>
          <a:p>
            <a:pPr marL="457200" indent="-457200"/>
            <a:r>
              <a:rPr lang="pt-BR" sz="2000" b="1" dirty="0" smtClean="0"/>
              <a:t>Calculo do VAUE A</a:t>
            </a:r>
          </a:p>
          <a:p>
            <a:pPr marL="457200" indent="-457200"/>
            <a:endParaRPr lang="pt-BR" sz="2000" dirty="0" smtClean="0"/>
          </a:p>
          <a:p>
            <a:pPr marL="457200" indent="-457200"/>
            <a:r>
              <a:rPr lang="pt-BR" sz="2000" dirty="0" smtClean="0"/>
              <a:t>Distribuir o investimento no </a:t>
            </a:r>
            <a:r>
              <a:rPr lang="pt-BR" sz="2000" dirty="0" smtClean="0"/>
              <a:t>período </a:t>
            </a:r>
            <a:r>
              <a:rPr lang="pt-BR" sz="2000" dirty="0" smtClean="0"/>
              <a:t>de 3 anos com </a:t>
            </a:r>
            <a:r>
              <a:rPr lang="pt-BR" sz="2000" dirty="0" smtClean="0"/>
              <a:t>  i </a:t>
            </a:r>
            <a:r>
              <a:rPr lang="pt-BR" sz="2000" dirty="0" smtClean="0"/>
              <a:t>= </a:t>
            </a:r>
            <a:r>
              <a:rPr lang="pt-BR" sz="2000" dirty="0" smtClean="0"/>
              <a:t>10%a.a</a:t>
            </a:r>
          </a:p>
          <a:p>
            <a:pPr marL="457200" indent="-457200"/>
            <a:r>
              <a:rPr lang="pt-BR" sz="2000" dirty="0" smtClean="0"/>
              <a:t>.</a:t>
            </a:r>
            <a:endParaRPr lang="pt-BR" sz="2000" dirty="0" smtClean="0"/>
          </a:p>
          <a:p>
            <a:pPr marL="457200" indent="-457200"/>
            <a:endParaRPr lang="pt-BR" sz="2000" dirty="0" smtClean="0"/>
          </a:p>
          <a:p>
            <a:pPr marL="457200" indent="-457200"/>
            <a:endParaRPr lang="pt-BR" sz="2000" dirty="0"/>
          </a:p>
          <a:p>
            <a:pPr marL="457200" indent="-457200"/>
            <a:endParaRPr lang="pt-BR" sz="2000" dirty="0" smtClean="0"/>
          </a:p>
          <a:p>
            <a:pPr marL="457200" indent="-457200"/>
            <a:r>
              <a:rPr lang="pt-BR" sz="2000" dirty="0" smtClean="0"/>
              <a:t>VAUE (A ) =  6.280,96 – </a:t>
            </a:r>
            <a:r>
              <a:rPr lang="pt-BR" sz="2000" dirty="0" smtClean="0"/>
              <a:t>4.745 </a:t>
            </a:r>
            <a:r>
              <a:rPr lang="pt-BR" sz="2000" dirty="0" smtClean="0"/>
              <a:t>=  </a:t>
            </a:r>
            <a:r>
              <a:rPr lang="pt-BR" sz="2000" i="1" dirty="0" smtClean="0">
                <a:solidFill>
                  <a:srgbClr val="FF0000"/>
                </a:solidFill>
              </a:rPr>
              <a:t>$ 1.536,00</a:t>
            </a:r>
            <a:endParaRPr lang="pt-BR" sz="2000" i="1" dirty="0">
              <a:solidFill>
                <a:srgbClr val="FF0000"/>
              </a:solidFill>
            </a:endParaRPr>
          </a:p>
        </p:txBody>
      </p:sp>
      <p:sp>
        <p:nvSpPr>
          <p:cNvPr id="15" name="Retângulo 14"/>
          <p:cNvSpPr/>
          <p:nvPr/>
        </p:nvSpPr>
        <p:spPr>
          <a:xfrm>
            <a:off x="323528" y="4114815"/>
            <a:ext cx="8280920" cy="2246769"/>
          </a:xfrm>
          <a:prstGeom prst="rect">
            <a:avLst/>
          </a:prstGeom>
        </p:spPr>
        <p:txBody>
          <a:bodyPr wrap="square">
            <a:spAutoFit/>
          </a:bodyPr>
          <a:lstStyle/>
          <a:p>
            <a:pPr marL="457200" indent="-457200"/>
            <a:r>
              <a:rPr lang="pt-BR" sz="2000" b="1" dirty="0" smtClean="0"/>
              <a:t>Calculo do VAUE B</a:t>
            </a:r>
          </a:p>
          <a:p>
            <a:pPr marL="457200" indent="-457200"/>
            <a:endParaRPr lang="pt-BR" sz="2000" dirty="0" smtClean="0"/>
          </a:p>
          <a:p>
            <a:pPr marL="457200" indent="-457200"/>
            <a:r>
              <a:rPr lang="pt-BR" sz="2000" dirty="0" smtClean="0"/>
              <a:t>Distribuir o investimento no </a:t>
            </a:r>
            <a:r>
              <a:rPr lang="pt-BR" sz="2000" dirty="0" smtClean="0"/>
              <a:t>período </a:t>
            </a:r>
            <a:r>
              <a:rPr lang="pt-BR" sz="2000" dirty="0" smtClean="0"/>
              <a:t>de 3 anos </a:t>
            </a:r>
            <a:r>
              <a:rPr lang="pt-BR" sz="2000" dirty="0" smtClean="0"/>
              <a:t>com   </a:t>
            </a:r>
            <a:r>
              <a:rPr lang="pt-BR" sz="2000" dirty="0" smtClean="0"/>
              <a:t>i = 10%a.a</a:t>
            </a:r>
            <a:r>
              <a:rPr lang="pt-BR" sz="2000" dirty="0" smtClean="0"/>
              <a:t>.</a:t>
            </a:r>
          </a:p>
          <a:p>
            <a:pPr marL="457200" indent="-457200"/>
            <a:endParaRPr lang="pt-BR" sz="2000" dirty="0" smtClean="0"/>
          </a:p>
          <a:p>
            <a:pPr marL="457200" indent="-457200"/>
            <a:endParaRPr lang="pt-BR" sz="2000" dirty="0" smtClean="0"/>
          </a:p>
          <a:p>
            <a:pPr marL="457200" indent="-457200"/>
            <a:endParaRPr lang="pt-BR" sz="2000" dirty="0" smtClean="0"/>
          </a:p>
          <a:p>
            <a:pPr marL="457200" indent="-457200"/>
            <a:r>
              <a:rPr lang="pt-BR" sz="2000" dirty="0" smtClean="0"/>
              <a:t>VAUE (B ) =  6.400 – </a:t>
            </a:r>
            <a:r>
              <a:rPr lang="pt-BR" sz="2000" dirty="0" smtClean="0"/>
              <a:t>4.825 </a:t>
            </a:r>
            <a:r>
              <a:rPr lang="pt-BR" sz="2000" dirty="0" smtClean="0"/>
              <a:t>=  </a:t>
            </a:r>
            <a:r>
              <a:rPr lang="pt-BR" sz="2000" i="1" dirty="0" smtClean="0">
                <a:solidFill>
                  <a:srgbClr val="FF0000"/>
                </a:solidFill>
              </a:rPr>
              <a:t>$ </a:t>
            </a:r>
            <a:r>
              <a:rPr lang="pt-BR" sz="2000" i="1" dirty="0" smtClean="0">
                <a:solidFill>
                  <a:srgbClr val="FF0000"/>
                </a:solidFill>
              </a:rPr>
              <a:t>1.575,00</a:t>
            </a:r>
            <a:endParaRPr lang="pt-BR" sz="2000" i="1" dirty="0">
              <a:solidFill>
                <a:srgbClr val="FF0000"/>
              </a:solidFill>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1131833344"/>
              </p:ext>
            </p:extLst>
          </p:nvPr>
        </p:nvGraphicFramePr>
        <p:xfrm>
          <a:off x="455960" y="2554674"/>
          <a:ext cx="3035920" cy="689982"/>
        </p:xfrm>
        <a:graphic>
          <a:graphicData uri="http://schemas.openxmlformats.org/presentationml/2006/ole">
            <mc:AlternateContent xmlns:mc="http://schemas.openxmlformats.org/markup-compatibility/2006">
              <mc:Choice xmlns:v="urn:schemas-microsoft-com:vml" Requires="v">
                <p:oleObj spid="_x0000_s53290" name="Equação" r:id="rId4" imgW="1955520" imgH="444240" progId="Equation.3">
                  <p:embed/>
                </p:oleObj>
              </mc:Choice>
              <mc:Fallback>
                <p:oleObj name="Equação" r:id="rId4" imgW="1955520" imgH="444240" progId="Equation.3">
                  <p:embed/>
                  <p:pic>
                    <p:nvPicPr>
                      <p:cNvPr id="0" name=""/>
                      <p:cNvPicPr/>
                      <p:nvPr/>
                    </p:nvPicPr>
                    <p:blipFill>
                      <a:blip r:embed="rId5"/>
                      <a:stretch>
                        <a:fillRect/>
                      </a:stretch>
                    </p:blipFill>
                    <p:spPr>
                      <a:xfrm>
                        <a:off x="455960" y="2554674"/>
                        <a:ext cx="3035920" cy="689982"/>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949192412"/>
              </p:ext>
            </p:extLst>
          </p:nvPr>
        </p:nvGraphicFramePr>
        <p:xfrm>
          <a:off x="467544" y="5229200"/>
          <a:ext cx="3168354" cy="720080"/>
        </p:xfrm>
        <a:graphic>
          <a:graphicData uri="http://schemas.openxmlformats.org/presentationml/2006/ole">
            <mc:AlternateContent xmlns:mc="http://schemas.openxmlformats.org/markup-compatibility/2006">
              <mc:Choice xmlns:v="urn:schemas-microsoft-com:vml" Requires="v">
                <p:oleObj spid="_x0000_s53291" name="Equação" r:id="rId6" imgW="1955520" imgH="444240" progId="Equation.3">
                  <p:embed/>
                </p:oleObj>
              </mc:Choice>
              <mc:Fallback>
                <p:oleObj name="Equação" r:id="rId6" imgW="1955520" imgH="444240" progId="Equation.3">
                  <p:embed/>
                  <p:pic>
                    <p:nvPicPr>
                      <p:cNvPr id="0" name=""/>
                      <p:cNvPicPr/>
                      <p:nvPr/>
                    </p:nvPicPr>
                    <p:blipFill>
                      <a:blip r:embed="rId7"/>
                      <a:stretch>
                        <a:fillRect/>
                      </a:stretch>
                    </p:blipFill>
                    <p:spPr>
                      <a:xfrm>
                        <a:off x="467544" y="5229200"/>
                        <a:ext cx="3168354" cy="720080"/>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1569660"/>
          </a:xfrm>
          <a:prstGeom prst="rect">
            <a:avLst/>
          </a:prstGeom>
        </p:spPr>
        <p:txBody>
          <a:bodyPr wrap="square">
            <a:spAutoFit/>
          </a:bodyPr>
          <a:lstStyle/>
          <a:p>
            <a:r>
              <a:rPr lang="pt-BR" sz="2400" u="sng" dirty="0" smtClean="0"/>
              <a:t>Resposta</a:t>
            </a:r>
            <a:r>
              <a:rPr lang="pt-BR" sz="2400" dirty="0" smtClean="0"/>
              <a:t>:</a:t>
            </a:r>
          </a:p>
          <a:p>
            <a:endParaRPr lang="pt-BR" sz="2400" dirty="0"/>
          </a:p>
          <a:p>
            <a:r>
              <a:rPr lang="pt-BR" sz="2400" dirty="0" smtClean="0"/>
              <a:t>Portanto a </a:t>
            </a:r>
            <a:r>
              <a:rPr lang="pt-BR" sz="2400" dirty="0" smtClean="0"/>
              <a:t>alternativa </a:t>
            </a:r>
            <a:r>
              <a:rPr lang="pt-BR" sz="2400" b="1" dirty="0" smtClean="0"/>
              <a:t>B</a:t>
            </a:r>
            <a:r>
              <a:rPr lang="pt-BR" sz="2400" dirty="0" smtClean="0"/>
              <a:t> é economicamente mais viável : dará lucro anual de </a:t>
            </a:r>
            <a:r>
              <a:rPr lang="pt-BR" sz="2400" i="1" dirty="0" smtClean="0"/>
              <a:t>R$ </a:t>
            </a:r>
            <a:r>
              <a:rPr lang="pt-BR" sz="2400" i="1" dirty="0" smtClean="0"/>
              <a:t>1.575</a:t>
            </a:r>
            <a:r>
              <a:rPr lang="pt-BR" sz="2400" dirty="0" smtClean="0"/>
              <a:t> por </a:t>
            </a:r>
            <a:r>
              <a:rPr lang="pt-BR" sz="2400" i="1" dirty="0" smtClean="0"/>
              <a:t>3</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EXERCÍCIOS </a:t>
            </a:r>
          </a:p>
        </p:txBody>
      </p:sp>
      <p:sp>
        <p:nvSpPr>
          <p:cNvPr id="6" name="Retângulo 5"/>
          <p:cNvSpPr/>
          <p:nvPr/>
        </p:nvSpPr>
        <p:spPr>
          <a:xfrm>
            <a:off x="251520" y="1124744"/>
            <a:ext cx="8424936" cy="4524315"/>
          </a:xfrm>
          <a:prstGeom prst="rect">
            <a:avLst/>
          </a:prstGeom>
        </p:spPr>
        <p:txBody>
          <a:bodyPr wrap="square">
            <a:spAutoFit/>
          </a:bodyPr>
          <a:lstStyle/>
          <a:p>
            <a:pPr marL="342900" indent="-342900">
              <a:buAutoNum type="arabicParenR"/>
            </a:pPr>
            <a:r>
              <a:rPr lang="pt-BR" dirty="0" smtClean="0"/>
              <a:t>Determine o período </a:t>
            </a:r>
            <a:r>
              <a:rPr lang="pt-BR" dirty="0" err="1" smtClean="0"/>
              <a:t>Payback</a:t>
            </a:r>
            <a:r>
              <a:rPr lang="pt-BR" dirty="0" smtClean="0"/>
              <a:t> Simples e o período </a:t>
            </a:r>
            <a:r>
              <a:rPr lang="pt-BR" dirty="0" err="1" smtClean="0"/>
              <a:t>Payback</a:t>
            </a:r>
            <a:r>
              <a:rPr lang="pt-BR" dirty="0" smtClean="0"/>
              <a:t> Descontado do Projeto Gama. Esse projeto apresenta um custo de $ 10.000,00 (em t=0) e tem previsão de fornecer os seguintes fluxos de caixa: $ 3.000,00(em t=1ano) $3.500,00 (em t=2anos), $ 3.700,00 (em t=3anos), $ 4.000 (em t=4anos) e, finalmente $3.300 (em t=5anos)? Considere que a taxa de atratividade adequada ao risco do projeto Gama é de 12,5% a.a.</a:t>
            </a:r>
          </a:p>
          <a:p>
            <a:pPr marL="342900" indent="-342900">
              <a:buAutoNum type="arabicParenR"/>
            </a:pPr>
            <a:endParaRPr lang="pt-BR" dirty="0"/>
          </a:p>
          <a:p>
            <a:pPr marL="342900" indent="-342900">
              <a:buAutoNum type="arabicParenR"/>
            </a:pPr>
            <a:r>
              <a:rPr lang="pt-BR" dirty="0" smtClean="0"/>
              <a:t>A Diretoria de Logística  da Empresa ABC  esta analisando quatro possibilidades de localização de seu centro de distribuição. Cada alternativa exige investimentos diferentes devido ao custo de aquisição do terreno, custo de construção e tamanho do deposito necessário. Também são diferentes os valores residuais e reduções anuais nos custos de distribuição.</a:t>
            </a:r>
          </a:p>
          <a:p>
            <a:r>
              <a:rPr lang="pt-BR" dirty="0"/>
              <a:t> </a:t>
            </a:r>
            <a:r>
              <a:rPr lang="pt-BR" dirty="0" smtClean="0"/>
              <a:t>      Admitindo-se um período de utilização de 5 anos foram efetuadas as seguintes alternativas abaixo. Sabendo que a taxa de atratividade é de 15% aa calcule qual deve ser a localização do novo CD.</a:t>
            </a:r>
          </a:p>
          <a:p>
            <a:endParaRPr lang="pt-BR" dirty="0"/>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373216"/>
            <a:ext cx="40862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EXERCÍCIOS </a:t>
            </a:r>
          </a:p>
        </p:txBody>
      </p:sp>
      <p:sp>
        <p:nvSpPr>
          <p:cNvPr id="8" name="Retângulo 7"/>
          <p:cNvSpPr/>
          <p:nvPr/>
        </p:nvSpPr>
        <p:spPr>
          <a:xfrm>
            <a:off x="251520" y="1408708"/>
            <a:ext cx="8424936" cy="2308324"/>
          </a:xfrm>
          <a:prstGeom prst="rect">
            <a:avLst/>
          </a:prstGeom>
        </p:spPr>
        <p:txBody>
          <a:bodyPr wrap="square">
            <a:spAutoFit/>
          </a:bodyPr>
          <a:lstStyle/>
          <a:p>
            <a:r>
              <a:rPr lang="pt-BR" dirty="0"/>
              <a:t>3</a:t>
            </a:r>
            <a:r>
              <a:rPr lang="pt-BR" dirty="0" smtClean="0"/>
              <a:t>) Um equipamento é vendido por $80.000 à vista  ou então a prazo sendo uma entrada e mais 23 prestações mensais iguais (  porem estas 23 prestações sofreram  correção monetária ) . Se a taxa de juros do financiamento for de 1,5% </a:t>
            </a:r>
            <a:r>
              <a:rPr lang="pt-BR" dirty="0" err="1" smtClean="0"/>
              <a:t>a.m.</a:t>
            </a:r>
            <a:r>
              <a:rPr lang="pt-BR" dirty="0" smtClean="0"/>
              <a:t> , calcule :</a:t>
            </a:r>
          </a:p>
          <a:p>
            <a:r>
              <a:rPr lang="pt-BR" dirty="0" smtClean="0"/>
              <a:t> a. O valor de cada prestação antes de serem corrigidas</a:t>
            </a:r>
          </a:p>
          <a:p>
            <a:r>
              <a:rPr lang="pt-BR" dirty="0" smtClean="0"/>
              <a:t> b. o valor das 4 primeiras prestações atualizadas supondo taxas de correção de 0,9% , 1% , 1,2% e 1,3% respectivamente nos meses 1 , 2 , 3 e 4.</a:t>
            </a:r>
          </a:p>
          <a:p>
            <a:endParaRPr lang="pt-BR" dirty="0" smtClean="0"/>
          </a:p>
          <a:p>
            <a:endParaRPr lang="pt-BR" dirty="0"/>
          </a:p>
        </p:txBody>
      </p:sp>
      <p:sp>
        <p:nvSpPr>
          <p:cNvPr id="10" name="Rectangle 1"/>
          <p:cNvSpPr>
            <a:spLocks noChangeArrowheads="1"/>
          </p:cNvSpPr>
          <p:nvPr/>
        </p:nvSpPr>
        <p:spPr bwMode="auto">
          <a:xfrm>
            <a:off x="0" y="3356992"/>
            <a:ext cx="9180512"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b="1" dirty="0" smtClean="0">
                <a:solidFill>
                  <a:srgbClr val="000000"/>
                </a:solidFill>
                <a:cs typeface="Arial" pitchFamily="34" charset="0"/>
              </a:rPr>
              <a:t>    4.)</a:t>
            </a:r>
            <a:r>
              <a:rPr kumimoji="0" lang="pt-BR" b="1" i="0" u="none" strike="noStrike" cap="none" normalizeH="0" baseline="0" dirty="0" smtClean="0">
                <a:ln>
                  <a:noFill/>
                </a:ln>
                <a:solidFill>
                  <a:srgbClr val="000000"/>
                </a:solidFill>
                <a:effectLst/>
                <a:cs typeface="Arial" pitchFamily="34" charset="0"/>
              </a:rPr>
              <a:t> </a:t>
            </a:r>
            <a:r>
              <a:rPr kumimoji="0" lang="pt-BR" b="0" i="0" u="none" strike="noStrike" cap="none" normalizeH="0" baseline="0" dirty="0" smtClean="0">
                <a:ln>
                  <a:noFill/>
                </a:ln>
                <a:solidFill>
                  <a:srgbClr val="000000"/>
                </a:solidFill>
                <a:effectLst/>
                <a:cs typeface="Arial" pitchFamily="34" charset="0"/>
              </a:rPr>
              <a:t>A empresa deve decidir entre</a:t>
            </a:r>
            <a:r>
              <a:rPr kumimoji="0" lang="pt-BR" b="0" i="0" u="none" strike="noStrike" cap="none" normalizeH="0" dirty="0" smtClean="0">
                <a:ln>
                  <a:noFill/>
                </a:ln>
                <a:solidFill>
                  <a:srgbClr val="000000"/>
                </a:solidFill>
                <a:effectLst/>
                <a:cs typeface="Arial" pitchFamily="34" charset="0"/>
              </a:rPr>
              <a:t> </a:t>
            </a:r>
            <a:r>
              <a:rPr kumimoji="0" lang="pt-BR" b="0" i="0" u="none" strike="noStrike" cap="none" normalizeH="0" baseline="0" dirty="0" smtClean="0">
                <a:ln>
                  <a:noFill/>
                </a:ln>
                <a:solidFill>
                  <a:srgbClr val="000000"/>
                </a:solidFill>
                <a:effectLst/>
                <a:cs typeface="Arial" pitchFamily="34" charset="0"/>
              </a:rPr>
              <a:t> dois projetos</a:t>
            </a:r>
            <a:r>
              <a:rPr kumimoji="0" lang="pt-BR" b="0" i="0" u="none" strike="noStrike" cap="none" normalizeH="0" dirty="0" smtClean="0">
                <a:ln>
                  <a:noFill/>
                </a:ln>
                <a:solidFill>
                  <a:srgbClr val="000000"/>
                </a:solidFill>
                <a:effectLst/>
                <a:cs typeface="Arial" pitchFamily="34" charset="0"/>
              </a:rPr>
              <a:t>  :</a:t>
            </a:r>
            <a:endParaRPr kumimoji="0" lang="pt-BR"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dirty="0" smtClean="0">
                <a:solidFill>
                  <a:srgbClr val="000000"/>
                </a:solidFill>
                <a:cs typeface="Arial" pitchFamily="34" charset="0"/>
              </a:rPr>
              <a:t>Projeto</a:t>
            </a:r>
            <a:r>
              <a:rPr kumimoji="0" lang="pt-BR" b="0" i="0" u="none" strike="noStrike" cap="none" normalizeH="0" baseline="0" dirty="0" smtClean="0">
                <a:ln>
                  <a:noFill/>
                </a:ln>
                <a:solidFill>
                  <a:srgbClr val="000000"/>
                </a:solidFill>
                <a:effectLst/>
                <a:cs typeface="Arial" pitchFamily="34" charset="0"/>
              </a:rPr>
              <a:t> </a:t>
            </a:r>
            <a:r>
              <a:rPr kumimoji="0" lang="pt-BR" b="1" i="0" u="none" strike="noStrike" cap="none" normalizeH="0" baseline="0" dirty="0" smtClean="0">
                <a:ln>
                  <a:noFill/>
                </a:ln>
                <a:solidFill>
                  <a:srgbClr val="000000"/>
                </a:solidFill>
                <a:effectLst/>
                <a:cs typeface="Arial" pitchFamily="34" charset="0"/>
              </a:rPr>
              <a:t>A</a:t>
            </a:r>
            <a:r>
              <a:rPr kumimoji="0" lang="pt-BR" b="0" i="0" u="none" strike="noStrike" cap="none" normalizeH="0" baseline="0" dirty="0" smtClean="0">
                <a:ln>
                  <a:noFill/>
                </a:ln>
                <a:solidFill>
                  <a:srgbClr val="000000"/>
                </a:solidFill>
                <a:effectLst/>
                <a:cs typeface="Arial" pitchFamily="34" charset="0"/>
              </a:rPr>
              <a:t>) Exige um investimento inicial (compra e instalação)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7</a:t>
            </a:r>
            <a:r>
              <a:rPr kumimoji="0" lang="pt-BR" b="0" i="1" u="none" strike="noStrike" cap="none" normalizeH="0" baseline="0" dirty="0" smtClean="0">
                <a:ln>
                  <a:noFill/>
                </a:ln>
                <a:solidFill>
                  <a:srgbClr val="000000"/>
                </a:solidFill>
                <a:effectLst/>
                <a:cs typeface="Times New Roman" pitchFamily="18" charset="0"/>
              </a:rPr>
              <a:t>0.000,00</a:t>
            </a:r>
            <a:r>
              <a:rPr kumimoji="0" lang="pt-BR" b="0" i="0" u="none" strike="noStrike" cap="none" normalizeH="0" baseline="0" dirty="0" smtClean="0">
                <a:ln>
                  <a:noFill/>
                </a:ln>
                <a:solidFill>
                  <a:srgbClr val="000000"/>
                </a:solidFill>
                <a:effectLst/>
                <a:cs typeface="Arial" pitchFamily="34" charset="0"/>
              </a:rPr>
              <a:t>, e proporciona um lucro líquido anual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24</a:t>
            </a:r>
            <a:r>
              <a:rPr kumimoji="0" lang="pt-BR" b="0" i="1" u="none" strike="noStrike" cap="none" normalizeH="0" baseline="0" dirty="0" smtClean="0">
                <a:ln>
                  <a:noFill/>
                </a:ln>
                <a:solidFill>
                  <a:srgbClr val="000000"/>
                </a:solidFill>
                <a:effectLst/>
                <a:cs typeface="Times New Roman" pitchFamily="18" charset="0"/>
              </a:rPr>
              <a:t>.000,00</a:t>
            </a:r>
            <a:r>
              <a:rPr kumimoji="0" lang="pt-BR" b="0" i="0" u="none" strike="noStrike" cap="none" normalizeH="0" baseline="0" dirty="0" smtClean="0">
                <a:ln>
                  <a:noFill/>
                </a:ln>
                <a:solidFill>
                  <a:srgbClr val="000000"/>
                </a:solidFill>
                <a:effectLst/>
                <a:cs typeface="Arial" pitchFamily="34" charset="0"/>
              </a:rPr>
              <a:t>, durante </a:t>
            </a:r>
            <a:r>
              <a:rPr lang="pt-BR" i="1" dirty="0" smtClean="0">
                <a:solidFill>
                  <a:srgbClr val="000000"/>
                </a:solidFill>
                <a:cs typeface="Times New Roman" pitchFamily="18" charset="0"/>
              </a:rPr>
              <a:t>5</a:t>
            </a:r>
            <a:r>
              <a:rPr kumimoji="0" lang="pt-BR" b="0" i="0" u="none" strike="noStrike" cap="none" normalizeH="0" baseline="0" dirty="0" smtClean="0">
                <a:ln>
                  <a:noFill/>
                </a:ln>
                <a:solidFill>
                  <a:srgbClr val="000000"/>
                </a:solidFill>
                <a:effectLst/>
                <a:cs typeface="Arial" pitchFamily="34" charset="0"/>
              </a:rPr>
              <a:t> anos.</a:t>
            </a:r>
            <a:br>
              <a:rPr kumimoji="0" lang="pt-BR" b="0" i="0" u="none" strike="noStrike" cap="none" normalizeH="0" baseline="0" dirty="0" smtClean="0">
                <a:ln>
                  <a:noFill/>
                </a:ln>
                <a:solidFill>
                  <a:srgbClr val="000000"/>
                </a:solidFill>
                <a:effectLst/>
                <a:cs typeface="Arial" pitchFamily="34" charset="0"/>
              </a:rPr>
            </a:br>
            <a:r>
              <a:rPr kumimoji="0" lang="pt-BR" b="0" i="0" u="none" strike="noStrike" cap="none" normalizeH="0" baseline="0" dirty="0" smtClean="0">
                <a:ln>
                  <a:noFill/>
                </a:ln>
                <a:solidFill>
                  <a:srgbClr val="000000"/>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lang="pt-BR" dirty="0" smtClean="0">
                <a:solidFill>
                  <a:srgbClr val="000000"/>
                </a:solidFill>
                <a:cs typeface="Arial" pitchFamily="34" charset="0"/>
              </a:rPr>
              <a:t>Projeto</a:t>
            </a:r>
            <a:r>
              <a:rPr kumimoji="0" lang="pt-BR" b="0" i="0" u="none" strike="noStrike" cap="none" normalizeH="0" baseline="0" dirty="0" smtClean="0">
                <a:ln>
                  <a:noFill/>
                </a:ln>
                <a:solidFill>
                  <a:srgbClr val="000000"/>
                </a:solidFill>
                <a:effectLst/>
                <a:cs typeface="Arial" pitchFamily="34" charset="0"/>
              </a:rPr>
              <a:t> </a:t>
            </a:r>
            <a:r>
              <a:rPr kumimoji="0" lang="pt-BR" b="1" i="0" u="none" strike="noStrike" cap="none" normalizeH="0" baseline="0" dirty="0" smtClean="0">
                <a:ln>
                  <a:noFill/>
                </a:ln>
                <a:solidFill>
                  <a:srgbClr val="000000"/>
                </a:solidFill>
                <a:effectLst/>
                <a:cs typeface="Arial" pitchFamily="34" charset="0"/>
              </a:rPr>
              <a:t>B</a:t>
            </a:r>
            <a:r>
              <a:rPr kumimoji="0" lang="pt-BR" b="0" i="0" u="none" strike="noStrike" cap="none" normalizeH="0" baseline="0" dirty="0" smtClean="0">
                <a:ln>
                  <a:noFill/>
                </a:ln>
                <a:solidFill>
                  <a:srgbClr val="000000"/>
                </a:solidFill>
                <a:effectLst/>
                <a:cs typeface="Arial" pitchFamily="34" charset="0"/>
              </a:rPr>
              <a:t>) Exigem um investimento inicial (compra e instalação)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9</a:t>
            </a:r>
            <a:r>
              <a:rPr kumimoji="0" lang="pt-BR" b="0" i="1" u="none" strike="noStrike" cap="none" normalizeH="0" baseline="0" dirty="0" smtClean="0">
                <a:ln>
                  <a:noFill/>
                </a:ln>
                <a:solidFill>
                  <a:srgbClr val="000000"/>
                </a:solidFill>
                <a:effectLst/>
                <a:cs typeface="Times New Roman" pitchFamily="18" charset="0"/>
              </a:rPr>
              <a:t>0.000,00</a:t>
            </a:r>
            <a:r>
              <a:rPr kumimoji="0" lang="pt-BR" b="0" i="0" u="none" strike="noStrike" cap="none" normalizeH="0" baseline="0" dirty="0" smtClean="0">
                <a:ln>
                  <a:noFill/>
                </a:ln>
                <a:solidFill>
                  <a:srgbClr val="000000"/>
                </a:solidFill>
                <a:effectLst/>
                <a:cs typeface="Arial" pitchFamily="34" charset="0"/>
              </a:rPr>
              <a:t>, e proporciona um lucro líquido anual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30</a:t>
            </a:r>
            <a:r>
              <a:rPr kumimoji="0" lang="pt-BR" b="0" i="1" u="none" strike="noStrike" cap="none" normalizeH="0" baseline="0" dirty="0" smtClean="0">
                <a:ln>
                  <a:noFill/>
                </a:ln>
                <a:solidFill>
                  <a:srgbClr val="000000"/>
                </a:solidFill>
                <a:effectLst/>
                <a:cs typeface="Times New Roman" pitchFamily="18" charset="0"/>
              </a:rPr>
              <a:t>.000,00</a:t>
            </a:r>
            <a:r>
              <a:rPr kumimoji="0" lang="pt-BR" b="0" i="0" u="none" strike="noStrike" cap="none" normalizeH="0" baseline="0" dirty="0" smtClean="0">
                <a:ln>
                  <a:noFill/>
                </a:ln>
                <a:solidFill>
                  <a:srgbClr val="000000"/>
                </a:solidFill>
                <a:effectLst/>
                <a:cs typeface="Arial" pitchFamily="34" charset="0"/>
              </a:rPr>
              <a:t>, durante </a:t>
            </a:r>
            <a:r>
              <a:rPr lang="pt-BR" i="1" dirty="0" smtClean="0">
                <a:solidFill>
                  <a:srgbClr val="000000"/>
                </a:solidFill>
                <a:cs typeface="Times New Roman" pitchFamily="18" charset="0"/>
              </a:rPr>
              <a:t>5</a:t>
            </a:r>
            <a:r>
              <a:rPr kumimoji="0" lang="pt-BR" b="0" i="0" u="none" strike="noStrike" cap="none" normalizeH="0" baseline="0" dirty="0" smtClean="0">
                <a:ln>
                  <a:noFill/>
                </a:ln>
                <a:solidFill>
                  <a:srgbClr val="000000"/>
                </a:solidFill>
                <a:effectLst/>
                <a:cs typeface="Arial" pitchFamily="34" charset="0"/>
              </a:rPr>
              <a:t> anos.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0" i="0" u="none" strike="noStrike" cap="none" normalizeH="0" baseline="0" dirty="0" smtClean="0">
                <a:ln>
                  <a:noFill/>
                </a:ln>
                <a:solidFill>
                  <a:srgbClr val="000000"/>
                </a:solidFill>
                <a:effectLst/>
                <a:cs typeface="Arial" pitchFamily="34" charset="0"/>
              </a:rPr>
              <a:t>Calcule a melhor alternativa pelo </a:t>
            </a:r>
            <a:r>
              <a:rPr kumimoji="0" lang="pt-BR" b="0" i="0" u="none" strike="noStrike" cap="none" normalizeH="0" baseline="0" dirty="0" smtClean="0">
                <a:ln>
                  <a:noFill/>
                </a:ln>
                <a:solidFill>
                  <a:srgbClr val="000000"/>
                </a:solidFill>
                <a:effectLst/>
                <a:cs typeface="Arial" pitchFamily="34" charset="0"/>
              </a:rPr>
              <a:t>método </a:t>
            </a:r>
            <a:r>
              <a:rPr kumimoji="0" lang="pt-BR" b="0" i="0" u="none" strike="noStrike" cap="none" normalizeH="0" baseline="0" dirty="0" smtClean="0">
                <a:ln>
                  <a:noFill/>
                </a:ln>
                <a:solidFill>
                  <a:srgbClr val="000000"/>
                </a:solidFill>
                <a:effectLst/>
                <a:cs typeface="Arial" pitchFamily="34" charset="0"/>
              </a:rPr>
              <a:t>VAUE , sob uma </a:t>
            </a:r>
            <a:r>
              <a:rPr kumimoji="0" lang="pt-BR" b="0" i="1" u="none" strike="noStrike" cap="none" normalizeH="0" baseline="0" dirty="0" smtClean="0">
                <a:ln>
                  <a:noFill/>
                </a:ln>
                <a:solidFill>
                  <a:srgbClr val="000000"/>
                </a:solidFill>
                <a:effectLst/>
                <a:cs typeface="Arial" pitchFamily="34" charset="0"/>
              </a:rPr>
              <a:t>TMA</a:t>
            </a:r>
            <a:r>
              <a:rPr kumimoji="0" lang="pt-BR" b="0" i="0" u="none" strike="noStrike" cap="none" normalizeH="0" baseline="0" dirty="0" smtClean="0">
                <a:ln>
                  <a:noFill/>
                </a:ln>
                <a:solidFill>
                  <a:srgbClr val="000000"/>
                </a:solidFill>
                <a:effectLst/>
                <a:cs typeface="Arial" pitchFamily="34" charset="0"/>
              </a:rPr>
              <a:t>  de </a:t>
            </a:r>
            <a:r>
              <a:rPr lang="pt-BR" dirty="0" smtClean="0">
                <a:solidFill>
                  <a:srgbClr val="000000"/>
                </a:solidFill>
                <a:cs typeface="Arial" pitchFamily="34" charset="0"/>
              </a:rPr>
              <a:t>2</a:t>
            </a:r>
            <a:r>
              <a:rPr kumimoji="0" lang="pt-BR" b="0" i="0" u="none" strike="noStrike" cap="none" normalizeH="0" baseline="0" dirty="0" smtClean="0">
                <a:ln>
                  <a:noFill/>
                </a:ln>
                <a:solidFill>
                  <a:srgbClr val="000000"/>
                </a:solidFill>
                <a:effectLst/>
                <a:cs typeface="Arial" pitchFamily="34" charset="0"/>
              </a:rPr>
              <a:t>0% a.a.</a:t>
            </a:r>
          </a:p>
        </p:txBody>
      </p:sp>
    </p:spTree>
    <p:extLst>
      <p:ext uri="{BB962C8B-B14F-4D97-AF65-F5344CB8AC3E}">
        <p14:creationId xmlns:p14="http://schemas.microsoft.com/office/powerpoint/2010/main" val="316085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893647"/>
          </a:xfrm>
          <a:prstGeom prst="rect">
            <a:avLst/>
          </a:prstGeom>
        </p:spPr>
        <p:txBody>
          <a:bodyPr wrap="square">
            <a:spAutoFit/>
          </a:bodyPr>
          <a:lstStyle/>
          <a:p>
            <a:r>
              <a:rPr lang="pt-BR" sz="2400" dirty="0" smtClean="0"/>
              <a:t>Por definição :</a:t>
            </a:r>
          </a:p>
          <a:p>
            <a:endParaRPr lang="pt-BR" sz="2400" dirty="0" smtClean="0"/>
          </a:p>
          <a:p>
            <a:r>
              <a:rPr lang="pt-BR" sz="2400" dirty="0" smtClean="0"/>
              <a:t>V  =         R       +     R        +     R        + ........    R</a:t>
            </a:r>
          </a:p>
          <a:p>
            <a:r>
              <a:rPr lang="pt-BR" sz="2400" dirty="0" smtClean="0"/>
              <a:t>             ( 1+ i )     ( 1+ i )      ( 1+ i )               ( 1 + i )</a:t>
            </a:r>
          </a:p>
          <a:p>
            <a:endParaRPr lang="pt-BR" sz="2400" dirty="0" smtClean="0"/>
          </a:p>
          <a:p>
            <a:r>
              <a:rPr lang="pt-BR" sz="2400" dirty="0" smtClean="0"/>
              <a:t>Após simplificações ......</a:t>
            </a:r>
          </a:p>
          <a:p>
            <a:endParaRPr lang="pt-BR" sz="2400" dirty="0" smtClean="0"/>
          </a:p>
          <a:p>
            <a:endParaRPr lang="pt-BR" sz="2400" dirty="0" smtClean="0"/>
          </a:p>
          <a:p>
            <a:endParaRPr lang="pt-BR" sz="2400" dirty="0"/>
          </a:p>
          <a:p>
            <a:endParaRPr lang="pt-BR" sz="2400" dirty="0" smtClean="0"/>
          </a:p>
          <a:p>
            <a:r>
              <a:rPr lang="pt-BR" sz="2400" dirty="0" smtClean="0"/>
              <a:t> sendo que </a:t>
            </a:r>
            <a:r>
              <a:rPr lang="pt-BR" sz="2400" dirty="0" smtClean="0"/>
              <a:t>                    é </a:t>
            </a:r>
            <a:r>
              <a:rPr lang="pt-BR" sz="2400" dirty="0" smtClean="0"/>
              <a:t>chamado de fator de valor atual  </a:t>
            </a:r>
            <a:r>
              <a:rPr lang="pt-BR" sz="2400" dirty="0" err="1" smtClean="0"/>
              <a:t>a</a:t>
            </a:r>
            <a:r>
              <a:rPr lang="pt-BR" sz="1400" dirty="0" err="1" smtClean="0"/>
              <a:t>nIi</a:t>
            </a:r>
            <a:endParaRPr lang="pt-BR" sz="1400" dirty="0" smtClean="0"/>
          </a:p>
          <a:p>
            <a:r>
              <a:rPr lang="pt-BR" sz="2400" dirty="0" smtClean="0"/>
              <a:t/>
            </a:r>
            <a:br>
              <a:rPr lang="pt-BR" sz="2400" dirty="0" smtClean="0"/>
            </a:br>
            <a:endParaRPr lang="pt-BR" sz="2400" dirty="0"/>
          </a:p>
        </p:txBody>
      </p:sp>
      <p:cxnSp>
        <p:nvCxnSpPr>
          <p:cNvPr id="25" name="Conector reto 24"/>
          <p:cNvCxnSpPr/>
          <p:nvPr/>
        </p:nvCxnSpPr>
        <p:spPr>
          <a:xfrm>
            <a:off x="1268016"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a:off x="2348136"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3563888"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5300464"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1988096" y="2658398"/>
            <a:ext cx="298480" cy="276999"/>
          </a:xfrm>
          <a:prstGeom prst="rect">
            <a:avLst/>
          </a:prstGeom>
          <a:noFill/>
        </p:spPr>
        <p:txBody>
          <a:bodyPr wrap="none" rtlCol="0">
            <a:spAutoFit/>
          </a:bodyPr>
          <a:lstStyle/>
          <a:p>
            <a:r>
              <a:rPr lang="pt-BR" sz="1200" dirty="0" smtClean="0"/>
              <a:t>1 </a:t>
            </a:r>
            <a:endParaRPr lang="pt-BR" sz="1200" dirty="0"/>
          </a:p>
        </p:txBody>
      </p:sp>
      <p:sp>
        <p:nvSpPr>
          <p:cNvPr id="34" name="CaixaDeTexto 33"/>
          <p:cNvSpPr txBox="1"/>
          <p:nvPr/>
        </p:nvSpPr>
        <p:spPr>
          <a:xfrm>
            <a:off x="3121392" y="2636912"/>
            <a:ext cx="298480" cy="276999"/>
          </a:xfrm>
          <a:prstGeom prst="rect">
            <a:avLst/>
          </a:prstGeom>
          <a:noFill/>
        </p:spPr>
        <p:txBody>
          <a:bodyPr wrap="none" rtlCol="0">
            <a:spAutoFit/>
          </a:bodyPr>
          <a:lstStyle/>
          <a:p>
            <a:r>
              <a:rPr lang="pt-BR" sz="1200" dirty="0" smtClean="0"/>
              <a:t>2 </a:t>
            </a:r>
            <a:endParaRPr lang="pt-BR" sz="1200" dirty="0"/>
          </a:p>
        </p:txBody>
      </p:sp>
      <p:sp>
        <p:nvSpPr>
          <p:cNvPr id="35" name="CaixaDeTexto 34"/>
          <p:cNvSpPr txBox="1"/>
          <p:nvPr/>
        </p:nvSpPr>
        <p:spPr>
          <a:xfrm>
            <a:off x="4273520" y="2636912"/>
            <a:ext cx="298480" cy="276999"/>
          </a:xfrm>
          <a:prstGeom prst="rect">
            <a:avLst/>
          </a:prstGeom>
          <a:noFill/>
        </p:spPr>
        <p:txBody>
          <a:bodyPr wrap="none" rtlCol="0">
            <a:spAutoFit/>
          </a:bodyPr>
          <a:lstStyle/>
          <a:p>
            <a:r>
              <a:rPr lang="pt-BR" sz="1200" dirty="0" smtClean="0"/>
              <a:t>3 </a:t>
            </a:r>
            <a:endParaRPr lang="pt-BR" sz="1200" dirty="0"/>
          </a:p>
        </p:txBody>
      </p:sp>
      <p:sp>
        <p:nvSpPr>
          <p:cNvPr id="36" name="CaixaDeTexto 35"/>
          <p:cNvSpPr txBox="1"/>
          <p:nvPr/>
        </p:nvSpPr>
        <p:spPr>
          <a:xfrm>
            <a:off x="6145728" y="2636912"/>
            <a:ext cx="300082" cy="276999"/>
          </a:xfrm>
          <a:prstGeom prst="rect">
            <a:avLst/>
          </a:prstGeom>
          <a:noFill/>
        </p:spPr>
        <p:txBody>
          <a:bodyPr wrap="none" rtlCol="0">
            <a:spAutoFit/>
          </a:bodyPr>
          <a:lstStyle/>
          <a:p>
            <a:r>
              <a:rPr lang="pt-BR" sz="1200" dirty="0" smtClean="0"/>
              <a:t>n </a:t>
            </a:r>
            <a:endParaRPr lang="pt-BR" sz="1200" dirty="0"/>
          </a:p>
        </p:txBody>
      </p:sp>
      <p:graphicFrame>
        <p:nvGraphicFramePr>
          <p:cNvPr id="3" name="Objeto 2"/>
          <p:cNvGraphicFramePr>
            <a:graphicFrameLocks noChangeAspect="1"/>
          </p:cNvGraphicFramePr>
          <p:nvPr>
            <p:extLst>
              <p:ext uri="{D42A27DB-BD31-4B8C-83A1-F6EECF244321}">
                <p14:modId xmlns:p14="http://schemas.microsoft.com/office/powerpoint/2010/main" val="2236866063"/>
              </p:ext>
            </p:extLst>
          </p:nvPr>
        </p:nvGraphicFramePr>
        <p:xfrm>
          <a:off x="528252" y="4188280"/>
          <a:ext cx="2321581" cy="923356"/>
        </p:xfrm>
        <a:graphic>
          <a:graphicData uri="http://schemas.openxmlformats.org/presentationml/2006/ole">
            <mc:AlternateContent xmlns:mc="http://schemas.openxmlformats.org/markup-compatibility/2006">
              <mc:Choice xmlns:v="urn:schemas-microsoft-com:vml" Requires="v">
                <p:oleObj spid="_x0000_s54280" name="Equação" r:id="rId4" imgW="1117440" imgH="444240" progId="Equation.3">
                  <p:embed/>
                </p:oleObj>
              </mc:Choice>
              <mc:Fallback>
                <p:oleObj name="Equação" r:id="rId4" imgW="1117440" imgH="444240" progId="Equation.3">
                  <p:embed/>
                  <p:pic>
                    <p:nvPicPr>
                      <p:cNvPr id="0" name=""/>
                      <p:cNvPicPr/>
                      <p:nvPr/>
                    </p:nvPicPr>
                    <p:blipFill>
                      <a:blip r:embed="rId5"/>
                      <a:stretch>
                        <a:fillRect/>
                      </a:stretch>
                    </p:blipFill>
                    <p:spPr>
                      <a:xfrm>
                        <a:off x="528252" y="4188280"/>
                        <a:ext cx="2321581" cy="923356"/>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2349245613"/>
              </p:ext>
            </p:extLst>
          </p:nvPr>
        </p:nvGraphicFramePr>
        <p:xfrm>
          <a:off x="1962726" y="5301207"/>
          <a:ext cx="1025098" cy="703499"/>
        </p:xfrm>
        <a:graphic>
          <a:graphicData uri="http://schemas.openxmlformats.org/presentationml/2006/ole">
            <mc:AlternateContent xmlns:mc="http://schemas.openxmlformats.org/markup-compatibility/2006">
              <mc:Choice xmlns:v="urn:schemas-microsoft-com:vml" Requires="v">
                <p:oleObj spid="_x0000_s54281" name="Equação" r:id="rId6" imgW="647640" imgH="444240" progId="Equation.3">
                  <p:embed/>
                </p:oleObj>
              </mc:Choice>
              <mc:Fallback>
                <p:oleObj name="Equação" r:id="rId6" imgW="647640" imgH="444240" progId="Equation.3">
                  <p:embed/>
                  <p:pic>
                    <p:nvPicPr>
                      <p:cNvPr id="0" name=""/>
                      <p:cNvPicPr/>
                      <p:nvPr/>
                    </p:nvPicPr>
                    <p:blipFill>
                      <a:blip r:embed="rId7"/>
                      <a:stretch>
                        <a:fillRect/>
                      </a:stretch>
                    </p:blipFill>
                    <p:spPr>
                      <a:xfrm>
                        <a:off x="1962726" y="5301207"/>
                        <a:ext cx="1025098" cy="703499"/>
                      </a:xfrm>
                      <a:prstGeom prst="rect">
                        <a:avLst/>
                      </a:prstGeom>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1200329"/>
          </a:xfrm>
          <a:prstGeom prst="rect">
            <a:avLst/>
          </a:prstGeom>
        </p:spPr>
        <p:txBody>
          <a:bodyPr wrap="square">
            <a:spAutoFit/>
          </a:bodyPr>
          <a:lstStyle/>
          <a:p>
            <a:r>
              <a:rPr lang="pt-BR" sz="2400" dirty="0" smtClean="0"/>
              <a:t>Exemplo :  Um </a:t>
            </a:r>
            <a:r>
              <a:rPr lang="pt-BR" sz="2400" dirty="0" err="1" smtClean="0"/>
              <a:t>eletrodomestico</a:t>
            </a:r>
            <a:r>
              <a:rPr lang="pt-BR" sz="2400" dirty="0" smtClean="0"/>
              <a:t> é vendido a prazo em quatro pagamentos mensais e iguais a $ 550 sem entrada .  Se a taxa de juros é de 5% </a:t>
            </a:r>
            <a:r>
              <a:rPr lang="pt-BR" sz="2400" dirty="0" err="1" smtClean="0"/>
              <a:t>a.m.</a:t>
            </a:r>
            <a:r>
              <a:rPr lang="pt-BR" sz="2400" dirty="0" smtClean="0"/>
              <a:t> , qual o valor à vista ?</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 </a:t>
            </a:r>
            <a:r>
              <a:rPr lang="pt-BR" sz="2400" dirty="0" err="1" smtClean="0"/>
              <a:t>eletrodomestico</a:t>
            </a:r>
            <a:r>
              <a:rPr lang="pt-BR" sz="2400" dirty="0" smtClean="0"/>
              <a:t> é vendido a prazo em quatro pagamentos mensais e iguais a $ 550 sem entrada .  Se a taxa de juros é de 5% </a:t>
            </a:r>
            <a:r>
              <a:rPr lang="pt-BR" sz="2400" dirty="0" err="1" smtClean="0"/>
              <a:t>a.m.</a:t>
            </a:r>
            <a:r>
              <a:rPr lang="pt-BR" sz="2400" dirty="0" smtClean="0"/>
              <a:t> , qual o valor à vista ?</a:t>
            </a:r>
          </a:p>
          <a:p>
            <a:endParaRPr lang="pt-BR" sz="2400" dirty="0" smtClean="0"/>
          </a:p>
          <a:p>
            <a:endParaRPr lang="pt-BR" sz="2400" dirty="0" smtClean="0"/>
          </a:p>
          <a:p>
            <a:endParaRPr lang="pt-BR" sz="2400" dirty="0" smtClean="0"/>
          </a:p>
          <a:p>
            <a:endParaRPr lang="pt-BR" sz="2400" dirty="0" smtClean="0"/>
          </a:p>
          <a:p>
            <a:endParaRPr lang="pt-BR" sz="2400" dirty="0" smtClean="0"/>
          </a:p>
          <a:p>
            <a:endParaRPr lang="pt-BR" sz="2400" dirty="0" smtClean="0"/>
          </a:p>
          <a:p>
            <a:r>
              <a:rPr lang="pt-BR" sz="2400" dirty="0" smtClean="0"/>
              <a:t>V  = 550( ( 1,05) – 1 )   =  $ 1950,27</a:t>
            </a:r>
          </a:p>
          <a:p>
            <a:r>
              <a:rPr lang="pt-BR" sz="2400" dirty="0" smtClean="0"/>
              <a:t>                ( 1,05 ) 0,05</a:t>
            </a:r>
            <a:endParaRPr lang="pt-BR" sz="2400" dirty="0"/>
          </a:p>
        </p:txBody>
      </p:sp>
      <p:grpSp>
        <p:nvGrpSpPr>
          <p:cNvPr id="6" name="Grupo 5"/>
          <p:cNvGrpSpPr/>
          <p:nvPr/>
        </p:nvGrpSpPr>
        <p:grpSpPr>
          <a:xfrm>
            <a:off x="539552" y="2852936"/>
            <a:ext cx="7200800" cy="1440160"/>
            <a:chOff x="971600" y="3717032"/>
            <a:chExt cx="7200800" cy="1440160"/>
          </a:xfrm>
        </p:grpSpPr>
        <p:cxnSp>
          <p:nvCxnSpPr>
            <p:cNvPr id="8" name="Conector reto 7"/>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971328"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H="1" flipV="1">
              <a:off x="442798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802680" y="3717032"/>
              <a:ext cx="497252" cy="338554"/>
            </a:xfrm>
            <a:prstGeom prst="rect">
              <a:avLst/>
            </a:prstGeom>
            <a:noFill/>
          </p:spPr>
          <p:txBody>
            <a:bodyPr wrap="none" rtlCol="0">
              <a:spAutoFit/>
            </a:bodyPr>
            <a:lstStyle/>
            <a:p>
              <a:r>
                <a:rPr lang="pt-BR" sz="1600" dirty="0" smtClean="0"/>
                <a:t>550</a:t>
              </a:r>
              <a:endParaRPr lang="pt-BR" sz="1600" dirty="0"/>
            </a:p>
          </p:txBody>
        </p:sp>
        <p:sp>
          <p:nvSpPr>
            <p:cNvPr id="16" name="CaixaDeTexto 15"/>
            <p:cNvSpPr txBox="1"/>
            <p:nvPr/>
          </p:nvSpPr>
          <p:spPr>
            <a:xfrm>
              <a:off x="4275124" y="3717032"/>
              <a:ext cx="497252" cy="338554"/>
            </a:xfrm>
            <a:prstGeom prst="rect">
              <a:avLst/>
            </a:prstGeom>
            <a:noFill/>
          </p:spPr>
          <p:txBody>
            <a:bodyPr wrap="none" rtlCol="0">
              <a:spAutoFit/>
            </a:bodyPr>
            <a:lstStyle/>
            <a:p>
              <a:r>
                <a:rPr lang="pt-BR" sz="1600" dirty="0" smtClean="0"/>
                <a:t>550</a:t>
              </a:r>
              <a:endParaRPr lang="pt-BR" sz="1600" dirty="0"/>
            </a:p>
          </p:txBody>
        </p:sp>
        <p:sp>
          <p:nvSpPr>
            <p:cNvPr id="17" name="CaixaDeTexto 16"/>
            <p:cNvSpPr txBox="1"/>
            <p:nvPr/>
          </p:nvSpPr>
          <p:spPr>
            <a:xfrm>
              <a:off x="2690948" y="3717032"/>
              <a:ext cx="497252" cy="338554"/>
            </a:xfrm>
            <a:prstGeom prst="rect">
              <a:avLst/>
            </a:prstGeom>
            <a:noFill/>
          </p:spPr>
          <p:txBody>
            <a:bodyPr wrap="none" rtlCol="0">
              <a:spAutoFit/>
            </a:bodyPr>
            <a:lstStyle/>
            <a:p>
              <a:r>
                <a:rPr lang="pt-BR" sz="1600" dirty="0" smtClean="0"/>
                <a:t>550</a:t>
              </a:r>
              <a:endParaRPr lang="pt-BR" sz="1600" dirty="0"/>
            </a:p>
          </p:txBody>
        </p:sp>
        <p:sp>
          <p:nvSpPr>
            <p:cNvPr id="18" name="CaixaDeTexto 17"/>
            <p:cNvSpPr txBox="1"/>
            <p:nvPr/>
          </p:nvSpPr>
          <p:spPr>
            <a:xfrm>
              <a:off x="3483036" y="3717032"/>
              <a:ext cx="497252" cy="338554"/>
            </a:xfrm>
            <a:prstGeom prst="rect">
              <a:avLst/>
            </a:prstGeom>
            <a:noFill/>
          </p:spPr>
          <p:txBody>
            <a:bodyPr wrap="none" rtlCol="0">
              <a:spAutoFit/>
            </a:bodyPr>
            <a:lstStyle/>
            <a:p>
              <a:r>
                <a:rPr lang="pt-BR" sz="1600" dirty="0" smtClean="0"/>
                <a:t>550</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4305454" y="4818638"/>
              <a:ext cx="335348" cy="338554"/>
            </a:xfrm>
            <a:prstGeom prst="rect">
              <a:avLst/>
            </a:prstGeom>
            <a:noFill/>
          </p:spPr>
          <p:txBody>
            <a:bodyPr wrap="none" rtlCol="0">
              <a:spAutoFit/>
            </a:bodyPr>
            <a:lstStyle/>
            <a:p>
              <a:r>
                <a:rPr lang="pt-BR" sz="1600" dirty="0" smtClean="0"/>
                <a:t>4 </a:t>
              </a:r>
              <a:endParaRPr lang="pt-BR" sz="1600" dirty="0"/>
            </a:p>
          </p:txBody>
        </p:sp>
      </p:grpSp>
      <p:cxnSp>
        <p:nvCxnSpPr>
          <p:cNvPr id="23" name="Conector reto 22"/>
          <p:cNvCxnSpPr/>
          <p:nvPr/>
        </p:nvCxnSpPr>
        <p:spPr>
          <a:xfrm>
            <a:off x="1187624" y="5229200"/>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2255694" y="4725144"/>
            <a:ext cx="298480" cy="276999"/>
          </a:xfrm>
          <a:prstGeom prst="rect">
            <a:avLst/>
          </a:prstGeom>
          <a:noFill/>
        </p:spPr>
        <p:txBody>
          <a:bodyPr wrap="none" rtlCol="0">
            <a:spAutoFit/>
          </a:bodyPr>
          <a:lstStyle/>
          <a:p>
            <a:r>
              <a:rPr lang="pt-BR" sz="1200" dirty="0" smtClean="0"/>
              <a:t>4 </a:t>
            </a:r>
            <a:endParaRPr lang="pt-BR" sz="1200" dirty="0"/>
          </a:p>
        </p:txBody>
      </p:sp>
      <p:sp>
        <p:nvSpPr>
          <p:cNvPr id="25" name="CaixaDeTexto 24"/>
          <p:cNvSpPr txBox="1"/>
          <p:nvPr/>
        </p:nvSpPr>
        <p:spPr>
          <a:xfrm>
            <a:off x="2255694" y="5157192"/>
            <a:ext cx="298480" cy="276999"/>
          </a:xfrm>
          <a:prstGeom prst="rect">
            <a:avLst/>
          </a:prstGeom>
          <a:noFill/>
        </p:spPr>
        <p:txBody>
          <a:bodyPr wrap="none" rtlCol="0">
            <a:spAutoFit/>
          </a:bodyPr>
          <a:lstStyle/>
          <a:p>
            <a:r>
              <a:rPr lang="pt-BR" sz="1200" dirty="0" smtClean="0"/>
              <a:t>4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7</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1569660"/>
          </a:xfrm>
          <a:prstGeom prst="rect">
            <a:avLst/>
          </a:prstGeom>
        </p:spPr>
        <p:txBody>
          <a:bodyPr wrap="square">
            <a:spAutoFit/>
          </a:bodyPr>
          <a:lstStyle/>
          <a:p>
            <a:r>
              <a:rPr lang="pt-BR" sz="2400" dirty="0" smtClean="0"/>
              <a:t>Exemplo :  Um </a:t>
            </a:r>
            <a:r>
              <a:rPr lang="pt-BR" sz="2400" dirty="0" err="1" smtClean="0"/>
              <a:t>automovel</a:t>
            </a:r>
            <a:r>
              <a:rPr lang="pt-BR" sz="2400" dirty="0" smtClean="0"/>
              <a:t> usado é vendido à vista por $30.000 , mas pode ser financiado em 12 prestações mensais iguais sem entrada . Se a taxa de financiamento é de 2% </a:t>
            </a:r>
            <a:r>
              <a:rPr lang="pt-BR" sz="2400" dirty="0" err="1" smtClean="0"/>
              <a:t>a.m.</a:t>
            </a:r>
            <a:r>
              <a:rPr lang="pt-BR" sz="2400" dirty="0" smtClean="0"/>
              <a:t> calcule o valor de  cada prestação.</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 </a:t>
            </a:r>
            <a:r>
              <a:rPr lang="pt-BR" sz="2400" dirty="0" err="1" smtClean="0"/>
              <a:t>automovel</a:t>
            </a:r>
            <a:r>
              <a:rPr lang="pt-BR" sz="2400" dirty="0" smtClean="0"/>
              <a:t> usado é vendido à vista por $30.000 , mas pode ser financiado em 12 prestações mensais iguais sem entrada . Se a taxa de financiamento é de 2% </a:t>
            </a:r>
            <a:r>
              <a:rPr lang="pt-BR" sz="2400" dirty="0" err="1" smtClean="0"/>
              <a:t>a.m.</a:t>
            </a:r>
            <a:r>
              <a:rPr lang="pt-BR" sz="2400" dirty="0" smtClean="0"/>
              <a:t> calcule o valor de  cada prestação.</a:t>
            </a:r>
          </a:p>
          <a:p>
            <a:endParaRPr lang="pt-BR" sz="2400" dirty="0" smtClean="0"/>
          </a:p>
          <a:p>
            <a:r>
              <a:rPr lang="pt-BR" sz="2400" dirty="0" smtClean="0"/>
              <a:t>V = 30.000     i = 2% </a:t>
            </a:r>
            <a:r>
              <a:rPr lang="pt-BR" sz="2400" dirty="0" err="1" smtClean="0"/>
              <a:t>a.m.</a:t>
            </a:r>
            <a:r>
              <a:rPr lang="pt-BR" sz="2400" dirty="0" smtClean="0"/>
              <a:t>   n = 12      R = ?</a:t>
            </a:r>
          </a:p>
          <a:p>
            <a:endParaRPr lang="pt-BR" sz="2400" dirty="0" smtClean="0"/>
          </a:p>
          <a:p>
            <a:r>
              <a:rPr lang="pt-BR" sz="2400" dirty="0" smtClean="0"/>
              <a:t>30.000 =   R ( ( 1,02) – 1 )    </a:t>
            </a:r>
            <a:r>
              <a:rPr lang="pt-BR" sz="2400" dirty="0" smtClean="0">
                <a:sym typeface="Wingdings" pitchFamily="2" charset="2"/>
              </a:rPr>
              <a:t>  R  = $2.836,79</a:t>
            </a:r>
            <a:endParaRPr lang="pt-BR" sz="2400" dirty="0" smtClean="0"/>
          </a:p>
          <a:p>
            <a:r>
              <a:rPr lang="pt-BR" sz="2400" dirty="0" smtClean="0"/>
              <a:t>                       ( 1,02 )   0,02</a:t>
            </a:r>
          </a:p>
          <a:p>
            <a:endParaRPr lang="pt-BR" sz="2400" dirty="0" smtClean="0"/>
          </a:p>
          <a:p>
            <a:endParaRPr lang="pt-BR" sz="2400" dirty="0"/>
          </a:p>
        </p:txBody>
      </p:sp>
      <p:cxnSp>
        <p:nvCxnSpPr>
          <p:cNvPr id="6" name="Conector reto 5"/>
          <p:cNvCxnSpPr/>
          <p:nvPr/>
        </p:nvCxnSpPr>
        <p:spPr>
          <a:xfrm>
            <a:off x="1691680" y="4509120"/>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2771800" y="4016097"/>
            <a:ext cx="377026" cy="276999"/>
          </a:xfrm>
          <a:prstGeom prst="rect">
            <a:avLst/>
          </a:prstGeom>
          <a:noFill/>
        </p:spPr>
        <p:txBody>
          <a:bodyPr wrap="none" rtlCol="0">
            <a:spAutoFit/>
          </a:bodyPr>
          <a:lstStyle/>
          <a:p>
            <a:r>
              <a:rPr lang="pt-BR" sz="1200" dirty="0" smtClean="0"/>
              <a:t>12 </a:t>
            </a:r>
            <a:endParaRPr lang="pt-BR" sz="1200" dirty="0"/>
          </a:p>
        </p:txBody>
      </p:sp>
      <p:sp>
        <p:nvSpPr>
          <p:cNvPr id="10" name="CaixaDeTexto 9"/>
          <p:cNvSpPr txBox="1"/>
          <p:nvPr/>
        </p:nvSpPr>
        <p:spPr>
          <a:xfrm>
            <a:off x="2754814" y="4448145"/>
            <a:ext cx="377026" cy="276999"/>
          </a:xfrm>
          <a:prstGeom prst="rect">
            <a:avLst/>
          </a:prstGeom>
          <a:noFill/>
        </p:spPr>
        <p:txBody>
          <a:bodyPr wrap="none" rtlCol="0">
            <a:spAutoFit/>
          </a:bodyPr>
          <a:lstStyle/>
          <a:p>
            <a:r>
              <a:rPr lang="pt-BR" sz="1200" dirty="0" smtClean="0"/>
              <a:t>12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Uma pessoa recebe um empréstimo de $200.000 na compra de um apartamento . O pagamento deverá ser feito em 180 prestações mensais iguais sem entrada e posteriormente corrigidas pela taxa acumulada de um indexador desde a liberação do empréstimo até a data do  pagamento .</a:t>
            </a:r>
          </a:p>
          <a:p>
            <a:r>
              <a:rPr lang="pt-BR" sz="2400" dirty="0" smtClean="0"/>
              <a:t>Sabendo que a taxa real do financiamento é de 1% </a:t>
            </a:r>
            <a:r>
              <a:rPr lang="pt-BR" sz="2400" dirty="0" err="1" smtClean="0"/>
              <a:t>a.m.</a:t>
            </a:r>
            <a:r>
              <a:rPr lang="pt-BR" sz="2400" dirty="0" smtClean="0"/>
              <a:t> calcule:</a:t>
            </a:r>
          </a:p>
          <a:p>
            <a:pPr marL="457200" indent="-457200">
              <a:buAutoNum type="alphaLcPeriod"/>
            </a:pPr>
            <a:r>
              <a:rPr lang="pt-BR" sz="2400" dirty="0" smtClean="0"/>
              <a:t>Qual o valor da prestação antes de serem corrigidos monetariamente ?</a:t>
            </a:r>
          </a:p>
          <a:p>
            <a:pPr marL="457200" indent="-457200">
              <a:buAutoNum type="alphaLcPeriod"/>
            </a:pPr>
            <a:r>
              <a:rPr lang="pt-BR" sz="2400" dirty="0" smtClean="0"/>
              <a:t>Se nos três primeiros meses as taxas do indexador forem 0,5% , 0,4% e 0,6% , quais os valores das três primeiras prestações após a correção monetária?</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2947</TotalTime>
  <Words>1878</Words>
  <Application>Microsoft Office PowerPoint</Application>
  <PresentationFormat>Apresentação na tela (4:3)</PresentationFormat>
  <Paragraphs>351</Paragraphs>
  <Slides>35</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35</vt:i4>
      </vt:variant>
    </vt:vector>
  </HeadingPairs>
  <TitlesOfParts>
    <vt:vector size="37" baseType="lpstr">
      <vt:lpstr>Tema do Office</vt:lpstr>
      <vt:lpstr>Microsoft Equation 3.0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Martino</dc:creator>
  <cp:lastModifiedBy>HP</cp:lastModifiedBy>
  <cp:revision>338</cp:revision>
  <dcterms:created xsi:type="dcterms:W3CDTF">2012-02-10T13:18:47Z</dcterms:created>
  <dcterms:modified xsi:type="dcterms:W3CDTF">2015-10-25T22:04:39Z</dcterms:modified>
</cp:coreProperties>
</file>