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60" r:id="rId3"/>
    <p:sldId id="259" r:id="rId4"/>
    <p:sldId id="361" r:id="rId5"/>
    <p:sldId id="362" r:id="rId6"/>
    <p:sldId id="363" r:id="rId7"/>
    <p:sldId id="364" r:id="rId8"/>
    <p:sldId id="365" r:id="rId9"/>
    <p:sldId id="366" r:id="rId10"/>
    <p:sldId id="368" r:id="rId11"/>
    <p:sldId id="369" r:id="rId12"/>
    <p:sldId id="367" r:id="rId13"/>
    <p:sldId id="370" r:id="rId14"/>
    <p:sldId id="371" r:id="rId15"/>
    <p:sldId id="372" r:id="rId16"/>
    <p:sldId id="373" r:id="rId17"/>
    <p:sldId id="374" r:id="rId18"/>
    <p:sldId id="375" r:id="rId19"/>
    <p:sldId id="376" r:id="rId20"/>
    <p:sldId id="377" r:id="rId21"/>
    <p:sldId id="378" r:id="rId22"/>
    <p:sldId id="379" r:id="rId23"/>
    <p:sldId id="380" r:id="rId24"/>
    <p:sldId id="384" r:id="rId25"/>
    <p:sldId id="382" r:id="rId26"/>
    <p:sldId id="383" r:id="rId27"/>
    <p:sldId id="381" r:id="rId28"/>
    <p:sldId id="385" r:id="rId29"/>
    <p:sldId id="386" r:id="rId30"/>
    <p:sldId id="387" r:id="rId31"/>
    <p:sldId id="398" r:id="rId32"/>
    <p:sldId id="388" r:id="rId33"/>
    <p:sldId id="389" r:id="rId34"/>
    <p:sldId id="390" r:id="rId35"/>
    <p:sldId id="391" r:id="rId36"/>
    <p:sldId id="392" r:id="rId37"/>
    <p:sldId id="393" r:id="rId38"/>
    <p:sldId id="394" r:id="rId39"/>
    <p:sldId id="395" r:id="rId40"/>
    <p:sldId id="396" r:id="rId41"/>
    <p:sldId id="397" r:id="rId42"/>
    <p:sldId id="399" r:id="rId43"/>
    <p:sldId id="400" r:id="rId4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9461" autoAdjust="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C096A-14C4-4B52-BF41-F73A880791A4}" type="datetimeFigureOut">
              <a:rPr lang="pt-BR" smtClean="0"/>
              <a:pPr/>
              <a:t>17/10/2015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7341D-4F62-42D6-B578-4A8B2DA009C3}" type="slidenum">
              <a:rPr lang="pt-BR" smtClean="0"/>
              <a:pPr/>
              <a:t>‹nº›</a:t>
            </a:fld>
            <a:endParaRPr lang="pt-BR"/>
          </a:p>
        </p:txBody>
      </p:sp>
    </p:spTree>
    <p:extLst>
      <p:ext uri="{BB962C8B-B14F-4D97-AF65-F5344CB8AC3E}">
        <p14:creationId xmlns:p14="http://schemas.microsoft.com/office/powerpoint/2010/main" val="8611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F75B90F7-BCB6-4C24-BE5F-6F28D5CD279A}" type="datetime1">
              <a:rPr lang="pt-BR" smtClean="0"/>
              <a:pPr/>
              <a:t>17/10/2015</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97553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480B88AD-098A-4F3A-A9CA-39205D479FB5}" type="datetime1">
              <a:rPr lang="pt-BR" smtClean="0"/>
              <a:pPr/>
              <a:t>17/10/2015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16858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0931211D-C744-485E-A6FE-68C773A3493E}" type="datetime1">
              <a:rPr lang="pt-BR" smtClean="0"/>
              <a:pPr/>
              <a:t>17/10/2015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380042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E2B06F6D-104E-4014-A898-708E73904A4C}" type="datetime1">
              <a:rPr lang="pt-BR" smtClean="0"/>
              <a:pPr/>
              <a:t>17/10/2015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9848160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CA3903AD-C367-4974-AB51-15FCE158B44C}" type="datetime1">
              <a:rPr lang="pt-BR" smtClean="0"/>
              <a:pPr/>
              <a:t>17/10/2015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59177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B992D889-D00B-4677-B4A6-84952F27C168}" type="datetime1">
              <a:rPr lang="pt-BR" smtClean="0"/>
              <a:pPr/>
              <a:t>17/10/2015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981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FF447C5A-0CC6-42A8-97B6-A9E557CCEC95}" type="datetime1">
              <a:rPr lang="pt-BR" smtClean="0"/>
              <a:pPr/>
              <a:t>17/10/2015</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13650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A4708D86-46E9-461E-B203-0767606CB4D6}" type="datetime1">
              <a:rPr lang="pt-BR" smtClean="0"/>
              <a:pPr/>
              <a:t>17/10/2015</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3020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B9AAD07-74A8-4059-9ABD-E9860DBC2AF9}" type="datetime1">
              <a:rPr lang="pt-BR" smtClean="0"/>
              <a:pPr/>
              <a:t>17/10/2015</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42973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A034AD35-7007-45CA-9FDB-985923B46B6B}" type="datetime1">
              <a:rPr lang="pt-BR" smtClean="0"/>
              <a:pPr/>
              <a:t>17/10/2015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155315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3871DCDB-02BB-4C1F-B992-2361271B2285}" type="datetime1">
              <a:rPr lang="pt-BR" smtClean="0"/>
              <a:pPr/>
              <a:t>17/10/2015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AF538238-019E-4B70-BCED-F645B823071F}" type="slidenum">
              <a:rPr lang="pt-BR" smtClean="0"/>
              <a:pPr/>
              <a:t>‹nº›</a:t>
            </a:fld>
            <a:endParaRPr lang="pt-BR"/>
          </a:p>
        </p:txBody>
      </p:sp>
    </p:spTree>
    <p:extLst>
      <p:ext uri="{BB962C8B-B14F-4D97-AF65-F5344CB8AC3E}">
        <p14:creationId xmlns:p14="http://schemas.microsoft.com/office/powerpoint/2010/main" val="24688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7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08" y="11967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Engenharia</a:t>
            </a:r>
            <a:r>
              <a:rPr lang="en-US" dirty="0" smtClean="0"/>
              <a:t> </a:t>
            </a:r>
            <a:r>
              <a:rPr lang="en-US" dirty="0" err="1" smtClean="0"/>
              <a:t>Econômica</a:t>
            </a:r>
            <a:r>
              <a:rPr lang="en-US" dirty="0" smtClean="0"/>
              <a:t> aula 8</a:t>
            </a:r>
            <a:endParaRPr lang="en-US" dirty="0"/>
          </a:p>
        </p:txBody>
      </p:sp>
      <p:sp>
        <p:nvSpPr>
          <p:cNvPr id="5" name="Content Placeholder 2"/>
          <p:cNvSpPr txBox="1">
            <a:spLocks/>
          </p:cNvSpPr>
          <p:nvPr/>
        </p:nvSpPr>
        <p:spPr>
          <a:xfrm>
            <a:off x="35496" y="2564904"/>
            <a:ext cx="8748464" cy="22860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71500" indent="-571500" algn="just">
              <a:buAutoNum type="romanUcPeriod"/>
              <a:defRPr/>
            </a:pPr>
            <a:r>
              <a:rPr lang="en-US" sz="2800" dirty="0" err="1" smtClean="0">
                <a:solidFill>
                  <a:schemeClr val="tx1"/>
                </a:solidFill>
                <a:latin typeface="+mj-lt"/>
              </a:rPr>
              <a:t>Analise</a:t>
            </a:r>
            <a:r>
              <a:rPr lang="en-US" sz="2800" dirty="0" smtClean="0">
                <a:solidFill>
                  <a:schemeClr val="tx1"/>
                </a:solidFill>
                <a:latin typeface="+mj-lt"/>
              </a:rPr>
              <a:t> de </a:t>
            </a:r>
            <a:r>
              <a:rPr lang="en-US" sz="2800" dirty="0" err="1" smtClean="0">
                <a:solidFill>
                  <a:schemeClr val="tx1"/>
                </a:solidFill>
                <a:latin typeface="+mj-lt"/>
              </a:rPr>
              <a:t>alternativa</a:t>
            </a:r>
            <a:r>
              <a:rPr lang="en-US" sz="2800" dirty="0" smtClean="0">
                <a:solidFill>
                  <a:schemeClr val="tx1"/>
                </a:solidFill>
                <a:latin typeface="+mj-lt"/>
              </a:rPr>
              <a:t> de </a:t>
            </a:r>
            <a:r>
              <a:rPr lang="en-US" sz="2800" dirty="0" err="1" smtClean="0">
                <a:solidFill>
                  <a:schemeClr val="tx1"/>
                </a:solidFill>
                <a:latin typeface="+mj-lt"/>
              </a:rPr>
              <a:t>Investimento</a:t>
            </a:r>
            <a:r>
              <a:rPr lang="en-US" sz="2800" dirty="0" smtClean="0">
                <a:solidFill>
                  <a:schemeClr val="tx1"/>
                </a:solidFill>
                <a:latin typeface="+mj-lt"/>
              </a:rPr>
              <a:t> </a:t>
            </a:r>
            <a:r>
              <a:rPr lang="en-US" sz="2800" dirty="0" err="1" smtClean="0">
                <a:solidFill>
                  <a:schemeClr val="tx1"/>
                </a:solidFill>
                <a:latin typeface="+mj-lt"/>
              </a:rPr>
              <a:t>pelo</a:t>
            </a:r>
            <a:r>
              <a:rPr lang="en-US" sz="2800" dirty="0" smtClean="0">
                <a:solidFill>
                  <a:schemeClr val="tx1"/>
                </a:solidFill>
                <a:latin typeface="+mj-lt"/>
              </a:rPr>
              <a:t> Payback </a:t>
            </a:r>
            <a:r>
              <a:rPr lang="en-US" sz="2800" dirty="0" err="1" smtClean="0">
                <a:solidFill>
                  <a:schemeClr val="tx1"/>
                </a:solidFill>
                <a:latin typeface="+mj-lt"/>
              </a:rPr>
              <a:t>Descontado</a:t>
            </a:r>
            <a:endParaRPr lang="en-US" sz="2800" dirty="0" smtClean="0">
              <a:solidFill>
                <a:schemeClr val="tx1"/>
              </a:solidFill>
              <a:latin typeface="+mj-lt"/>
            </a:endParaRPr>
          </a:p>
          <a:p>
            <a:pPr marL="571500" indent="-571500" algn="just">
              <a:buAutoNum type="romanUcPeriod"/>
              <a:defRPr/>
            </a:pPr>
            <a:r>
              <a:rPr lang="en-US" sz="2800" dirty="0" err="1" smtClean="0">
                <a:solidFill>
                  <a:schemeClr val="tx1"/>
                </a:solidFill>
                <a:latin typeface="+mj-lt"/>
              </a:rPr>
              <a:t>Indice</a:t>
            </a:r>
            <a:r>
              <a:rPr lang="en-US" sz="2800" dirty="0" smtClean="0">
                <a:solidFill>
                  <a:schemeClr val="tx1"/>
                </a:solidFill>
                <a:latin typeface="+mj-lt"/>
              </a:rPr>
              <a:t> </a:t>
            </a:r>
            <a:r>
              <a:rPr lang="en-US" sz="2800" dirty="0" err="1" smtClean="0">
                <a:solidFill>
                  <a:schemeClr val="tx1"/>
                </a:solidFill>
                <a:latin typeface="+mj-lt"/>
              </a:rPr>
              <a:t>Benefício</a:t>
            </a:r>
            <a:r>
              <a:rPr lang="en-US" sz="2800" dirty="0" smtClean="0">
                <a:solidFill>
                  <a:schemeClr val="tx1"/>
                </a:solidFill>
                <a:latin typeface="+mj-lt"/>
              </a:rPr>
              <a:t> </a:t>
            </a:r>
            <a:r>
              <a:rPr lang="en-US" sz="2800" dirty="0" err="1" smtClean="0">
                <a:solidFill>
                  <a:schemeClr val="tx1"/>
                </a:solidFill>
                <a:latin typeface="+mj-lt"/>
              </a:rPr>
              <a:t>Custo</a:t>
            </a:r>
            <a:r>
              <a:rPr lang="en-US" sz="2800" dirty="0" smtClean="0">
                <a:solidFill>
                  <a:schemeClr val="tx1"/>
                </a:solidFill>
                <a:latin typeface="+mj-lt"/>
              </a:rPr>
              <a:t>  ( IBC )</a:t>
            </a:r>
          </a:p>
          <a:p>
            <a:pPr marL="571500" indent="-571500" algn="just">
              <a:buAutoNum type="romanUcPeriod"/>
              <a:defRPr/>
            </a:pPr>
            <a:r>
              <a:rPr lang="en-US" sz="2800" dirty="0" err="1" smtClean="0">
                <a:solidFill>
                  <a:schemeClr val="tx1"/>
                </a:solidFill>
                <a:latin typeface="+mj-lt"/>
              </a:rPr>
              <a:t>Sequencia</a:t>
            </a:r>
            <a:r>
              <a:rPr lang="en-US" sz="2800" dirty="0" smtClean="0">
                <a:solidFill>
                  <a:schemeClr val="tx1"/>
                </a:solidFill>
                <a:latin typeface="+mj-lt"/>
              </a:rPr>
              <a:t> de </a:t>
            </a:r>
            <a:r>
              <a:rPr lang="en-US" sz="2800" dirty="0" err="1" smtClean="0">
                <a:solidFill>
                  <a:schemeClr val="tx1"/>
                </a:solidFill>
                <a:latin typeface="+mj-lt"/>
              </a:rPr>
              <a:t>Capitais</a:t>
            </a:r>
            <a:endParaRPr lang="en-US" sz="2800" dirty="0" smtClean="0">
              <a:solidFill>
                <a:schemeClr val="tx1"/>
              </a:solidFill>
              <a:latin typeface="+mj-lt"/>
            </a:endParaRPr>
          </a:p>
          <a:p>
            <a:pPr marL="571500" indent="-571500" algn="just">
              <a:buAutoNum type="romanUcPeriod"/>
              <a:defRPr/>
            </a:pPr>
            <a:r>
              <a:rPr lang="en-US" sz="2800" dirty="0" err="1" smtClean="0">
                <a:solidFill>
                  <a:schemeClr val="tx1"/>
                </a:solidFill>
                <a:latin typeface="+mj-lt"/>
              </a:rPr>
              <a:t>Analise</a:t>
            </a:r>
            <a:r>
              <a:rPr lang="en-US" sz="2800" dirty="0" smtClean="0">
                <a:solidFill>
                  <a:schemeClr val="tx1"/>
                </a:solidFill>
                <a:latin typeface="+mj-lt"/>
              </a:rPr>
              <a:t> Valor </a:t>
            </a:r>
            <a:r>
              <a:rPr lang="en-US" sz="2800" dirty="0" err="1" smtClean="0">
                <a:solidFill>
                  <a:schemeClr val="tx1"/>
                </a:solidFill>
                <a:latin typeface="+mj-lt"/>
              </a:rPr>
              <a:t>Anual</a:t>
            </a:r>
            <a:r>
              <a:rPr lang="en-US" sz="2800" dirty="0" smtClean="0">
                <a:solidFill>
                  <a:schemeClr val="tx1"/>
                </a:solidFill>
                <a:latin typeface="+mj-lt"/>
              </a:rPr>
              <a:t> </a:t>
            </a:r>
            <a:r>
              <a:rPr lang="en-US" sz="2800" dirty="0" err="1" smtClean="0">
                <a:solidFill>
                  <a:schemeClr val="tx1"/>
                </a:solidFill>
                <a:latin typeface="+mj-lt"/>
              </a:rPr>
              <a:t>Uniforme</a:t>
            </a:r>
            <a:r>
              <a:rPr lang="en-US" sz="2800" dirty="0" smtClean="0">
                <a:solidFill>
                  <a:schemeClr val="tx1"/>
                </a:solidFill>
                <a:latin typeface="+mj-lt"/>
              </a:rPr>
              <a:t> </a:t>
            </a:r>
            <a:r>
              <a:rPr lang="en-US" sz="2800" dirty="0" err="1" smtClean="0">
                <a:solidFill>
                  <a:schemeClr val="tx1"/>
                </a:solidFill>
                <a:latin typeface="+mj-lt"/>
              </a:rPr>
              <a:t>Equivalente</a:t>
            </a:r>
            <a:r>
              <a:rPr lang="en-US" sz="2800" dirty="0" smtClean="0">
                <a:solidFill>
                  <a:schemeClr val="tx1"/>
                </a:solidFill>
                <a:latin typeface="+mj-lt"/>
              </a:rPr>
              <a:t> ( VAUE )</a:t>
            </a:r>
          </a:p>
          <a:p>
            <a:pPr marL="571500" indent="-571500" algn="just">
              <a:defRPr/>
            </a:pPr>
            <a:endParaRPr lang="en-US" sz="2800" dirty="0" smtClean="0">
              <a:solidFill>
                <a:schemeClr val="tx1"/>
              </a:solidFill>
              <a:latin typeface="+mj-lt"/>
            </a:endParaRPr>
          </a:p>
          <a:p>
            <a:pPr marL="571500" indent="-571500" algn="just">
              <a:defRPr/>
            </a:pPr>
            <a:endParaRPr lang="en-US" sz="2800" dirty="0" smtClean="0">
              <a:solidFill>
                <a:schemeClr val="tx1"/>
              </a:solidFill>
              <a:latin typeface="+mj-lt"/>
            </a:endParaRPr>
          </a:p>
          <a:p>
            <a:pPr marL="571500" indent="-571500" algn="just">
              <a:defRPr/>
            </a:pPr>
            <a:endParaRPr lang="en-US" sz="2800" dirty="0">
              <a:solidFill>
                <a:schemeClr val="tx1"/>
              </a:solidFill>
              <a:latin typeface="+mj-lt"/>
            </a:endParaRPr>
          </a:p>
        </p:txBody>
      </p:sp>
      <p:pic>
        <p:nvPicPr>
          <p:cNvPr id="6" name="Picture 6" descr="http://nfconsultoria.com.br/wp-content/uploads/2010/07/26556_1-300x194.jpg"/>
          <p:cNvPicPr>
            <a:picLocks noChangeAspect="1" noChangeArrowheads="1"/>
          </p:cNvPicPr>
          <p:nvPr/>
        </p:nvPicPr>
        <p:blipFill>
          <a:blip r:embed="rId2" cstate="print"/>
          <a:srcRect/>
          <a:stretch>
            <a:fillRect/>
          </a:stretch>
        </p:blipFill>
        <p:spPr bwMode="auto">
          <a:xfrm>
            <a:off x="-36512" y="0"/>
            <a:ext cx="2073350" cy="1340767"/>
          </a:xfrm>
          <a:prstGeom prst="rect">
            <a:avLst/>
          </a:prstGeom>
          <a:noFill/>
        </p:spPr>
      </p:pic>
      <p:sp>
        <p:nvSpPr>
          <p:cNvPr id="7" name="Espaço Reservado para Número de Slide 6"/>
          <p:cNvSpPr>
            <a:spLocks noGrp="1"/>
          </p:cNvSpPr>
          <p:nvPr>
            <p:ph type="sldNum" sz="quarter" idx="12"/>
          </p:nvPr>
        </p:nvSpPr>
        <p:spPr/>
        <p:txBody>
          <a:bodyPr/>
          <a:lstStyle/>
          <a:p>
            <a:fld id="{AF538238-019E-4B70-BCED-F645B823071F}" type="slidenum">
              <a:rPr lang="pt-BR" smtClean="0"/>
              <a:pPr/>
              <a:t>1</a:t>
            </a:fld>
            <a:endParaRPr lang="pt-BR"/>
          </a:p>
        </p:txBody>
      </p:sp>
    </p:spTree>
    <p:extLst>
      <p:ext uri="{BB962C8B-B14F-4D97-AF65-F5344CB8AC3E}">
        <p14:creationId xmlns:p14="http://schemas.microsoft.com/office/powerpoint/2010/main" val="134243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10</a:t>
            </a:fld>
            <a:endParaRPr lang="pt-BR"/>
          </a:p>
        </p:txBody>
      </p:sp>
      <p:sp>
        <p:nvSpPr>
          <p:cNvPr id="6" name="Retângulo 5"/>
          <p:cNvSpPr/>
          <p:nvPr/>
        </p:nvSpPr>
        <p:spPr>
          <a:xfrm>
            <a:off x="539552" y="1859340"/>
            <a:ext cx="8280920" cy="1200329"/>
          </a:xfrm>
          <a:prstGeom prst="rect">
            <a:avLst/>
          </a:prstGeom>
        </p:spPr>
        <p:txBody>
          <a:bodyPr wrap="square">
            <a:spAutoFit/>
          </a:bodyPr>
          <a:lstStyle/>
          <a:p>
            <a:r>
              <a:rPr lang="pt-BR" sz="2400" dirty="0" smtClean="0"/>
              <a:t>Exemplo</a:t>
            </a:r>
            <a:br>
              <a:rPr lang="pt-BR" sz="2400" dirty="0" smtClean="0"/>
            </a:br>
            <a:r>
              <a:rPr lang="pt-BR" sz="2400" dirty="0" smtClean="0"/>
              <a:t/>
            </a:r>
            <a:br>
              <a:rPr lang="pt-BR" sz="2400" dirty="0" smtClean="0"/>
            </a:br>
            <a:endParaRPr lang="pt-BR" sz="2400" dirty="0"/>
          </a:p>
        </p:txBody>
      </p:sp>
      <p:sp>
        <p:nvSpPr>
          <p:cNvPr id="8"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IBC</a:t>
            </a:r>
          </a:p>
        </p:txBody>
      </p:sp>
      <p:cxnSp>
        <p:nvCxnSpPr>
          <p:cNvPr id="10" name="Conector reto 9"/>
          <p:cNvCxnSpPr/>
          <p:nvPr/>
        </p:nvCxnSpPr>
        <p:spPr>
          <a:xfrm>
            <a:off x="1043608" y="4221088"/>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1043608"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1691680"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flipV="1">
            <a:off x="248376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H="1" flipV="1">
            <a:off x="326747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604651" y="4869160"/>
            <a:ext cx="497252" cy="338554"/>
          </a:xfrm>
          <a:prstGeom prst="rect">
            <a:avLst/>
          </a:prstGeom>
          <a:noFill/>
        </p:spPr>
        <p:txBody>
          <a:bodyPr wrap="none" rtlCol="0">
            <a:spAutoFit/>
          </a:bodyPr>
          <a:lstStyle/>
          <a:p>
            <a:r>
              <a:rPr lang="pt-BR" sz="1600" dirty="0" smtClean="0"/>
              <a:t>380</a:t>
            </a:r>
            <a:endParaRPr lang="pt-BR" sz="1600" dirty="0"/>
          </a:p>
        </p:txBody>
      </p:sp>
      <p:sp>
        <p:nvSpPr>
          <p:cNvPr id="19" name="CaixaDeTexto 18"/>
          <p:cNvSpPr txBox="1"/>
          <p:nvPr/>
        </p:nvSpPr>
        <p:spPr>
          <a:xfrm>
            <a:off x="1514648" y="3212976"/>
            <a:ext cx="393056" cy="338554"/>
          </a:xfrm>
          <a:prstGeom prst="rect">
            <a:avLst/>
          </a:prstGeom>
          <a:noFill/>
        </p:spPr>
        <p:txBody>
          <a:bodyPr wrap="none" rtlCol="0">
            <a:spAutoFit/>
          </a:bodyPr>
          <a:lstStyle/>
          <a:p>
            <a:r>
              <a:rPr lang="pt-BR" sz="1600" dirty="0" smtClean="0"/>
              <a:t>30</a:t>
            </a:r>
            <a:endParaRPr lang="pt-BR" sz="1600" dirty="0"/>
          </a:p>
        </p:txBody>
      </p:sp>
      <p:sp>
        <p:nvSpPr>
          <p:cNvPr id="20" name="CaixaDeTexto 19"/>
          <p:cNvSpPr txBox="1"/>
          <p:nvPr/>
        </p:nvSpPr>
        <p:spPr>
          <a:xfrm>
            <a:off x="2306736" y="3212976"/>
            <a:ext cx="393056" cy="338554"/>
          </a:xfrm>
          <a:prstGeom prst="rect">
            <a:avLst/>
          </a:prstGeom>
          <a:noFill/>
        </p:spPr>
        <p:txBody>
          <a:bodyPr wrap="none" rtlCol="0">
            <a:spAutoFit/>
          </a:bodyPr>
          <a:lstStyle/>
          <a:p>
            <a:r>
              <a:rPr lang="pt-BR" sz="1600" dirty="0" smtClean="0"/>
              <a:t>50</a:t>
            </a:r>
            <a:endParaRPr lang="pt-BR" sz="1600" dirty="0"/>
          </a:p>
        </p:txBody>
      </p:sp>
      <p:sp>
        <p:nvSpPr>
          <p:cNvPr id="21" name="CaixaDeTexto 20"/>
          <p:cNvSpPr txBox="1"/>
          <p:nvPr/>
        </p:nvSpPr>
        <p:spPr>
          <a:xfrm>
            <a:off x="3059832" y="3212976"/>
            <a:ext cx="393056" cy="338554"/>
          </a:xfrm>
          <a:prstGeom prst="rect">
            <a:avLst/>
          </a:prstGeom>
          <a:noFill/>
        </p:spPr>
        <p:txBody>
          <a:bodyPr wrap="none" rtlCol="0">
            <a:spAutoFit/>
          </a:bodyPr>
          <a:lstStyle/>
          <a:p>
            <a:r>
              <a:rPr lang="pt-BR" sz="1600" dirty="0" smtClean="0"/>
              <a:t>70</a:t>
            </a:r>
            <a:endParaRPr lang="pt-BR" sz="1600" dirty="0"/>
          </a:p>
        </p:txBody>
      </p:sp>
      <p:sp>
        <p:nvSpPr>
          <p:cNvPr id="23" name="CaixaDeTexto 22"/>
          <p:cNvSpPr txBox="1"/>
          <p:nvPr/>
        </p:nvSpPr>
        <p:spPr>
          <a:xfrm>
            <a:off x="5508104" y="1772816"/>
            <a:ext cx="1473480" cy="338554"/>
          </a:xfrm>
          <a:prstGeom prst="rect">
            <a:avLst/>
          </a:prstGeom>
          <a:noFill/>
        </p:spPr>
        <p:txBody>
          <a:bodyPr wrap="none" rtlCol="0">
            <a:spAutoFit/>
          </a:bodyPr>
          <a:lstStyle/>
          <a:p>
            <a:r>
              <a:rPr lang="pt-BR" sz="1600" dirty="0" smtClean="0"/>
              <a:t>TMA = 12% </a:t>
            </a:r>
            <a:r>
              <a:rPr lang="pt-BR" sz="1600" dirty="0" err="1" smtClean="0"/>
              <a:t>a.a.</a:t>
            </a:r>
            <a:endParaRPr lang="pt-BR" sz="1600" dirty="0"/>
          </a:p>
        </p:txBody>
      </p:sp>
      <p:sp>
        <p:nvSpPr>
          <p:cNvPr id="25" name="CaixaDeTexto 24"/>
          <p:cNvSpPr txBox="1"/>
          <p:nvPr/>
        </p:nvSpPr>
        <p:spPr>
          <a:xfrm>
            <a:off x="1572356" y="4149080"/>
            <a:ext cx="335348" cy="338554"/>
          </a:xfrm>
          <a:prstGeom prst="rect">
            <a:avLst/>
          </a:prstGeom>
          <a:noFill/>
        </p:spPr>
        <p:txBody>
          <a:bodyPr wrap="none" rtlCol="0">
            <a:spAutoFit/>
          </a:bodyPr>
          <a:lstStyle/>
          <a:p>
            <a:r>
              <a:rPr lang="pt-BR" sz="1600" dirty="0" smtClean="0"/>
              <a:t>1 </a:t>
            </a:r>
            <a:endParaRPr lang="pt-BR" sz="1600" dirty="0"/>
          </a:p>
        </p:txBody>
      </p:sp>
      <p:cxnSp>
        <p:nvCxnSpPr>
          <p:cNvPr id="27" name="Conector de seta reta 26"/>
          <p:cNvCxnSpPr/>
          <p:nvPr/>
        </p:nvCxnSpPr>
        <p:spPr>
          <a:xfrm flipH="1" flipV="1">
            <a:off x="398755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flipH="1" flipV="1">
            <a:off x="4788024"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flipH="1" flipV="1">
            <a:off x="557172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flipH="1" flipV="1">
            <a:off x="630019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p:nvPr/>
        </p:nvCxnSpPr>
        <p:spPr>
          <a:xfrm flipH="1" flipV="1">
            <a:off x="701188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flipH="1" flipV="1">
            <a:off x="773196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3818904" y="3212976"/>
            <a:ext cx="393056" cy="338554"/>
          </a:xfrm>
          <a:prstGeom prst="rect">
            <a:avLst/>
          </a:prstGeom>
          <a:noFill/>
        </p:spPr>
        <p:txBody>
          <a:bodyPr wrap="none" rtlCol="0">
            <a:spAutoFit/>
          </a:bodyPr>
          <a:lstStyle/>
          <a:p>
            <a:r>
              <a:rPr lang="pt-BR" sz="1600" dirty="0" smtClean="0"/>
              <a:t>90</a:t>
            </a:r>
            <a:endParaRPr lang="pt-BR" sz="1600" dirty="0"/>
          </a:p>
        </p:txBody>
      </p:sp>
      <p:sp>
        <p:nvSpPr>
          <p:cNvPr id="34" name="CaixaDeTexto 33"/>
          <p:cNvSpPr txBox="1"/>
          <p:nvPr/>
        </p:nvSpPr>
        <p:spPr>
          <a:xfrm>
            <a:off x="4610992" y="3212976"/>
            <a:ext cx="497252" cy="338554"/>
          </a:xfrm>
          <a:prstGeom prst="rect">
            <a:avLst/>
          </a:prstGeom>
          <a:noFill/>
        </p:spPr>
        <p:txBody>
          <a:bodyPr wrap="none" rtlCol="0">
            <a:spAutoFit/>
          </a:bodyPr>
          <a:lstStyle/>
          <a:p>
            <a:r>
              <a:rPr lang="pt-BR" sz="1600" dirty="0" smtClean="0"/>
              <a:t>110</a:t>
            </a:r>
            <a:endParaRPr lang="pt-BR" sz="1600" dirty="0"/>
          </a:p>
        </p:txBody>
      </p:sp>
      <p:sp>
        <p:nvSpPr>
          <p:cNvPr id="35" name="CaixaDeTexto 34"/>
          <p:cNvSpPr txBox="1"/>
          <p:nvPr/>
        </p:nvSpPr>
        <p:spPr>
          <a:xfrm>
            <a:off x="5364088" y="3212976"/>
            <a:ext cx="497252" cy="338554"/>
          </a:xfrm>
          <a:prstGeom prst="rect">
            <a:avLst/>
          </a:prstGeom>
          <a:noFill/>
        </p:spPr>
        <p:txBody>
          <a:bodyPr wrap="none" rtlCol="0">
            <a:spAutoFit/>
          </a:bodyPr>
          <a:lstStyle/>
          <a:p>
            <a:r>
              <a:rPr lang="pt-BR" sz="1600" dirty="0" smtClean="0"/>
              <a:t>130</a:t>
            </a:r>
            <a:endParaRPr lang="pt-BR" sz="1600" dirty="0"/>
          </a:p>
        </p:txBody>
      </p:sp>
      <p:sp>
        <p:nvSpPr>
          <p:cNvPr id="36" name="CaixaDeTexto 35"/>
          <p:cNvSpPr txBox="1"/>
          <p:nvPr/>
        </p:nvSpPr>
        <p:spPr>
          <a:xfrm>
            <a:off x="6090972" y="3212976"/>
            <a:ext cx="497252" cy="338554"/>
          </a:xfrm>
          <a:prstGeom prst="rect">
            <a:avLst/>
          </a:prstGeom>
          <a:noFill/>
        </p:spPr>
        <p:txBody>
          <a:bodyPr wrap="none" rtlCol="0">
            <a:spAutoFit/>
          </a:bodyPr>
          <a:lstStyle/>
          <a:p>
            <a:r>
              <a:rPr lang="pt-BR" sz="1600" dirty="0" smtClean="0"/>
              <a:t>130</a:t>
            </a:r>
            <a:endParaRPr lang="pt-BR" sz="1600" dirty="0"/>
          </a:p>
        </p:txBody>
      </p:sp>
      <p:sp>
        <p:nvSpPr>
          <p:cNvPr id="37" name="CaixaDeTexto 36"/>
          <p:cNvSpPr txBox="1"/>
          <p:nvPr/>
        </p:nvSpPr>
        <p:spPr>
          <a:xfrm>
            <a:off x="6732240" y="3212976"/>
            <a:ext cx="497252" cy="338554"/>
          </a:xfrm>
          <a:prstGeom prst="rect">
            <a:avLst/>
          </a:prstGeom>
          <a:noFill/>
        </p:spPr>
        <p:txBody>
          <a:bodyPr wrap="none" rtlCol="0">
            <a:spAutoFit/>
          </a:bodyPr>
          <a:lstStyle/>
          <a:p>
            <a:r>
              <a:rPr lang="pt-BR" sz="1600" dirty="0" smtClean="0"/>
              <a:t>130</a:t>
            </a:r>
            <a:endParaRPr lang="pt-BR" sz="1600" dirty="0"/>
          </a:p>
        </p:txBody>
      </p:sp>
      <p:sp>
        <p:nvSpPr>
          <p:cNvPr id="38" name="CaixaDeTexto 37"/>
          <p:cNvSpPr txBox="1"/>
          <p:nvPr/>
        </p:nvSpPr>
        <p:spPr>
          <a:xfrm>
            <a:off x="7459124" y="3212976"/>
            <a:ext cx="497252" cy="338554"/>
          </a:xfrm>
          <a:prstGeom prst="rect">
            <a:avLst/>
          </a:prstGeom>
          <a:noFill/>
        </p:spPr>
        <p:txBody>
          <a:bodyPr wrap="none" rtlCol="0">
            <a:spAutoFit/>
          </a:bodyPr>
          <a:lstStyle/>
          <a:p>
            <a:r>
              <a:rPr lang="pt-BR" sz="1600" dirty="0" smtClean="0"/>
              <a:t>130</a:t>
            </a:r>
            <a:endParaRPr lang="pt-BR" sz="1600" dirty="0"/>
          </a:p>
        </p:txBody>
      </p:sp>
      <p:sp>
        <p:nvSpPr>
          <p:cNvPr id="39" name="CaixaDeTexto 38"/>
          <p:cNvSpPr txBox="1"/>
          <p:nvPr/>
        </p:nvSpPr>
        <p:spPr>
          <a:xfrm>
            <a:off x="2339752" y="4170566"/>
            <a:ext cx="335348" cy="338554"/>
          </a:xfrm>
          <a:prstGeom prst="rect">
            <a:avLst/>
          </a:prstGeom>
          <a:noFill/>
        </p:spPr>
        <p:txBody>
          <a:bodyPr wrap="none" rtlCol="0">
            <a:spAutoFit/>
          </a:bodyPr>
          <a:lstStyle/>
          <a:p>
            <a:r>
              <a:rPr lang="pt-BR" sz="1600" dirty="0" smtClean="0"/>
              <a:t>2 </a:t>
            </a:r>
            <a:endParaRPr lang="pt-BR" sz="1600" dirty="0"/>
          </a:p>
        </p:txBody>
      </p:sp>
      <p:sp>
        <p:nvSpPr>
          <p:cNvPr id="40" name="CaixaDeTexto 39"/>
          <p:cNvSpPr txBox="1"/>
          <p:nvPr/>
        </p:nvSpPr>
        <p:spPr>
          <a:xfrm>
            <a:off x="3131840" y="4149080"/>
            <a:ext cx="335348" cy="338554"/>
          </a:xfrm>
          <a:prstGeom prst="rect">
            <a:avLst/>
          </a:prstGeom>
          <a:noFill/>
        </p:spPr>
        <p:txBody>
          <a:bodyPr wrap="none" rtlCol="0">
            <a:spAutoFit/>
          </a:bodyPr>
          <a:lstStyle/>
          <a:p>
            <a:r>
              <a:rPr lang="pt-BR" sz="1600" dirty="0" smtClean="0"/>
              <a:t>3 </a:t>
            </a:r>
            <a:endParaRPr lang="pt-BR" sz="1600" dirty="0"/>
          </a:p>
        </p:txBody>
      </p:sp>
      <p:sp>
        <p:nvSpPr>
          <p:cNvPr id="41" name="CaixaDeTexto 40"/>
          <p:cNvSpPr txBox="1"/>
          <p:nvPr/>
        </p:nvSpPr>
        <p:spPr>
          <a:xfrm>
            <a:off x="3876612" y="4170566"/>
            <a:ext cx="335348" cy="338554"/>
          </a:xfrm>
          <a:prstGeom prst="rect">
            <a:avLst/>
          </a:prstGeom>
          <a:noFill/>
        </p:spPr>
        <p:txBody>
          <a:bodyPr wrap="none" rtlCol="0">
            <a:spAutoFit/>
          </a:bodyPr>
          <a:lstStyle/>
          <a:p>
            <a:r>
              <a:rPr lang="pt-BR" sz="1600" dirty="0" smtClean="0"/>
              <a:t>4 </a:t>
            </a:r>
            <a:endParaRPr lang="pt-BR" sz="1600" dirty="0"/>
          </a:p>
        </p:txBody>
      </p:sp>
      <p:sp>
        <p:nvSpPr>
          <p:cNvPr id="42" name="CaixaDeTexto 41"/>
          <p:cNvSpPr txBox="1"/>
          <p:nvPr/>
        </p:nvSpPr>
        <p:spPr>
          <a:xfrm>
            <a:off x="4668700" y="4170566"/>
            <a:ext cx="335348" cy="338554"/>
          </a:xfrm>
          <a:prstGeom prst="rect">
            <a:avLst/>
          </a:prstGeom>
          <a:noFill/>
        </p:spPr>
        <p:txBody>
          <a:bodyPr wrap="none" rtlCol="0">
            <a:spAutoFit/>
          </a:bodyPr>
          <a:lstStyle/>
          <a:p>
            <a:r>
              <a:rPr lang="pt-BR" sz="1600" dirty="0" smtClean="0"/>
              <a:t>5 </a:t>
            </a:r>
            <a:endParaRPr lang="pt-BR" sz="1600" dirty="0"/>
          </a:p>
        </p:txBody>
      </p:sp>
      <p:sp>
        <p:nvSpPr>
          <p:cNvPr id="43" name="CaixaDeTexto 42"/>
          <p:cNvSpPr txBox="1"/>
          <p:nvPr/>
        </p:nvSpPr>
        <p:spPr>
          <a:xfrm>
            <a:off x="5436096" y="4170566"/>
            <a:ext cx="335348" cy="338554"/>
          </a:xfrm>
          <a:prstGeom prst="rect">
            <a:avLst/>
          </a:prstGeom>
          <a:noFill/>
        </p:spPr>
        <p:txBody>
          <a:bodyPr wrap="none" rtlCol="0">
            <a:spAutoFit/>
          </a:bodyPr>
          <a:lstStyle/>
          <a:p>
            <a:r>
              <a:rPr lang="pt-BR" sz="1600" dirty="0" smtClean="0"/>
              <a:t>6 </a:t>
            </a:r>
            <a:endParaRPr lang="pt-BR" sz="1600" dirty="0"/>
          </a:p>
        </p:txBody>
      </p:sp>
      <p:sp>
        <p:nvSpPr>
          <p:cNvPr id="44" name="CaixaDeTexto 43"/>
          <p:cNvSpPr txBox="1"/>
          <p:nvPr/>
        </p:nvSpPr>
        <p:spPr>
          <a:xfrm>
            <a:off x="6156176" y="4170566"/>
            <a:ext cx="335348" cy="338554"/>
          </a:xfrm>
          <a:prstGeom prst="rect">
            <a:avLst/>
          </a:prstGeom>
          <a:noFill/>
        </p:spPr>
        <p:txBody>
          <a:bodyPr wrap="none" rtlCol="0">
            <a:spAutoFit/>
          </a:bodyPr>
          <a:lstStyle/>
          <a:p>
            <a:r>
              <a:rPr lang="pt-BR" sz="1600" dirty="0" smtClean="0"/>
              <a:t>7 </a:t>
            </a:r>
            <a:endParaRPr lang="pt-BR" sz="1600" dirty="0"/>
          </a:p>
        </p:txBody>
      </p:sp>
      <p:sp>
        <p:nvSpPr>
          <p:cNvPr id="45" name="CaixaDeTexto 44"/>
          <p:cNvSpPr txBox="1"/>
          <p:nvPr/>
        </p:nvSpPr>
        <p:spPr>
          <a:xfrm>
            <a:off x="6900948" y="4170566"/>
            <a:ext cx="335348" cy="338554"/>
          </a:xfrm>
          <a:prstGeom prst="rect">
            <a:avLst/>
          </a:prstGeom>
          <a:noFill/>
        </p:spPr>
        <p:txBody>
          <a:bodyPr wrap="none" rtlCol="0">
            <a:spAutoFit/>
          </a:bodyPr>
          <a:lstStyle/>
          <a:p>
            <a:r>
              <a:rPr lang="pt-BR" sz="1600" dirty="0" smtClean="0"/>
              <a:t>8 </a:t>
            </a:r>
            <a:endParaRPr lang="pt-BR" sz="1600" dirty="0"/>
          </a:p>
        </p:txBody>
      </p:sp>
      <p:sp>
        <p:nvSpPr>
          <p:cNvPr id="46" name="CaixaDeTexto 45"/>
          <p:cNvSpPr txBox="1"/>
          <p:nvPr/>
        </p:nvSpPr>
        <p:spPr>
          <a:xfrm>
            <a:off x="7621028" y="4170566"/>
            <a:ext cx="335348" cy="338554"/>
          </a:xfrm>
          <a:prstGeom prst="rect">
            <a:avLst/>
          </a:prstGeom>
          <a:noFill/>
        </p:spPr>
        <p:txBody>
          <a:bodyPr wrap="none" rtlCol="0">
            <a:spAutoFit/>
          </a:bodyPr>
          <a:lstStyle/>
          <a:p>
            <a:r>
              <a:rPr lang="pt-BR" sz="1600" dirty="0" smtClean="0"/>
              <a:t>9 </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11</a:t>
            </a:fld>
            <a:endParaRPr lang="pt-BR"/>
          </a:p>
        </p:txBody>
      </p:sp>
      <p:sp>
        <p:nvSpPr>
          <p:cNvPr id="6" name="Retângulo 5"/>
          <p:cNvSpPr/>
          <p:nvPr/>
        </p:nvSpPr>
        <p:spPr>
          <a:xfrm>
            <a:off x="539552" y="1859340"/>
            <a:ext cx="8280920" cy="1200329"/>
          </a:xfrm>
          <a:prstGeom prst="rect">
            <a:avLst/>
          </a:prstGeom>
        </p:spPr>
        <p:txBody>
          <a:bodyPr wrap="square">
            <a:spAutoFit/>
          </a:bodyPr>
          <a:lstStyle/>
          <a:p>
            <a:r>
              <a:rPr lang="pt-BR" sz="2400" dirty="0" smtClean="0"/>
              <a:t>Exemplo</a:t>
            </a:r>
            <a:br>
              <a:rPr lang="pt-BR" sz="2400" dirty="0" smtClean="0"/>
            </a:br>
            <a:r>
              <a:rPr lang="pt-BR" sz="2400" dirty="0" smtClean="0"/>
              <a:t/>
            </a:r>
            <a:br>
              <a:rPr lang="pt-BR" sz="2400" dirty="0" smtClean="0"/>
            </a:br>
            <a:endParaRPr lang="pt-BR" sz="2400" dirty="0"/>
          </a:p>
        </p:txBody>
      </p:sp>
      <p:sp>
        <p:nvSpPr>
          <p:cNvPr id="8"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IBC</a:t>
            </a:r>
          </a:p>
        </p:txBody>
      </p:sp>
      <p:cxnSp>
        <p:nvCxnSpPr>
          <p:cNvPr id="10" name="Conector reto 9"/>
          <p:cNvCxnSpPr/>
          <p:nvPr/>
        </p:nvCxnSpPr>
        <p:spPr>
          <a:xfrm>
            <a:off x="1043608" y="4221088"/>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1043608"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1691680"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flipV="1">
            <a:off x="248376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H="1" flipV="1">
            <a:off x="326747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604651" y="4869160"/>
            <a:ext cx="497252" cy="338554"/>
          </a:xfrm>
          <a:prstGeom prst="rect">
            <a:avLst/>
          </a:prstGeom>
          <a:noFill/>
        </p:spPr>
        <p:txBody>
          <a:bodyPr wrap="none" rtlCol="0">
            <a:spAutoFit/>
          </a:bodyPr>
          <a:lstStyle/>
          <a:p>
            <a:r>
              <a:rPr lang="pt-BR" sz="1600" dirty="0" smtClean="0"/>
              <a:t>380</a:t>
            </a:r>
            <a:endParaRPr lang="pt-BR" sz="1600" dirty="0"/>
          </a:p>
        </p:txBody>
      </p:sp>
      <p:sp>
        <p:nvSpPr>
          <p:cNvPr id="19" name="CaixaDeTexto 18"/>
          <p:cNvSpPr txBox="1"/>
          <p:nvPr/>
        </p:nvSpPr>
        <p:spPr>
          <a:xfrm>
            <a:off x="1514648" y="3212976"/>
            <a:ext cx="393056" cy="338554"/>
          </a:xfrm>
          <a:prstGeom prst="rect">
            <a:avLst/>
          </a:prstGeom>
          <a:noFill/>
        </p:spPr>
        <p:txBody>
          <a:bodyPr wrap="none" rtlCol="0">
            <a:spAutoFit/>
          </a:bodyPr>
          <a:lstStyle/>
          <a:p>
            <a:r>
              <a:rPr lang="pt-BR" sz="1600" dirty="0" smtClean="0"/>
              <a:t>30</a:t>
            </a:r>
            <a:endParaRPr lang="pt-BR" sz="1600" dirty="0"/>
          </a:p>
        </p:txBody>
      </p:sp>
      <p:sp>
        <p:nvSpPr>
          <p:cNvPr id="20" name="CaixaDeTexto 19"/>
          <p:cNvSpPr txBox="1"/>
          <p:nvPr/>
        </p:nvSpPr>
        <p:spPr>
          <a:xfrm>
            <a:off x="2306736" y="3212976"/>
            <a:ext cx="393056" cy="338554"/>
          </a:xfrm>
          <a:prstGeom prst="rect">
            <a:avLst/>
          </a:prstGeom>
          <a:noFill/>
        </p:spPr>
        <p:txBody>
          <a:bodyPr wrap="none" rtlCol="0">
            <a:spAutoFit/>
          </a:bodyPr>
          <a:lstStyle/>
          <a:p>
            <a:r>
              <a:rPr lang="pt-BR" sz="1600" dirty="0" smtClean="0"/>
              <a:t>50</a:t>
            </a:r>
            <a:endParaRPr lang="pt-BR" sz="1600" dirty="0"/>
          </a:p>
        </p:txBody>
      </p:sp>
      <p:sp>
        <p:nvSpPr>
          <p:cNvPr id="21" name="CaixaDeTexto 20"/>
          <p:cNvSpPr txBox="1"/>
          <p:nvPr/>
        </p:nvSpPr>
        <p:spPr>
          <a:xfrm>
            <a:off x="3059832" y="3212976"/>
            <a:ext cx="393056" cy="338554"/>
          </a:xfrm>
          <a:prstGeom prst="rect">
            <a:avLst/>
          </a:prstGeom>
          <a:noFill/>
        </p:spPr>
        <p:txBody>
          <a:bodyPr wrap="none" rtlCol="0">
            <a:spAutoFit/>
          </a:bodyPr>
          <a:lstStyle/>
          <a:p>
            <a:r>
              <a:rPr lang="pt-BR" sz="1600" dirty="0" smtClean="0"/>
              <a:t>70</a:t>
            </a:r>
            <a:endParaRPr lang="pt-BR" sz="1600" dirty="0"/>
          </a:p>
        </p:txBody>
      </p:sp>
      <p:sp>
        <p:nvSpPr>
          <p:cNvPr id="23" name="CaixaDeTexto 22"/>
          <p:cNvSpPr txBox="1"/>
          <p:nvPr/>
        </p:nvSpPr>
        <p:spPr>
          <a:xfrm>
            <a:off x="2771800" y="2226350"/>
            <a:ext cx="3082895" cy="338554"/>
          </a:xfrm>
          <a:prstGeom prst="rect">
            <a:avLst/>
          </a:prstGeom>
          <a:noFill/>
        </p:spPr>
        <p:txBody>
          <a:bodyPr wrap="none" rtlCol="0">
            <a:spAutoFit/>
          </a:bodyPr>
          <a:lstStyle/>
          <a:p>
            <a:r>
              <a:rPr lang="pt-BR" sz="1600" dirty="0" smtClean="0"/>
              <a:t>TMA = 12% a.a .   </a:t>
            </a:r>
            <a:r>
              <a:rPr lang="pt-BR" sz="1600" dirty="0" smtClean="0">
                <a:sym typeface="Wingdings" pitchFamily="2" charset="2"/>
              </a:rPr>
              <a:t>  </a:t>
            </a:r>
            <a:r>
              <a:rPr lang="pt-BR" sz="1600" dirty="0" smtClean="0"/>
              <a:t>  VP  = 460,13</a:t>
            </a:r>
            <a:endParaRPr lang="pt-BR" sz="1600" dirty="0"/>
          </a:p>
        </p:txBody>
      </p:sp>
      <p:sp>
        <p:nvSpPr>
          <p:cNvPr id="25" name="CaixaDeTexto 24"/>
          <p:cNvSpPr txBox="1"/>
          <p:nvPr/>
        </p:nvSpPr>
        <p:spPr>
          <a:xfrm>
            <a:off x="1572356" y="4149080"/>
            <a:ext cx="335348" cy="338554"/>
          </a:xfrm>
          <a:prstGeom prst="rect">
            <a:avLst/>
          </a:prstGeom>
          <a:noFill/>
        </p:spPr>
        <p:txBody>
          <a:bodyPr wrap="none" rtlCol="0">
            <a:spAutoFit/>
          </a:bodyPr>
          <a:lstStyle/>
          <a:p>
            <a:r>
              <a:rPr lang="pt-BR" sz="1600" dirty="0" smtClean="0"/>
              <a:t>1 </a:t>
            </a:r>
            <a:endParaRPr lang="pt-BR" sz="1600" dirty="0"/>
          </a:p>
        </p:txBody>
      </p:sp>
      <p:cxnSp>
        <p:nvCxnSpPr>
          <p:cNvPr id="27" name="Conector de seta reta 26"/>
          <p:cNvCxnSpPr/>
          <p:nvPr/>
        </p:nvCxnSpPr>
        <p:spPr>
          <a:xfrm flipH="1" flipV="1">
            <a:off x="398755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flipH="1" flipV="1">
            <a:off x="4788024"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flipH="1" flipV="1">
            <a:off x="557172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flipH="1" flipV="1">
            <a:off x="630019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p:nvPr/>
        </p:nvCxnSpPr>
        <p:spPr>
          <a:xfrm flipH="1" flipV="1">
            <a:off x="701188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flipH="1" flipV="1">
            <a:off x="773196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3818904" y="3212976"/>
            <a:ext cx="393056" cy="338554"/>
          </a:xfrm>
          <a:prstGeom prst="rect">
            <a:avLst/>
          </a:prstGeom>
          <a:noFill/>
        </p:spPr>
        <p:txBody>
          <a:bodyPr wrap="none" rtlCol="0">
            <a:spAutoFit/>
          </a:bodyPr>
          <a:lstStyle/>
          <a:p>
            <a:r>
              <a:rPr lang="pt-BR" sz="1600" dirty="0" smtClean="0"/>
              <a:t>90</a:t>
            </a:r>
            <a:endParaRPr lang="pt-BR" sz="1600" dirty="0"/>
          </a:p>
        </p:txBody>
      </p:sp>
      <p:sp>
        <p:nvSpPr>
          <p:cNvPr id="34" name="CaixaDeTexto 33"/>
          <p:cNvSpPr txBox="1"/>
          <p:nvPr/>
        </p:nvSpPr>
        <p:spPr>
          <a:xfrm>
            <a:off x="4610992" y="3212976"/>
            <a:ext cx="497252" cy="338554"/>
          </a:xfrm>
          <a:prstGeom prst="rect">
            <a:avLst/>
          </a:prstGeom>
          <a:noFill/>
        </p:spPr>
        <p:txBody>
          <a:bodyPr wrap="none" rtlCol="0">
            <a:spAutoFit/>
          </a:bodyPr>
          <a:lstStyle/>
          <a:p>
            <a:r>
              <a:rPr lang="pt-BR" sz="1600" dirty="0" smtClean="0"/>
              <a:t>110</a:t>
            </a:r>
            <a:endParaRPr lang="pt-BR" sz="1600" dirty="0"/>
          </a:p>
        </p:txBody>
      </p:sp>
      <p:sp>
        <p:nvSpPr>
          <p:cNvPr id="35" name="CaixaDeTexto 34"/>
          <p:cNvSpPr txBox="1"/>
          <p:nvPr/>
        </p:nvSpPr>
        <p:spPr>
          <a:xfrm>
            <a:off x="5364088" y="3212976"/>
            <a:ext cx="497252" cy="338554"/>
          </a:xfrm>
          <a:prstGeom prst="rect">
            <a:avLst/>
          </a:prstGeom>
          <a:noFill/>
        </p:spPr>
        <p:txBody>
          <a:bodyPr wrap="none" rtlCol="0">
            <a:spAutoFit/>
          </a:bodyPr>
          <a:lstStyle/>
          <a:p>
            <a:r>
              <a:rPr lang="pt-BR" sz="1600" dirty="0" smtClean="0"/>
              <a:t>130</a:t>
            </a:r>
            <a:endParaRPr lang="pt-BR" sz="1600" dirty="0"/>
          </a:p>
        </p:txBody>
      </p:sp>
      <p:sp>
        <p:nvSpPr>
          <p:cNvPr id="36" name="CaixaDeTexto 35"/>
          <p:cNvSpPr txBox="1"/>
          <p:nvPr/>
        </p:nvSpPr>
        <p:spPr>
          <a:xfrm>
            <a:off x="6090972" y="3212976"/>
            <a:ext cx="497252" cy="338554"/>
          </a:xfrm>
          <a:prstGeom prst="rect">
            <a:avLst/>
          </a:prstGeom>
          <a:noFill/>
        </p:spPr>
        <p:txBody>
          <a:bodyPr wrap="none" rtlCol="0">
            <a:spAutoFit/>
          </a:bodyPr>
          <a:lstStyle/>
          <a:p>
            <a:r>
              <a:rPr lang="pt-BR" sz="1600" dirty="0" smtClean="0"/>
              <a:t>130</a:t>
            </a:r>
            <a:endParaRPr lang="pt-BR" sz="1600" dirty="0"/>
          </a:p>
        </p:txBody>
      </p:sp>
      <p:sp>
        <p:nvSpPr>
          <p:cNvPr id="37" name="CaixaDeTexto 36"/>
          <p:cNvSpPr txBox="1"/>
          <p:nvPr/>
        </p:nvSpPr>
        <p:spPr>
          <a:xfrm>
            <a:off x="6732240" y="3212976"/>
            <a:ext cx="497252" cy="338554"/>
          </a:xfrm>
          <a:prstGeom prst="rect">
            <a:avLst/>
          </a:prstGeom>
          <a:noFill/>
        </p:spPr>
        <p:txBody>
          <a:bodyPr wrap="none" rtlCol="0">
            <a:spAutoFit/>
          </a:bodyPr>
          <a:lstStyle/>
          <a:p>
            <a:r>
              <a:rPr lang="pt-BR" sz="1600" dirty="0" smtClean="0"/>
              <a:t>130</a:t>
            </a:r>
            <a:endParaRPr lang="pt-BR" sz="1600" dirty="0"/>
          </a:p>
        </p:txBody>
      </p:sp>
      <p:sp>
        <p:nvSpPr>
          <p:cNvPr id="38" name="CaixaDeTexto 37"/>
          <p:cNvSpPr txBox="1"/>
          <p:nvPr/>
        </p:nvSpPr>
        <p:spPr>
          <a:xfrm>
            <a:off x="7459124" y="3212976"/>
            <a:ext cx="497252" cy="338554"/>
          </a:xfrm>
          <a:prstGeom prst="rect">
            <a:avLst/>
          </a:prstGeom>
          <a:noFill/>
        </p:spPr>
        <p:txBody>
          <a:bodyPr wrap="none" rtlCol="0">
            <a:spAutoFit/>
          </a:bodyPr>
          <a:lstStyle/>
          <a:p>
            <a:r>
              <a:rPr lang="pt-BR" sz="1600" dirty="0" smtClean="0"/>
              <a:t>130</a:t>
            </a:r>
            <a:endParaRPr lang="pt-BR" sz="1600" dirty="0"/>
          </a:p>
        </p:txBody>
      </p:sp>
      <p:sp>
        <p:nvSpPr>
          <p:cNvPr id="39" name="CaixaDeTexto 38"/>
          <p:cNvSpPr txBox="1"/>
          <p:nvPr/>
        </p:nvSpPr>
        <p:spPr>
          <a:xfrm>
            <a:off x="2339752" y="4170566"/>
            <a:ext cx="335348" cy="338554"/>
          </a:xfrm>
          <a:prstGeom prst="rect">
            <a:avLst/>
          </a:prstGeom>
          <a:noFill/>
        </p:spPr>
        <p:txBody>
          <a:bodyPr wrap="none" rtlCol="0">
            <a:spAutoFit/>
          </a:bodyPr>
          <a:lstStyle/>
          <a:p>
            <a:r>
              <a:rPr lang="pt-BR" sz="1600" dirty="0" smtClean="0"/>
              <a:t>2 </a:t>
            </a:r>
            <a:endParaRPr lang="pt-BR" sz="1600" dirty="0"/>
          </a:p>
        </p:txBody>
      </p:sp>
      <p:sp>
        <p:nvSpPr>
          <p:cNvPr id="40" name="CaixaDeTexto 39"/>
          <p:cNvSpPr txBox="1"/>
          <p:nvPr/>
        </p:nvSpPr>
        <p:spPr>
          <a:xfrm>
            <a:off x="3131840" y="4149080"/>
            <a:ext cx="335348" cy="338554"/>
          </a:xfrm>
          <a:prstGeom prst="rect">
            <a:avLst/>
          </a:prstGeom>
          <a:noFill/>
        </p:spPr>
        <p:txBody>
          <a:bodyPr wrap="none" rtlCol="0">
            <a:spAutoFit/>
          </a:bodyPr>
          <a:lstStyle/>
          <a:p>
            <a:r>
              <a:rPr lang="pt-BR" sz="1600" dirty="0" smtClean="0"/>
              <a:t>3 </a:t>
            </a:r>
            <a:endParaRPr lang="pt-BR" sz="1600" dirty="0"/>
          </a:p>
        </p:txBody>
      </p:sp>
      <p:sp>
        <p:nvSpPr>
          <p:cNvPr id="41" name="CaixaDeTexto 40"/>
          <p:cNvSpPr txBox="1"/>
          <p:nvPr/>
        </p:nvSpPr>
        <p:spPr>
          <a:xfrm>
            <a:off x="3876612" y="4170566"/>
            <a:ext cx="335348" cy="338554"/>
          </a:xfrm>
          <a:prstGeom prst="rect">
            <a:avLst/>
          </a:prstGeom>
          <a:noFill/>
        </p:spPr>
        <p:txBody>
          <a:bodyPr wrap="none" rtlCol="0">
            <a:spAutoFit/>
          </a:bodyPr>
          <a:lstStyle/>
          <a:p>
            <a:r>
              <a:rPr lang="pt-BR" sz="1600" dirty="0" smtClean="0"/>
              <a:t>4 </a:t>
            </a:r>
            <a:endParaRPr lang="pt-BR" sz="1600" dirty="0"/>
          </a:p>
        </p:txBody>
      </p:sp>
      <p:sp>
        <p:nvSpPr>
          <p:cNvPr id="42" name="CaixaDeTexto 41"/>
          <p:cNvSpPr txBox="1"/>
          <p:nvPr/>
        </p:nvSpPr>
        <p:spPr>
          <a:xfrm>
            <a:off x="4668700" y="4170566"/>
            <a:ext cx="335348" cy="338554"/>
          </a:xfrm>
          <a:prstGeom prst="rect">
            <a:avLst/>
          </a:prstGeom>
          <a:noFill/>
        </p:spPr>
        <p:txBody>
          <a:bodyPr wrap="none" rtlCol="0">
            <a:spAutoFit/>
          </a:bodyPr>
          <a:lstStyle/>
          <a:p>
            <a:r>
              <a:rPr lang="pt-BR" sz="1600" dirty="0" smtClean="0"/>
              <a:t>5 </a:t>
            </a:r>
            <a:endParaRPr lang="pt-BR" sz="1600" dirty="0"/>
          </a:p>
        </p:txBody>
      </p:sp>
      <p:sp>
        <p:nvSpPr>
          <p:cNvPr id="43" name="CaixaDeTexto 42"/>
          <p:cNvSpPr txBox="1"/>
          <p:nvPr/>
        </p:nvSpPr>
        <p:spPr>
          <a:xfrm>
            <a:off x="5436096" y="4170566"/>
            <a:ext cx="335348" cy="338554"/>
          </a:xfrm>
          <a:prstGeom prst="rect">
            <a:avLst/>
          </a:prstGeom>
          <a:noFill/>
        </p:spPr>
        <p:txBody>
          <a:bodyPr wrap="none" rtlCol="0">
            <a:spAutoFit/>
          </a:bodyPr>
          <a:lstStyle/>
          <a:p>
            <a:r>
              <a:rPr lang="pt-BR" sz="1600" dirty="0" smtClean="0"/>
              <a:t>6 </a:t>
            </a:r>
            <a:endParaRPr lang="pt-BR" sz="1600" dirty="0"/>
          </a:p>
        </p:txBody>
      </p:sp>
      <p:sp>
        <p:nvSpPr>
          <p:cNvPr id="44" name="CaixaDeTexto 43"/>
          <p:cNvSpPr txBox="1"/>
          <p:nvPr/>
        </p:nvSpPr>
        <p:spPr>
          <a:xfrm>
            <a:off x="6156176" y="4170566"/>
            <a:ext cx="335348" cy="338554"/>
          </a:xfrm>
          <a:prstGeom prst="rect">
            <a:avLst/>
          </a:prstGeom>
          <a:noFill/>
        </p:spPr>
        <p:txBody>
          <a:bodyPr wrap="none" rtlCol="0">
            <a:spAutoFit/>
          </a:bodyPr>
          <a:lstStyle/>
          <a:p>
            <a:r>
              <a:rPr lang="pt-BR" sz="1600" dirty="0" smtClean="0"/>
              <a:t>7 </a:t>
            </a:r>
            <a:endParaRPr lang="pt-BR" sz="1600" dirty="0"/>
          </a:p>
        </p:txBody>
      </p:sp>
      <p:sp>
        <p:nvSpPr>
          <p:cNvPr id="45" name="CaixaDeTexto 44"/>
          <p:cNvSpPr txBox="1"/>
          <p:nvPr/>
        </p:nvSpPr>
        <p:spPr>
          <a:xfrm>
            <a:off x="6900948" y="4170566"/>
            <a:ext cx="335348" cy="338554"/>
          </a:xfrm>
          <a:prstGeom prst="rect">
            <a:avLst/>
          </a:prstGeom>
          <a:noFill/>
        </p:spPr>
        <p:txBody>
          <a:bodyPr wrap="none" rtlCol="0">
            <a:spAutoFit/>
          </a:bodyPr>
          <a:lstStyle/>
          <a:p>
            <a:r>
              <a:rPr lang="pt-BR" sz="1600" dirty="0" smtClean="0"/>
              <a:t>8 </a:t>
            </a:r>
            <a:endParaRPr lang="pt-BR" sz="1600" dirty="0"/>
          </a:p>
        </p:txBody>
      </p:sp>
      <p:sp>
        <p:nvSpPr>
          <p:cNvPr id="46" name="CaixaDeTexto 45"/>
          <p:cNvSpPr txBox="1"/>
          <p:nvPr/>
        </p:nvSpPr>
        <p:spPr>
          <a:xfrm>
            <a:off x="7621028" y="4170566"/>
            <a:ext cx="335348" cy="338554"/>
          </a:xfrm>
          <a:prstGeom prst="rect">
            <a:avLst/>
          </a:prstGeom>
          <a:noFill/>
        </p:spPr>
        <p:txBody>
          <a:bodyPr wrap="none" rtlCol="0">
            <a:spAutoFit/>
          </a:bodyPr>
          <a:lstStyle/>
          <a:p>
            <a:r>
              <a:rPr lang="pt-BR" sz="1600" dirty="0" smtClean="0"/>
              <a:t>9 </a:t>
            </a:r>
            <a:endParaRPr lang="pt-BR" sz="1600" dirty="0"/>
          </a:p>
        </p:txBody>
      </p:sp>
      <p:sp>
        <p:nvSpPr>
          <p:cNvPr id="47" name="Elipse 46"/>
          <p:cNvSpPr/>
          <p:nvPr/>
        </p:nvSpPr>
        <p:spPr>
          <a:xfrm>
            <a:off x="1187624" y="2924944"/>
            <a:ext cx="7344816"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p:cNvSpPr/>
          <p:nvPr/>
        </p:nvSpPr>
        <p:spPr>
          <a:xfrm>
            <a:off x="1979712" y="5157192"/>
            <a:ext cx="8280920" cy="1200329"/>
          </a:xfrm>
          <a:prstGeom prst="rect">
            <a:avLst/>
          </a:prstGeom>
        </p:spPr>
        <p:txBody>
          <a:bodyPr wrap="square">
            <a:spAutoFit/>
          </a:bodyPr>
          <a:lstStyle/>
          <a:p>
            <a:r>
              <a:rPr lang="pt-BR" sz="2400" dirty="0" smtClean="0"/>
              <a:t>IBC  = 460,13 / 380   =  1,21</a:t>
            </a:r>
            <a:br>
              <a:rPr lang="pt-BR" sz="2400" dirty="0" smtClean="0"/>
            </a:br>
            <a:r>
              <a:rPr lang="pt-BR" sz="2400" dirty="0" smtClean="0"/>
              <a:t/>
            </a:r>
            <a:br>
              <a:rPr lang="pt-BR" sz="2400" dirty="0" smtClean="0"/>
            </a:br>
            <a:endParaRPr lang="pt-BR" sz="2400" dirty="0"/>
          </a:p>
        </p:txBody>
      </p:sp>
      <p:cxnSp>
        <p:nvCxnSpPr>
          <p:cNvPr id="51" name="Conector angulado 50"/>
          <p:cNvCxnSpPr/>
          <p:nvPr/>
        </p:nvCxnSpPr>
        <p:spPr>
          <a:xfrm flipV="1">
            <a:off x="1979712" y="2420888"/>
            <a:ext cx="720080" cy="64807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a:t>
            </a:r>
            <a:r>
              <a:rPr lang="en-US" dirty="0" err="1" smtClean="0"/>
              <a:t>Indice</a:t>
            </a:r>
            <a:r>
              <a:rPr lang="en-US" dirty="0" smtClean="0"/>
              <a:t> </a:t>
            </a:r>
            <a:r>
              <a:rPr lang="en-US" dirty="0" err="1" smtClean="0"/>
              <a:t>Beneficio</a:t>
            </a:r>
            <a:r>
              <a:rPr lang="en-US" dirty="0" smtClean="0"/>
              <a:t> / </a:t>
            </a:r>
            <a:r>
              <a:rPr lang="en-US" dirty="0" err="1" smtClean="0"/>
              <a:t>Custo</a:t>
            </a:r>
            <a:r>
              <a:rPr lang="en-US" dirty="0" smtClean="0"/>
              <a:t> ( IBC )</a:t>
            </a:r>
          </a:p>
        </p:txBody>
      </p:sp>
      <p:sp>
        <p:nvSpPr>
          <p:cNvPr id="10" name="Text Box 7"/>
          <p:cNvSpPr txBox="1">
            <a:spLocks noChangeArrowheads="1"/>
          </p:cNvSpPr>
          <p:nvPr/>
        </p:nvSpPr>
        <p:spPr bwMode="auto">
          <a:xfrm>
            <a:off x="395536" y="2270482"/>
            <a:ext cx="7991996" cy="144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spcBef>
                <a:spcPct val="50000"/>
              </a:spcBef>
              <a:defRPr/>
            </a:pPr>
            <a:r>
              <a:rPr lang="pt-BR" sz="2200" dirty="0">
                <a:latin typeface="Times New Roman" pitchFamily="18" charset="0"/>
              </a:rPr>
              <a:t>O IBC significa que, para cada $ 1,00 imobilizado no projeto, espera-se retirar, após o horizonte de planejamento do projeto (no caso do exemplo são nove anos), $ 1,21 após expurgado o ganho que se teria caso esse $ 1,00 tivesse sido aplicado na TMA.</a:t>
            </a:r>
          </a:p>
        </p:txBody>
      </p:sp>
      <p:sp>
        <p:nvSpPr>
          <p:cNvPr id="11" name="Retângulo 10"/>
          <p:cNvSpPr/>
          <p:nvPr/>
        </p:nvSpPr>
        <p:spPr>
          <a:xfrm>
            <a:off x="323528" y="1556792"/>
            <a:ext cx="8280920" cy="1200329"/>
          </a:xfrm>
          <a:prstGeom prst="rect">
            <a:avLst/>
          </a:prstGeom>
        </p:spPr>
        <p:txBody>
          <a:bodyPr wrap="square">
            <a:spAutoFit/>
          </a:bodyPr>
          <a:lstStyle/>
          <a:p>
            <a:r>
              <a:rPr lang="pt-BR" sz="2400" dirty="0" smtClean="0"/>
              <a:t>Exemplo  ,   IBC  = 1,21</a:t>
            </a:r>
            <a:br>
              <a:rPr lang="pt-BR" sz="2400" dirty="0" smtClean="0"/>
            </a:br>
            <a:r>
              <a:rPr lang="pt-BR" sz="2400" dirty="0" smtClean="0"/>
              <a:t/>
            </a:r>
            <a:br>
              <a:rPr lang="pt-BR" sz="2400" dirty="0" smtClean="0"/>
            </a:b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3785652"/>
          </a:xfrm>
          <a:prstGeom prst="rect">
            <a:avLst/>
          </a:prstGeom>
        </p:spPr>
        <p:txBody>
          <a:bodyPr wrap="square">
            <a:spAutoFit/>
          </a:bodyPr>
          <a:lstStyle/>
          <a:p>
            <a:r>
              <a:rPr lang="pt-BR" sz="2400" dirty="0" smtClean="0"/>
              <a:t>Sequencia de Capitais</a:t>
            </a:r>
          </a:p>
          <a:p>
            <a:endParaRPr lang="pt-BR" sz="2400" dirty="0" smtClean="0"/>
          </a:p>
          <a:p>
            <a:r>
              <a:rPr lang="pt-BR" sz="2400" dirty="0" smtClean="0"/>
              <a:t>Tem como </a:t>
            </a:r>
            <a:r>
              <a:rPr lang="pt-BR" sz="2400" dirty="0" err="1" smtClean="0"/>
              <a:t>caracteristicas</a:t>
            </a:r>
            <a:r>
              <a:rPr lang="pt-BR" sz="2400" dirty="0" smtClean="0"/>
              <a:t> , periodicidade , uniformidade , crescente ou decrescente  , podendo se referir a pagamentos e/ou recebimentos</a:t>
            </a:r>
          </a:p>
          <a:p>
            <a:endParaRPr lang="pt-BR" sz="2400" dirty="0" smtClean="0"/>
          </a:p>
          <a:p>
            <a:r>
              <a:rPr lang="pt-BR" sz="2400" dirty="0" smtClean="0"/>
              <a:t>Regime é de capitalização composta.</a:t>
            </a:r>
          </a:p>
          <a:p>
            <a:endParaRPr lang="pt-BR" sz="2400" dirty="0" smtClean="0"/>
          </a:p>
          <a:p>
            <a:r>
              <a:rPr lang="pt-BR" sz="2400" dirty="0" smtClean="0"/>
              <a:t>Foco será estudar sequencia uniformes.</a:t>
            </a:r>
            <a:br>
              <a:rPr lang="pt-BR" sz="2400" dirty="0" smtClean="0"/>
            </a:b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2677656"/>
          </a:xfrm>
          <a:prstGeom prst="rect">
            <a:avLst/>
          </a:prstGeom>
        </p:spPr>
        <p:txBody>
          <a:bodyPr wrap="square">
            <a:spAutoFit/>
          </a:bodyPr>
          <a:lstStyle/>
          <a:p>
            <a:r>
              <a:rPr lang="pt-BR" sz="2400" dirty="0" smtClean="0"/>
              <a:t>Considerando a sequencia de capitais y1 , y2 , y3 .....  </a:t>
            </a:r>
            <a:r>
              <a:rPr lang="pt-BR" sz="2400" dirty="0" err="1" smtClean="0"/>
              <a:t>Yn</a:t>
            </a:r>
            <a:r>
              <a:rPr lang="pt-BR" sz="2400" dirty="0" smtClean="0"/>
              <a:t> , respectivamente nas datas 1,2,3 ..... n   ( a unidade de tempo pode ser mês , semestre , ano , etc... )</a:t>
            </a:r>
          </a:p>
          <a:p>
            <a:endParaRPr lang="pt-BR" sz="2400" dirty="0" smtClean="0"/>
          </a:p>
          <a:p>
            <a:r>
              <a:rPr lang="pt-BR" sz="2400" dirty="0" smtClean="0"/>
              <a:t>Se for uma sequencia uniforme =  R  = y1 = y2 = ......   = </a:t>
            </a:r>
            <a:r>
              <a:rPr lang="pt-BR" sz="2400" dirty="0" err="1" smtClean="0"/>
              <a:t>yn</a:t>
            </a:r>
            <a:endParaRPr lang="pt-BR" sz="2400" dirty="0" smtClean="0"/>
          </a:p>
          <a:p>
            <a:r>
              <a:rPr lang="pt-BR" sz="2400" dirty="0" smtClean="0"/>
              <a:t/>
            </a:r>
            <a:br>
              <a:rPr lang="pt-BR" sz="2400" dirty="0" smtClean="0"/>
            </a:br>
            <a:endParaRPr lang="pt-BR" sz="2400" dirty="0"/>
          </a:p>
        </p:txBody>
      </p:sp>
      <p:grpSp>
        <p:nvGrpSpPr>
          <p:cNvPr id="25" name="Grupo 24"/>
          <p:cNvGrpSpPr/>
          <p:nvPr/>
        </p:nvGrpSpPr>
        <p:grpSpPr>
          <a:xfrm>
            <a:off x="971600" y="3717032"/>
            <a:ext cx="7200800" cy="1440160"/>
            <a:chOff x="971600" y="3717032"/>
            <a:chExt cx="7200800" cy="1440160"/>
          </a:xfrm>
        </p:grpSpPr>
        <p:cxnSp>
          <p:nvCxnSpPr>
            <p:cNvPr id="6" name="Conector reto 5"/>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971328"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H="1" flipV="1">
              <a:off x="72279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1802680" y="3717032"/>
              <a:ext cx="296876" cy="338554"/>
            </a:xfrm>
            <a:prstGeom prst="rect">
              <a:avLst/>
            </a:prstGeom>
            <a:noFill/>
          </p:spPr>
          <p:txBody>
            <a:bodyPr wrap="none" rtlCol="0">
              <a:spAutoFit/>
            </a:bodyPr>
            <a:lstStyle/>
            <a:p>
              <a:r>
                <a:rPr lang="pt-BR" sz="1600" dirty="0" smtClean="0"/>
                <a:t>R</a:t>
              </a:r>
              <a:endParaRPr lang="pt-BR" sz="1600" dirty="0"/>
            </a:p>
          </p:txBody>
        </p:sp>
        <p:sp>
          <p:nvSpPr>
            <p:cNvPr id="17" name="CaixaDeTexto 16"/>
            <p:cNvSpPr txBox="1"/>
            <p:nvPr/>
          </p:nvSpPr>
          <p:spPr>
            <a:xfrm>
              <a:off x="7083436" y="3717032"/>
              <a:ext cx="296876" cy="338554"/>
            </a:xfrm>
            <a:prstGeom prst="rect">
              <a:avLst/>
            </a:prstGeom>
            <a:noFill/>
          </p:spPr>
          <p:txBody>
            <a:bodyPr wrap="none" rtlCol="0">
              <a:spAutoFit/>
            </a:bodyPr>
            <a:lstStyle/>
            <a:p>
              <a:r>
                <a:rPr lang="pt-BR" sz="1600" dirty="0" smtClean="0"/>
                <a:t>R</a:t>
              </a:r>
              <a:endParaRPr lang="pt-BR" sz="1600" dirty="0"/>
            </a:p>
          </p:txBody>
        </p:sp>
        <p:sp>
          <p:nvSpPr>
            <p:cNvPr id="18" name="CaixaDeTexto 17"/>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9" name="CaixaDeTexto 18"/>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20" name="CaixaDeTexto 19"/>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1" name="CaixaDeTexto 20"/>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2" name="CaixaDeTexto 21"/>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3" name="CaixaDeTexto 22"/>
            <p:cNvSpPr txBox="1"/>
            <p:nvPr/>
          </p:nvSpPr>
          <p:spPr>
            <a:xfrm>
              <a:off x="7092280" y="4818638"/>
              <a:ext cx="338554" cy="338554"/>
            </a:xfrm>
            <a:prstGeom prst="rect">
              <a:avLst/>
            </a:prstGeom>
            <a:noFill/>
          </p:spPr>
          <p:txBody>
            <a:bodyPr wrap="none" rtlCol="0">
              <a:spAutoFit/>
            </a:bodyPr>
            <a:lstStyle/>
            <a:p>
              <a:r>
                <a:rPr lang="pt-BR" sz="1600" dirty="0" smtClean="0"/>
                <a:t>n </a:t>
              </a:r>
              <a:endParaRPr lang="pt-BR" sz="1600" dirty="0"/>
            </a:p>
          </p:txBody>
        </p:sp>
      </p:grpSp>
      <p:sp>
        <p:nvSpPr>
          <p:cNvPr id="24" name="CaixaDeTexto 23"/>
          <p:cNvSpPr txBox="1"/>
          <p:nvPr/>
        </p:nvSpPr>
        <p:spPr>
          <a:xfrm>
            <a:off x="827584" y="4797152"/>
            <a:ext cx="288862" cy="338554"/>
          </a:xfrm>
          <a:prstGeom prst="rect">
            <a:avLst/>
          </a:prstGeom>
          <a:noFill/>
        </p:spPr>
        <p:txBody>
          <a:bodyPr wrap="none" rtlCol="0">
            <a:spAutoFit/>
          </a:bodyPr>
          <a:lstStyle/>
          <a:p>
            <a:r>
              <a:rPr lang="pt-BR" sz="1600" dirty="0" smtClean="0"/>
              <a:t>0</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5262979"/>
          </a:xfrm>
          <a:prstGeom prst="rect">
            <a:avLst/>
          </a:prstGeom>
        </p:spPr>
        <p:txBody>
          <a:bodyPr wrap="square">
            <a:spAutoFit/>
          </a:bodyPr>
          <a:lstStyle/>
          <a:p>
            <a:r>
              <a:rPr lang="pt-BR" sz="2400" dirty="0" smtClean="0"/>
              <a:t>Por definição :</a:t>
            </a:r>
          </a:p>
          <a:p>
            <a:endParaRPr lang="pt-BR" sz="2400" dirty="0" smtClean="0"/>
          </a:p>
          <a:p>
            <a:r>
              <a:rPr lang="pt-BR" sz="2400" dirty="0" smtClean="0"/>
              <a:t>V  =         R       +     R        +     R        + ........    R</a:t>
            </a:r>
          </a:p>
          <a:p>
            <a:r>
              <a:rPr lang="pt-BR" sz="2400" dirty="0" smtClean="0"/>
              <a:t>             ( 1+ i )     ( 1+ i )      ( 1+ i )               ( 1 + i )</a:t>
            </a:r>
          </a:p>
          <a:p>
            <a:endParaRPr lang="pt-BR" sz="2400" dirty="0" smtClean="0"/>
          </a:p>
          <a:p>
            <a:r>
              <a:rPr lang="pt-BR" sz="2400" dirty="0" smtClean="0"/>
              <a:t>Após simplificações ......</a:t>
            </a:r>
          </a:p>
          <a:p>
            <a:endParaRPr lang="pt-BR" sz="2400" dirty="0" smtClean="0"/>
          </a:p>
          <a:p>
            <a:r>
              <a:rPr lang="pt-BR" sz="2400" dirty="0" smtClean="0"/>
              <a:t>V  =  R ( ( 1 + i )   - 1 )</a:t>
            </a:r>
          </a:p>
          <a:p>
            <a:r>
              <a:rPr lang="pt-BR" sz="2400" dirty="0" smtClean="0"/>
              <a:t>                  ( 1 + i)  i  </a:t>
            </a:r>
          </a:p>
          <a:p>
            <a:endParaRPr lang="pt-BR" sz="2400" dirty="0" smtClean="0"/>
          </a:p>
          <a:p>
            <a:r>
              <a:rPr lang="pt-BR" sz="2400" dirty="0" smtClean="0"/>
              <a:t> sendo que    ( 1+ i ) -1   é chamado de fator de valor atual  </a:t>
            </a:r>
            <a:r>
              <a:rPr lang="pt-BR" sz="2400" dirty="0" err="1" smtClean="0"/>
              <a:t>a</a:t>
            </a:r>
            <a:r>
              <a:rPr lang="pt-BR" sz="1400" dirty="0" err="1" smtClean="0"/>
              <a:t>nIi</a:t>
            </a:r>
            <a:endParaRPr lang="pt-BR" sz="1400" dirty="0" smtClean="0"/>
          </a:p>
          <a:p>
            <a:r>
              <a:rPr lang="pt-BR" sz="2400" dirty="0" smtClean="0"/>
              <a:t>                        ( 1+ i ) i</a:t>
            </a:r>
          </a:p>
          <a:p>
            <a:r>
              <a:rPr lang="pt-BR" sz="2400" dirty="0" smtClean="0"/>
              <a:t/>
            </a:r>
            <a:br>
              <a:rPr lang="pt-BR" sz="2400" dirty="0" smtClean="0"/>
            </a:br>
            <a:endParaRPr lang="pt-BR" sz="2400" dirty="0"/>
          </a:p>
        </p:txBody>
      </p:sp>
      <p:cxnSp>
        <p:nvCxnSpPr>
          <p:cNvPr id="25" name="Conector reto 24"/>
          <p:cNvCxnSpPr/>
          <p:nvPr/>
        </p:nvCxnSpPr>
        <p:spPr>
          <a:xfrm>
            <a:off x="1268016"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a:off x="2348136"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3563888"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5300464" y="2708920"/>
            <a:ext cx="855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a:off x="1988096" y="2658398"/>
            <a:ext cx="298480" cy="276999"/>
          </a:xfrm>
          <a:prstGeom prst="rect">
            <a:avLst/>
          </a:prstGeom>
          <a:noFill/>
        </p:spPr>
        <p:txBody>
          <a:bodyPr wrap="none" rtlCol="0">
            <a:spAutoFit/>
          </a:bodyPr>
          <a:lstStyle/>
          <a:p>
            <a:r>
              <a:rPr lang="pt-BR" sz="1200" dirty="0" smtClean="0"/>
              <a:t>1 </a:t>
            </a:r>
            <a:endParaRPr lang="pt-BR" sz="1200" dirty="0"/>
          </a:p>
        </p:txBody>
      </p:sp>
      <p:sp>
        <p:nvSpPr>
          <p:cNvPr id="34" name="CaixaDeTexto 33"/>
          <p:cNvSpPr txBox="1"/>
          <p:nvPr/>
        </p:nvSpPr>
        <p:spPr>
          <a:xfrm>
            <a:off x="3121392" y="2636912"/>
            <a:ext cx="298480" cy="276999"/>
          </a:xfrm>
          <a:prstGeom prst="rect">
            <a:avLst/>
          </a:prstGeom>
          <a:noFill/>
        </p:spPr>
        <p:txBody>
          <a:bodyPr wrap="none" rtlCol="0">
            <a:spAutoFit/>
          </a:bodyPr>
          <a:lstStyle/>
          <a:p>
            <a:r>
              <a:rPr lang="pt-BR" sz="1200" dirty="0" smtClean="0"/>
              <a:t>2 </a:t>
            </a:r>
            <a:endParaRPr lang="pt-BR" sz="1200" dirty="0"/>
          </a:p>
        </p:txBody>
      </p:sp>
      <p:sp>
        <p:nvSpPr>
          <p:cNvPr id="35" name="CaixaDeTexto 34"/>
          <p:cNvSpPr txBox="1"/>
          <p:nvPr/>
        </p:nvSpPr>
        <p:spPr>
          <a:xfrm>
            <a:off x="4273520" y="2636912"/>
            <a:ext cx="298480" cy="276999"/>
          </a:xfrm>
          <a:prstGeom prst="rect">
            <a:avLst/>
          </a:prstGeom>
          <a:noFill/>
        </p:spPr>
        <p:txBody>
          <a:bodyPr wrap="none" rtlCol="0">
            <a:spAutoFit/>
          </a:bodyPr>
          <a:lstStyle/>
          <a:p>
            <a:r>
              <a:rPr lang="pt-BR" sz="1200" dirty="0" smtClean="0"/>
              <a:t>3 </a:t>
            </a:r>
            <a:endParaRPr lang="pt-BR" sz="1200" dirty="0"/>
          </a:p>
        </p:txBody>
      </p:sp>
      <p:sp>
        <p:nvSpPr>
          <p:cNvPr id="36" name="CaixaDeTexto 35"/>
          <p:cNvSpPr txBox="1"/>
          <p:nvPr/>
        </p:nvSpPr>
        <p:spPr>
          <a:xfrm>
            <a:off x="6145728" y="2636912"/>
            <a:ext cx="300082" cy="276999"/>
          </a:xfrm>
          <a:prstGeom prst="rect">
            <a:avLst/>
          </a:prstGeom>
          <a:noFill/>
        </p:spPr>
        <p:txBody>
          <a:bodyPr wrap="none" rtlCol="0">
            <a:spAutoFit/>
          </a:bodyPr>
          <a:lstStyle/>
          <a:p>
            <a:r>
              <a:rPr lang="pt-BR" sz="1200" dirty="0" smtClean="0"/>
              <a:t>n </a:t>
            </a:r>
            <a:endParaRPr lang="pt-BR" sz="1200" dirty="0"/>
          </a:p>
        </p:txBody>
      </p:sp>
      <p:cxnSp>
        <p:nvCxnSpPr>
          <p:cNvPr id="37" name="Conector reto 36"/>
          <p:cNvCxnSpPr/>
          <p:nvPr/>
        </p:nvCxnSpPr>
        <p:spPr>
          <a:xfrm>
            <a:off x="1187624" y="4509120"/>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2327702" y="4448145"/>
            <a:ext cx="300082" cy="276999"/>
          </a:xfrm>
          <a:prstGeom prst="rect">
            <a:avLst/>
          </a:prstGeom>
          <a:noFill/>
        </p:spPr>
        <p:txBody>
          <a:bodyPr wrap="none" rtlCol="0">
            <a:spAutoFit/>
          </a:bodyPr>
          <a:lstStyle/>
          <a:p>
            <a:r>
              <a:rPr lang="pt-BR" sz="1200" dirty="0" smtClean="0"/>
              <a:t>n </a:t>
            </a:r>
            <a:endParaRPr lang="pt-BR" sz="1200" dirty="0"/>
          </a:p>
        </p:txBody>
      </p:sp>
      <p:sp>
        <p:nvSpPr>
          <p:cNvPr id="41" name="CaixaDeTexto 40"/>
          <p:cNvSpPr txBox="1"/>
          <p:nvPr/>
        </p:nvSpPr>
        <p:spPr>
          <a:xfrm>
            <a:off x="2183686" y="4088105"/>
            <a:ext cx="300082" cy="276999"/>
          </a:xfrm>
          <a:prstGeom prst="rect">
            <a:avLst/>
          </a:prstGeom>
          <a:noFill/>
        </p:spPr>
        <p:txBody>
          <a:bodyPr wrap="none" rtlCol="0">
            <a:spAutoFit/>
          </a:bodyPr>
          <a:lstStyle/>
          <a:p>
            <a:r>
              <a:rPr lang="pt-BR" sz="1200" dirty="0" smtClean="0"/>
              <a:t>n </a:t>
            </a:r>
            <a:endParaRPr lang="pt-BR" sz="1200" dirty="0"/>
          </a:p>
        </p:txBody>
      </p:sp>
      <p:sp>
        <p:nvSpPr>
          <p:cNvPr id="42" name="CaixaDeTexto 41"/>
          <p:cNvSpPr txBox="1"/>
          <p:nvPr/>
        </p:nvSpPr>
        <p:spPr>
          <a:xfrm>
            <a:off x="2699792" y="5168225"/>
            <a:ext cx="303288" cy="276999"/>
          </a:xfrm>
          <a:prstGeom prst="rect">
            <a:avLst/>
          </a:prstGeom>
          <a:noFill/>
        </p:spPr>
        <p:txBody>
          <a:bodyPr wrap="none" rtlCol="0">
            <a:spAutoFit/>
          </a:bodyPr>
          <a:lstStyle/>
          <a:p>
            <a:r>
              <a:rPr lang="pt-BR" sz="1200" b="1" dirty="0" smtClean="0"/>
              <a:t>n </a:t>
            </a:r>
            <a:endParaRPr lang="pt-BR" sz="1200" b="1" dirty="0"/>
          </a:p>
        </p:txBody>
      </p:sp>
      <p:sp>
        <p:nvSpPr>
          <p:cNvPr id="43" name="CaixaDeTexto 42"/>
          <p:cNvSpPr txBox="1"/>
          <p:nvPr/>
        </p:nvSpPr>
        <p:spPr>
          <a:xfrm>
            <a:off x="2699792" y="5589240"/>
            <a:ext cx="300082" cy="276999"/>
          </a:xfrm>
          <a:prstGeom prst="rect">
            <a:avLst/>
          </a:prstGeom>
          <a:noFill/>
        </p:spPr>
        <p:txBody>
          <a:bodyPr wrap="none" rtlCol="0">
            <a:spAutoFit/>
          </a:bodyPr>
          <a:lstStyle/>
          <a:p>
            <a:r>
              <a:rPr lang="pt-BR" sz="1200" dirty="0" smtClean="0"/>
              <a:t>n </a:t>
            </a:r>
            <a:endParaRPr lang="pt-BR" sz="1200" dirty="0"/>
          </a:p>
        </p:txBody>
      </p:sp>
      <p:cxnSp>
        <p:nvCxnSpPr>
          <p:cNvPr id="45" name="Conector reto 44"/>
          <p:cNvCxnSpPr/>
          <p:nvPr/>
        </p:nvCxnSpPr>
        <p:spPr>
          <a:xfrm>
            <a:off x="1835696" y="5661248"/>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a:off x="7740352" y="5445224"/>
            <a:ext cx="127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3046988"/>
          </a:xfrm>
          <a:prstGeom prst="rect">
            <a:avLst/>
          </a:prstGeom>
        </p:spPr>
        <p:txBody>
          <a:bodyPr wrap="square">
            <a:spAutoFit/>
          </a:bodyPr>
          <a:lstStyle/>
          <a:p>
            <a:r>
              <a:rPr lang="pt-BR" sz="2400" dirty="0" smtClean="0"/>
              <a:t>Se calcularmos com uma HP 12 C</a:t>
            </a:r>
          </a:p>
          <a:p>
            <a:endParaRPr lang="pt-BR" sz="2400" dirty="0" smtClean="0"/>
          </a:p>
          <a:p>
            <a:r>
              <a:rPr lang="pt-BR" sz="2400" dirty="0" smtClean="0"/>
              <a:t>PV =  V</a:t>
            </a:r>
          </a:p>
          <a:p>
            <a:r>
              <a:rPr lang="pt-BR" sz="2400" dirty="0" smtClean="0"/>
              <a:t>PMT = ( </a:t>
            </a:r>
            <a:r>
              <a:rPr lang="pt-BR" sz="2400" dirty="0" err="1" smtClean="0"/>
              <a:t>payment</a:t>
            </a:r>
            <a:r>
              <a:rPr lang="pt-BR" sz="2400" dirty="0" smtClean="0"/>
              <a:t> ) R</a:t>
            </a:r>
          </a:p>
          <a:p>
            <a:r>
              <a:rPr lang="pt-BR" sz="2400" dirty="0" smtClean="0"/>
              <a:t>i  =  taxa de juros</a:t>
            </a:r>
          </a:p>
          <a:p>
            <a:r>
              <a:rPr lang="pt-BR" sz="2400" dirty="0" smtClean="0"/>
              <a:t>n  =  numero de pagamentos</a:t>
            </a:r>
          </a:p>
          <a:p>
            <a:endParaRPr lang="pt-BR" sz="2400" dirty="0" smtClean="0"/>
          </a:p>
          <a:p>
            <a:r>
              <a:rPr lang="pt-BR" sz="2400" dirty="0" smtClean="0"/>
              <a:t>Modo END</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17</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1200329"/>
          </a:xfrm>
          <a:prstGeom prst="rect">
            <a:avLst/>
          </a:prstGeom>
        </p:spPr>
        <p:txBody>
          <a:bodyPr wrap="square">
            <a:spAutoFit/>
          </a:bodyPr>
          <a:lstStyle/>
          <a:p>
            <a:r>
              <a:rPr lang="pt-BR" sz="2400" dirty="0" smtClean="0"/>
              <a:t>Exemplo :  Um </a:t>
            </a:r>
            <a:r>
              <a:rPr lang="pt-BR" sz="2400" dirty="0" err="1" smtClean="0"/>
              <a:t>eletrodomestico</a:t>
            </a:r>
            <a:r>
              <a:rPr lang="pt-BR" sz="2400" dirty="0" smtClean="0"/>
              <a:t> é vendido a prazo em quatro pagamentos mensais e iguais a $ 550 sem entrada .  Se a taxa de juros é de 5% </a:t>
            </a:r>
            <a:r>
              <a:rPr lang="pt-BR" sz="2400" dirty="0" err="1" smtClean="0"/>
              <a:t>a.m.</a:t>
            </a:r>
            <a:r>
              <a:rPr lang="pt-BR" sz="2400" dirty="0" smtClean="0"/>
              <a:t> , qual o valor à vista ?</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 </a:t>
            </a:r>
            <a:r>
              <a:rPr lang="pt-BR" sz="2400" dirty="0" err="1" smtClean="0"/>
              <a:t>eletrodomestico</a:t>
            </a:r>
            <a:r>
              <a:rPr lang="pt-BR" sz="2400" dirty="0" smtClean="0"/>
              <a:t> é vendido a prazo em quatro pagamentos mensais e iguais a $ 550 sem entrada .  Se a taxa de juros é de 5% </a:t>
            </a:r>
            <a:r>
              <a:rPr lang="pt-BR" sz="2400" dirty="0" err="1" smtClean="0"/>
              <a:t>a.m.</a:t>
            </a:r>
            <a:r>
              <a:rPr lang="pt-BR" sz="2400" dirty="0" smtClean="0"/>
              <a:t> , qual o valor à vista ?</a:t>
            </a:r>
          </a:p>
          <a:p>
            <a:endParaRPr lang="pt-BR" sz="2400" dirty="0" smtClean="0"/>
          </a:p>
          <a:p>
            <a:endParaRPr lang="pt-BR" sz="2400" dirty="0" smtClean="0"/>
          </a:p>
          <a:p>
            <a:endParaRPr lang="pt-BR" sz="2400" dirty="0" smtClean="0"/>
          </a:p>
          <a:p>
            <a:endParaRPr lang="pt-BR" sz="2400" dirty="0" smtClean="0"/>
          </a:p>
          <a:p>
            <a:endParaRPr lang="pt-BR" sz="2400" dirty="0" smtClean="0"/>
          </a:p>
          <a:p>
            <a:endParaRPr lang="pt-BR" sz="2400" dirty="0" smtClean="0"/>
          </a:p>
          <a:p>
            <a:r>
              <a:rPr lang="pt-BR" sz="2400" dirty="0" smtClean="0"/>
              <a:t>V  = 550( ( 1,05) – 1 )   =  $ 1950,27</a:t>
            </a:r>
          </a:p>
          <a:p>
            <a:r>
              <a:rPr lang="pt-BR" sz="2400" dirty="0" smtClean="0"/>
              <a:t>                ( 1,05 ) 0,05</a:t>
            </a:r>
            <a:endParaRPr lang="pt-BR" sz="2400" dirty="0"/>
          </a:p>
        </p:txBody>
      </p:sp>
      <p:grpSp>
        <p:nvGrpSpPr>
          <p:cNvPr id="6" name="Grupo 5"/>
          <p:cNvGrpSpPr/>
          <p:nvPr/>
        </p:nvGrpSpPr>
        <p:grpSpPr>
          <a:xfrm>
            <a:off x="539552" y="2852936"/>
            <a:ext cx="7200800" cy="1440160"/>
            <a:chOff x="971600" y="3717032"/>
            <a:chExt cx="7200800" cy="1440160"/>
          </a:xfrm>
        </p:grpSpPr>
        <p:cxnSp>
          <p:nvCxnSpPr>
            <p:cNvPr id="8" name="Conector reto 7"/>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971328"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H="1" flipV="1">
              <a:off x="442798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802680" y="3717032"/>
              <a:ext cx="497252" cy="338554"/>
            </a:xfrm>
            <a:prstGeom prst="rect">
              <a:avLst/>
            </a:prstGeom>
            <a:noFill/>
          </p:spPr>
          <p:txBody>
            <a:bodyPr wrap="none" rtlCol="0">
              <a:spAutoFit/>
            </a:bodyPr>
            <a:lstStyle/>
            <a:p>
              <a:r>
                <a:rPr lang="pt-BR" sz="1600" dirty="0" smtClean="0"/>
                <a:t>550</a:t>
              </a:r>
              <a:endParaRPr lang="pt-BR" sz="1600" dirty="0"/>
            </a:p>
          </p:txBody>
        </p:sp>
        <p:sp>
          <p:nvSpPr>
            <p:cNvPr id="16" name="CaixaDeTexto 15"/>
            <p:cNvSpPr txBox="1"/>
            <p:nvPr/>
          </p:nvSpPr>
          <p:spPr>
            <a:xfrm>
              <a:off x="4275124" y="3717032"/>
              <a:ext cx="497252" cy="338554"/>
            </a:xfrm>
            <a:prstGeom prst="rect">
              <a:avLst/>
            </a:prstGeom>
            <a:noFill/>
          </p:spPr>
          <p:txBody>
            <a:bodyPr wrap="none" rtlCol="0">
              <a:spAutoFit/>
            </a:bodyPr>
            <a:lstStyle/>
            <a:p>
              <a:r>
                <a:rPr lang="pt-BR" sz="1600" dirty="0" smtClean="0"/>
                <a:t>550</a:t>
              </a:r>
              <a:endParaRPr lang="pt-BR" sz="1600" dirty="0"/>
            </a:p>
          </p:txBody>
        </p:sp>
        <p:sp>
          <p:nvSpPr>
            <p:cNvPr id="17" name="CaixaDeTexto 16"/>
            <p:cNvSpPr txBox="1"/>
            <p:nvPr/>
          </p:nvSpPr>
          <p:spPr>
            <a:xfrm>
              <a:off x="2690948" y="3717032"/>
              <a:ext cx="497252" cy="338554"/>
            </a:xfrm>
            <a:prstGeom prst="rect">
              <a:avLst/>
            </a:prstGeom>
            <a:noFill/>
          </p:spPr>
          <p:txBody>
            <a:bodyPr wrap="none" rtlCol="0">
              <a:spAutoFit/>
            </a:bodyPr>
            <a:lstStyle/>
            <a:p>
              <a:r>
                <a:rPr lang="pt-BR" sz="1600" dirty="0" smtClean="0"/>
                <a:t>550</a:t>
              </a:r>
              <a:endParaRPr lang="pt-BR" sz="1600" dirty="0"/>
            </a:p>
          </p:txBody>
        </p:sp>
        <p:sp>
          <p:nvSpPr>
            <p:cNvPr id="18" name="CaixaDeTexto 17"/>
            <p:cNvSpPr txBox="1"/>
            <p:nvPr/>
          </p:nvSpPr>
          <p:spPr>
            <a:xfrm>
              <a:off x="3483036" y="3717032"/>
              <a:ext cx="497252" cy="338554"/>
            </a:xfrm>
            <a:prstGeom prst="rect">
              <a:avLst/>
            </a:prstGeom>
            <a:noFill/>
          </p:spPr>
          <p:txBody>
            <a:bodyPr wrap="none" rtlCol="0">
              <a:spAutoFit/>
            </a:bodyPr>
            <a:lstStyle/>
            <a:p>
              <a:r>
                <a:rPr lang="pt-BR" sz="1600" dirty="0" smtClean="0"/>
                <a:t>550</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4305454" y="4818638"/>
              <a:ext cx="335348" cy="338554"/>
            </a:xfrm>
            <a:prstGeom prst="rect">
              <a:avLst/>
            </a:prstGeom>
            <a:noFill/>
          </p:spPr>
          <p:txBody>
            <a:bodyPr wrap="none" rtlCol="0">
              <a:spAutoFit/>
            </a:bodyPr>
            <a:lstStyle/>
            <a:p>
              <a:r>
                <a:rPr lang="pt-BR" sz="1600" dirty="0" smtClean="0"/>
                <a:t>4 </a:t>
              </a:r>
              <a:endParaRPr lang="pt-BR" sz="1600" dirty="0"/>
            </a:p>
          </p:txBody>
        </p:sp>
      </p:grpSp>
      <p:cxnSp>
        <p:nvCxnSpPr>
          <p:cNvPr id="23" name="Conector reto 22"/>
          <p:cNvCxnSpPr/>
          <p:nvPr/>
        </p:nvCxnSpPr>
        <p:spPr>
          <a:xfrm>
            <a:off x="1187624" y="5229200"/>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2255694" y="4725144"/>
            <a:ext cx="298480" cy="276999"/>
          </a:xfrm>
          <a:prstGeom prst="rect">
            <a:avLst/>
          </a:prstGeom>
          <a:noFill/>
        </p:spPr>
        <p:txBody>
          <a:bodyPr wrap="none" rtlCol="0">
            <a:spAutoFit/>
          </a:bodyPr>
          <a:lstStyle/>
          <a:p>
            <a:r>
              <a:rPr lang="pt-BR" sz="1200" dirty="0" smtClean="0"/>
              <a:t>4 </a:t>
            </a:r>
            <a:endParaRPr lang="pt-BR" sz="1200" dirty="0"/>
          </a:p>
        </p:txBody>
      </p:sp>
      <p:sp>
        <p:nvSpPr>
          <p:cNvPr id="25" name="CaixaDeTexto 24"/>
          <p:cNvSpPr txBox="1"/>
          <p:nvPr/>
        </p:nvSpPr>
        <p:spPr>
          <a:xfrm>
            <a:off x="2255694" y="5157192"/>
            <a:ext cx="298480" cy="276999"/>
          </a:xfrm>
          <a:prstGeom prst="rect">
            <a:avLst/>
          </a:prstGeom>
          <a:noFill/>
        </p:spPr>
        <p:txBody>
          <a:bodyPr wrap="none" rtlCol="0">
            <a:spAutoFit/>
          </a:bodyPr>
          <a:lstStyle/>
          <a:p>
            <a:r>
              <a:rPr lang="pt-BR" sz="1200" dirty="0" smtClean="0"/>
              <a:t>4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19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1569660"/>
          </a:xfrm>
          <a:prstGeom prst="rect">
            <a:avLst/>
          </a:prstGeom>
        </p:spPr>
        <p:txBody>
          <a:bodyPr wrap="square">
            <a:spAutoFit/>
          </a:bodyPr>
          <a:lstStyle/>
          <a:p>
            <a:r>
              <a:rPr lang="pt-BR" sz="2400" dirty="0" smtClean="0"/>
              <a:t>Exemplo :  Um </a:t>
            </a:r>
            <a:r>
              <a:rPr lang="pt-BR" sz="2400" dirty="0" err="1" smtClean="0"/>
              <a:t>automovel</a:t>
            </a:r>
            <a:r>
              <a:rPr lang="pt-BR" sz="2400" dirty="0" smtClean="0"/>
              <a:t> usado é vendido à vista por $30.000 , mas pode ser financiado em 12 prestações mensais iguais sem entrada . Se a taxa de financiamento é de 2% </a:t>
            </a:r>
            <a:r>
              <a:rPr lang="pt-BR" sz="2400" dirty="0" err="1" smtClean="0"/>
              <a:t>a.m.</a:t>
            </a:r>
            <a:r>
              <a:rPr lang="pt-BR" sz="2400" dirty="0" smtClean="0"/>
              <a:t> calcule o valor de  cada prestação.</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AutoNum type="romanUcPeriod"/>
              <a:defRPr/>
            </a:pPr>
            <a:r>
              <a:rPr lang="en-US" dirty="0" smtClean="0"/>
              <a:t>Pay back </a:t>
            </a:r>
            <a:r>
              <a:rPr lang="en-US" dirty="0" err="1" smtClean="0"/>
              <a:t>descontado</a:t>
            </a:r>
            <a:endParaRPr lang="en-US" dirty="0" smtClean="0"/>
          </a:p>
        </p:txBody>
      </p:sp>
      <p:sp>
        <p:nvSpPr>
          <p:cNvPr id="8" name="Retângulo 7"/>
          <p:cNvSpPr/>
          <p:nvPr/>
        </p:nvSpPr>
        <p:spPr>
          <a:xfrm>
            <a:off x="539552" y="1859340"/>
            <a:ext cx="8280920" cy="1938992"/>
          </a:xfrm>
          <a:prstGeom prst="rect">
            <a:avLst/>
          </a:prstGeom>
        </p:spPr>
        <p:txBody>
          <a:bodyPr wrap="square">
            <a:spAutoFit/>
          </a:bodyPr>
          <a:lstStyle/>
          <a:p>
            <a:r>
              <a:rPr lang="pt-BR" sz="2400" dirty="0" smtClean="0"/>
              <a:t>Analise do prazo de recuperação do capital investido , com remuneração</a:t>
            </a:r>
          </a:p>
          <a:p>
            <a:endParaRPr lang="pt-BR" sz="2400" dirty="0" smtClean="0"/>
          </a:p>
          <a:p>
            <a:r>
              <a:rPr lang="pt-BR" sz="2400" dirty="0" smtClean="0"/>
              <a:t>É preciso trazer todo o fluxo de caixa a valor presente</a:t>
            </a:r>
            <a:br>
              <a:rPr lang="pt-BR" sz="2400" dirty="0" smtClean="0"/>
            </a:b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20</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 </a:t>
            </a:r>
            <a:r>
              <a:rPr lang="pt-BR" sz="2400" dirty="0" err="1" smtClean="0"/>
              <a:t>automovel</a:t>
            </a:r>
            <a:r>
              <a:rPr lang="pt-BR" sz="2400" dirty="0" smtClean="0"/>
              <a:t> usado é vendido à vista por $30.000 , mas pode ser financiado em 12 prestações mensais iguais sem entrada . Se a taxa de financiamento é de 2% </a:t>
            </a:r>
            <a:r>
              <a:rPr lang="pt-BR" sz="2400" dirty="0" err="1" smtClean="0"/>
              <a:t>a.m.</a:t>
            </a:r>
            <a:r>
              <a:rPr lang="pt-BR" sz="2400" dirty="0" smtClean="0"/>
              <a:t> calcule o valor de  cada prestação.</a:t>
            </a:r>
          </a:p>
          <a:p>
            <a:endParaRPr lang="pt-BR" sz="2400" dirty="0" smtClean="0"/>
          </a:p>
          <a:p>
            <a:r>
              <a:rPr lang="pt-BR" sz="2400" dirty="0" smtClean="0"/>
              <a:t>V = 30.000     i = 2% </a:t>
            </a:r>
            <a:r>
              <a:rPr lang="pt-BR" sz="2400" dirty="0" err="1" smtClean="0"/>
              <a:t>a.m.</a:t>
            </a:r>
            <a:r>
              <a:rPr lang="pt-BR" sz="2400" dirty="0" smtClean="0"/>
              <a:t>   n = 12      R = ?</a:t>
            </a:r>
          </a:p>
          <a:p>
            <a:endParaRPr lang="pt-BR" sz="2400" dirty="0" smtClean="0"/>
          </a:p>
          <a:p>
            <a:r>
              <a:rPr lang="pt-BR" sz="2400" dirty="0" smtClean="0"/>
              <a:t>30.000 =   R ( ( 1,02) – 1 )    </a:t>
            </a:r>
            <a:r>
              <a:rPr lang="pt-BR" sz="2400" dirty="0" smtClean="0">
                <a:sym typeface="Wingdings" pitchFamily="2" charset="2"/>
              </a:rPr>
              <a:t>  R  = $2.836,79</a:t>
            </a:r>
            <a:endParaRPr lang="pt-BR" sz="2400" dirty="0" smtClean="0"/>
          </a:p>
          <a:p>
            <a:r>
              <a:rPr lang="pt-BR" sz="2400" dirty="0" smtClean="0"/>
              <a:t>                       ( 1,02 )   0,02</a:t>
            </a:r>
          </a:p>
          <a:p>
            <a:endParaRPr lang="pt-BR" sz="2400" dirty="0" smtClean="0"/>
          </a:p>
          <a:p>
            <a:endParaRPr lang="pt-BR" sz="2400" dirty="0"/>
          </a:p>
        </p:txBody>
      </p:sp>
      <p:cxnSp>
        <p:nvCxnSpPr>
          <p:cNvPr id="6" name="Conector reto 5"/>
          <p:cNvCxnSpPr/>
          <p:nvPr/>
        </p:nvCxnSpPr>
        <p:spPr>
          <a:xfrm>
            <a:off x="1691680" y="4509120"/>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2771800" y="4016097"/>
            <a:ext cx="377026" cy="276999"/>
          </a:xfrm>
          <a:prstGeom prst="rect">
            <a:avLst/>
          </a:prstGeom>
          <a:noFill/>
        </p:spPr>
        <p:txBody>
          <a:bodyPr wrap="none" rtlCol="0">
            <a:spAutoFit/>
          </a:bodyPr>
          <a:lstStyle/>
          <a:p>
            <a:r>
              <a:rPr lang="pt-BR" sz="1200" dirty="0" smtClean="0"/>
              <a:t>12 </a:t>
            </a:r>
            <a:endParaRPr lang="pt-BR" sz="1200" dirty="0"/>
          </a:p>
        </p:txBody>
      </p:sp>
      <p:sp>
        <p:nvSpPr>
          <p:cNvPr id="10" name="CaixaDeTexto 9"/>
          <p:cNvSpPr txBox="1"/>
          <p:nvPr/>
        </p:nvSpPr>
        <p:spPr>
          <a:xfrm>
            <a:off x="2754814" y="4448145"/>
            <a:ext cx="377026" cy="276999"/>
          </a:xfrm>
          <a:prstGeom prst="rect">
            <a:avLst/>
          </a:prstGeom>
          <a:noFill/>
        </p:spPr>
        <p:txBody>
          <a:bodyPr wrap="none" rtlCol="0">
            <a:spAutoFit/>
          </a:bodyPr>
          <a:lstStyle/>
          <a:p>
            <a:r>
              <a:rPr lang="pt-BR" sz="1200" dirty="0" smtClean="0"/>
              <a:t>12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11" name="Retângulo 10"/>
          <p:cNvSpPr/>
          <p:nvPr/>
        </p:nvSpPr>
        <p:spPr>
          <a:xfrm>
            <a:off x="323528" y="1556792"/>
            <a:ext cx="8280920" cy="4154984"/>
          </a:xfrm>
          <a:prstGeom prst="rect">
            <a:avLst/>
          </a:prstGeom>
        </p:spPr>
        <p:txBody>
          <a:bodyPr wrap="square">
            <a:spAutoFit/>
          </a:bodyPr>
          <a:lstStyle/>
          <a:p>
            <a:r>
              <a:rPr lang="pt-BR" sz="2400" dirty="0" smtClean="0"/>
              <a:t>Exemplo :  Uma pessoa recebe um </a:t>
            </a:r>
            <a:r>
              <a:rPr lang="pt-BR" sz="2400" dirty="0" err="1" smtClean="0"/>
              <a:t>emprestimo</a:t>
            </a:r>
            <a:r>
              <a:rPr lang="pt-BR" sz="2400" dirty="0" smtClean="0"/>
              <a:t> de $200.000 na compra de um apartamento . O pagamento deverá ser feito em 180 prestações mensais iguais sem entrada e posteriormente corrigidas pela taxa acumulada de um indexador desde a liberação do empréstimo até a data do  pagamento .</a:t>
            </a:r>
          </a:p>
          <a:p>
            <a:r>
              <a:rPr lang="pt-BR" sz="2400" dirty="0" smtClean="0"/>
              <a:t>Sabendo que a taxa real do financiamento é de 1% </a:t>
            </a:r>
            <a:r>
              <a:rPr lang="pt-BR" sz="2400" dirty="0" err="1" smtClean="0"/>
              <a:t>a.m.</a:t>
            </a:r>
            <a:r>
              <a:rPr lang="pt-BR" sz="2400" dirty="0" smtClean="0"/>
              <a:t> calcule:</a:t>
            </a:r>
          </a:p>
          <a:p>
            <a:pPr marL="457200" indent="-457200">
              <a:buAutoNum type="alphaLcPeriod"/>
            </a:pPr>
            <a:r>
              <a:rPr lang="pt-BR" sz="2400" dirty="0" smtClean="0"/>
              <a:t>Qual o valor da prestação antes de serem corrigidos monetariamente ?</a:t>
            </a:r>
          </a:p>
          <a:p>
            <a:pPr marL="457200" indent="-457200">
              <a:buAutoNum type="alphaLcPeriod"/>
            </a:pPr>
            <a:r>
              <a:rPr lang="pt-BR" sz="2400" dirty="0" smtClean="0"/>
              <a:t>Se nos três primeiros meses as taxas do indexador forem 0,5% , 0,4% e 0,6% , quais os valores das três primeiras prestações após a correção monetária?</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4154984"/>
          </a:xfrm>
          <a:prstGeom prst="rect">
            <a:avLst/>
          </a:prstGeom>
        </p:spPr>
        <p:txBody>
          <a:bodyPr wrap="square">
            <a:spAutoFit/>
          </a:bodyPr>
          <a:lstStyle/>
          <a:p>
            <a:pPr marL="457200" indent="-457200">
              <a:buAutoNum type="alphaLcPeriod"/>
            </a:pPr>
            <a:r>
              <a:rPr lang="pt-BR" sz="2400" dirty="0" smtClean="0"/>
              <a:t>200.000 =  R (( 1,01 )   - 1        </a:t>
            </a:r>
            <a:r>
              <a:rPr lang="pt-BR" sz="2400" dirty="0" smtClean="0">
                <a:sym typeface="Wingdings" pitchFamily="2" charset="2"/>
              </a:rPr>
              <a:t>  R = $2.400,34</a:t>
            </a:r>
            <a:endParaRPr lang="pt-BR" sz="2400" dirty="0" smtClean="0"/>
          </a:p>
          <a:p>
            <a:pPr marL="457200" indent="-457200"/>
            <a:r>
              <a:rPr lang="pt-BR" sz="2400" dirty="0" smtClean="0"/>
              <a:t>                                 ( 1,01 )   0,01</a:t>
            </a:r>
          </a:p>
          <a:p>
            <a:pPr marL="457200" indent="-457200"/>
            <a:endParaRPr lang="pt-BR" sz="2400" dirty="0" smtClean="0"/>
          </a:p>
          <a:p>
            <a:pPr marL="457200" indent="-457200"/>
            <a:r>
              <a:rPr lang="pt-BR" sz="2400" dirty="0" smtClean="0"/>
              <a:t>b. Correção das prestações</a:t>
            </a:r>
          </a:p>
          <a:p>
            <a:pPr marL="457200" indent="-457200"/>
            <a:r>
              <a:rPr lang="pt-BR" sz="2400" dirty="0" smtClean="0"/>
              <a:t>    1° </a:t>
            </a:r>
            <a:r>
              <a:rPr lang="pt-BR" sz="2400" dirty="0" smtClean="0">
                <a:sym typeface="Wingdings" pitchFamily="2" charset="2"/>
              </a:rPr>
              <a:t>  2.400,34 (1,005)  = $ 2.412,34</a:t>
            </a:r>
          </a:p>
          <a:p>
            <a:pPr marL="457200" indent="-457200"/>
            <a:r>
              <a:rPr lang="pt-BR" sz="2400" dirty="0" smtClean="0">
                <a:sym typeface="Wingdings" pitchFamily="2" charset="2"/>
              </a:rPr>
              <a:t>    2°   2.400,34( 1,005)(1,004) = $ 2.421,99</a:t>
            </a:r>
          </a:p>
          <a:p>
            <a:pPr marL="457200" indent="-457200"/>
            <a:r>
              <a:rPr lang="pt-BR" sz="2400" dirty="0" smtClean="0">
                <a:sym typeface="Wingdings" pitchFamily="2" charset="2"/>
              </a:rPr>
              <a:t>    3°   2.400,34 ( 1,005)(1,004)(1,006)  = $ 2.436,52</a:t>
            </a:r>
          </a:p>
          <a:p>
            <a:pPr marL="457200" indent="-457200"/>
            <a:endParaRPr lang="pt-BR" sz="2400" dirty="0" smtClean="0">
              <a:sym typeface="Wingdings" pitchFamily="2" charset="2"/>
            </a:endParaRPr>
          </a:p>
          <a:p>
            <a:pPr marL="457200" indent="-457200"/>
            <a:r>
              <a:rPr lang="pt-BR" sz="2400" dirty="0" smtClean="0">
                <a:sym typeface="Wingdings" pitchFamily="2" charset="2"/>
              </a:rPr>
              <a:t>Obs.   È comum em financiamentos de longo prazo ter a incidência além da taxa real de juros , de um indexador de correção monetária.</a:t>
            </a:r>
            <a:endParaRPr lang="pt-BR" sz="2400" dirty="0"/>
          </a:p>
        </p:txBody>
      </p:sp>
      <p:cxnSp>
        <p:nvCxnSpPr>
          <p:cNvPr id="8" name="Conector reto 7"/>
          <p:cNvCxnSpPr/>
          <p:nvPr/>
        </p:nvCxnSpPr>
        <p:spPr>
          <a:xfrm>
            <a:off x="2267744" y="1988840"/>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3275856" y="1484784"/>
            <a:ext cx="455574" cy="276999"/>
          </a:xfrm>
          <a:prstGeom prst="rect">
            <a:avLst/>
          </a:prstGeom>
          <a:noFill/>
        </p:spPr>
        <p:txBody>
          <a:bodyPr wrap="none" rtlCol="0">
            <a:spAutoFit/>
          </a:bodyPr>
          <a:lstStyle/>
          <a:p>
            <a:r>
              <a:rPr lang="pt-BR" sz="1200" dirty="0" smtClean="0"/>
              <a:t>180 </a:t>
            </a:r>
            <a:endParaRPr lang="pt-BR" sz="1200" dirty="0"/>
          </a:p>
        </p:txBody>
      </p:sp>
      <p:sp>
        <p:nvSpPr>
          <p:cNvPr id="14" name="CaixaDeTexto 13"/>
          <p:cNvSpPr txBox="1"/>
          <p:nvPr/>
        </p:nvSpPr>
        <p:spPr>
          <a:xfrm>
            <a:off x="3396346" y="1927865"/>
            <a:ext cx="455574" cy="276999"/>
          </a:xfrm>
          <a:prstGeom prst="rect">
            <a:avLst/>
          </a:prstGeom>
          <a:noFill/>
        </p:spPr>
        <p:txBody>
          <a:bodyPr wrap="none" rtlCol="0">
            <a:spAutoFit/>
          </a:bodyPr>
          <a:lstStyle/>
          <a:p>
            <a:r>
              <a:rPr lang="pt-BR" sz="1200" dirty="0" smtClean="0"/>
              <a:t>180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2677656"/>
          </a:xfrm>
          <a:prstGeom prst="rect">
            <a:avLst/>
          </a:prstGeom>
        </p:spPr>
        <p:txBody>
          <a:bodyPr wrap="square">
            <a:spAutoFit/>
          </a:bodyPr>
          <a:lstStyle/>
          <a:p>
            <a:pPr marL="457200" indent="-457200"/>
            <a:r>
              <a:rPr lang="pt-BR" sz="2400" dirty="0" smtClean="0"/>
              <a:t>No caso de haver entrada </a:t>
            </a:r>
          </a:p>
          <a:p>
            <a:pPr marL="457200" indent="-457200"/>
            <a:endParaRPr lang="pt-BR" sz="2400" dirty="0" smtClean="0"/>
          </a:p>
          <a:p>
            <a:pPr marL="457200" indent="-457200"/>
            <a:r>
              <a:rPr lang="pt-BR" sz="2400" dirty="0" smtClean="0"/>
              <a:t>V  =   R  +   R  (( 1+ i )   - 1 )</a:t>
            </a:r>
          </a:p>
          <a:p>
            <a:pPr marL="457200" indent="-457200"/>
            <a:r>
              <a:rPr lang="pt-BR" sz="2400" dirty="0" smtClean="0"/>
              <a:t>                          ( 1 + i )  i</a:t>
            </a:r>
          </a:p>
          <a:p>
            <a:pPr marL="457200" indent="-457200"/>
            <a:endParaRPr lang="pt-BR" sz="2400" dirty="0" smtClean="0"/>
          </a:p>
          <a:p>
            <a:pPr marL="457200" indent="-457200"/>
            <a:endParaRPr lang="pt-BR" sz="2400" dirty="0" smtClean="0"/>
          </a:p>
          <a:p>
            <a:pPr marL="457200" indent="-457200"/>
            <a:r>
              <a:rPr lang="pt-BR" sz="2400" dirty="0" smtClean="0"/>
              <a:t>Na HP 12 C modo BEG</a:t>
            </a:r>
            <a:endParaRPr lang="pt-BR" sz="2400" dirty="0"/>
          </a:p>
        </p:txBody>
      </p:sp>
      <p:cxnSp>
        <p:nvCxnSpPr>
          <p:cNvPr id="10" name="Conector reto 9"/>
          <p:cNvCxnSpPr/>
          <p:nvPr/>
        </p:nvCxnSpPr>
        <p:spPr>
          <a:xfrm>
            <a:off x="1691680" y="2708920"/>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2771800" y="2204864"/>
            <a:ext cx="300082" cy="276999"/>
          </a:xfrm>
          <a:prstGeom prst="rect">
            <a:avLst/>
          </a:prstGeom>
          <a:noFill/>
        </p:spPr>
        <p:txBody>
          <a:bodyPr wrap="none" rtlCol="0">
            <a:spAutoFit/>
          </a:bodyPr>
          <a:lstStyle/>
          <a:p>
            <a:r>
              <a:rPr lang="pt-BR" sz="1200" dirty="0" smtClean="0"/>
              <a:t>n </a:t>
            </a:r>
            <a:endParaRPr lang="pt-BR" sz="1200" dirty="0"/>
          </a:p>
        </p:txBody>
      </p:sp>
      <p:sp>
        <p:nvSpPr>
          <p:cNvPr id="12" name="CaixaDeTexto 11"/>
          <p:cNvSpPr txBox="1"/>
          <p:nvPr/>
        </p:nvSpPr>
        <p:spPr>
          <a:xfrm>
            <a:off x="2924200" y="2647945"/>
            <a:ext cx="300082" cy="276999"/>
          </a:xfrm>
          <a:prstGeom prst="rect">
            <a:avLst/>
          </a:prstGeom>
          <a:noFill/>
        </p:spPr>
        <p:txBody>
          <a:bodyPr wrap="none" rtlCol="0">
            <a:spAutoFit/>
          </a:bodyPr>
          <a:lstStyle/>
          <a:p>
            <a:r>
              <a:rPr lang="pt-BR" sz="1200" dirty="0" smtClean="0"/>
              <a:t>n </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1569660"/>
          </a:xfrm>
          <a:prstGeom prst="rect">
            <a:avLst/>
          </a:prstGeom>
        </p:spPr>
        <p:txBody>
          <a:bodyPr wrap="square">
            <a:spAutoFit/>
          </a:bodyPr>
          <a:lstStyle/>
          <a:p>
            <a:pPr marL="457200" indent="-457200"/>
            <a:r>
              <a:rPr lang="pt-BR" sz="2400" dirty="0" smtClean="0"/>
              <a:t>Exemplo :  Um terreno é vendido em quatro prestações mensais e iguais de $150.000 cada uma ,sendo a primeira dada como entrada .   Se a taxa de financiamento for de 4%</a:t>
            </a:r>
            <a:r>
              <a:rPr lang="pt-BR" sz="2400" dirty="0" err="1" smtClean="0"/>
              <a:t>a.m.</a:t>
            </a:r>
            <a:r>
              <a:rPr lang="pt-BR" sz="2400" dirty="0" smtClean="0"/>
              <a:t> , qual o preço à vista ?</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4154984"/>
          </a:xfrm>
          <a:prstGeom prst="rect">
            <a:avLst/>
          </a:prstGeom>
        </p:spPr>
        <p:txBody>
          <a:bodyPr wrap="square">
            <a:spAutoFit/>
          </a:bodyPr>
          <a:lstStyle/>
          <a:p>
            <a:pPr marL="457200" indent="-457200"/>
            <a:r>
              <a:rPr lang="pt-BR" sz="2400" dirty="0" smtClean="0"/>
              <a:t>Exemplo :  Um terreno é vendido em quatro prestações mensais e iguais de $150.000 cada uma ,sendo a primeira dada como entrada .   Se a taxa de financiamento for de 4%</a:t>
            </a:r>
            <a:r>
              <a:rPr lang="pt-BR" sz="2400" dirty="0" err="1" smtClean="0"/>
              <a:t>a.m.</a:t>
            </a:r>
            <a:r>
              <a:rPr lang="pt-BR" sz="2400" dirty="0" smtClean="0"/>
              <a:t> , qual o preço à vista ?</a:t>
            </a:r>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r>
              <a:rPr lang="pt-BR" sz="2400" dirty="0" smtClean="0"/>
              <a:t>V = 150.000 + 150.000(( 1,04)  - 1)          =  $566.263,65</a:t>
            </a:r>
          </a:p>
          <a:p>
            <a:pPr marL="457200" indent="-457200"/>
            <a:r>
              <a:rPr lang="pt-BR" sz="2400" dirty="0" smtClean="0"/>
              <a:t>                                           ( 1,04 )  0,04</a:t>
            </a:r>
            <a:endParaRPr lang="pt-BR" sz="2400" dirty="0"/>
          </a:p>
        </p:txBody>
      </p:sp>
      <p:grpSp>
        <p:nvGrpSpPr>
          <p:cNvPr id="8" name="Grupo 7"/>
          <p:cNvGrpSpPr/>
          <p:nvPr/>
        </p:nvGrpSpPr>
        <p:grpSpPr>
          <a:xfrm>
            <a:off x="467544" y="3140968"/>
            <a:ext cx="7488832" cy="1440160"/>
            <a:chOff x="683568" y="3717032"/>
            <a:chExt cx="7488832" cy="1440160"/>
          </a:xfrm>
        </p:grpSpPr>
        <p:cxnSp>
          <p:nvCxnSpPr>
            <p:cNvPr id="10" name="Conector reto 9"/>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H="1" flipV="1">
              <a:off x="97160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47664"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6" name="CaixaDeTexto 15"/>
            <p:cNvSpPr txBox="1"/>
            <p:nvPr/>
          </p:nvSpPr>
          <p:spPr>
            <a:xfrm>
              <a:off x="683568"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7" name="CaixaDeTexto 16"/>
            <p:cNvSpPr txBox="1"/>
            <p:nvPr/>
          </p:nvSpPr>
          <p:spPr>
            <a:xfrm>
              <a:off x="2483768"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8" name="CaixaDeTexto 17"/>
            <p:cNvSpPr txBox="1"/>
            <p:nvPr/>
          </p:nvSpPr>
          <p:spPr>
            <a:xfrm>
              <a:off x="3350827" y="3717032"/>
              <a:ext cx="861133" cy="338554"/>
            </a:xfrm>
            <a:prstGeom prst="rect">
              <a:avLst/>
            </a:prstGeom>
            <a:noFill/>
          </p:spPr>
          <p:txBody>
            <a:bodyPr wrap="none" rtlCol="0">
              <a:spAutoFit/>
            </a:bodyPr>
            <a:lstStyle/>
            <a:p>
              <a:r>
                <a:rPr lang="pt-BR" sz="1600" dirty="0" smtClean="0"/>
                <a:t>150.000</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3" name="Conector reto 22"/>
          <p:cNvCxnSpPr/>
          <p:nvPr/>
        </p:nvCxnSpPr>
        <p:spPr>
          <a:xfrm>
            <a:off x="2987824" y="5301208"/>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3948620" y="4746630"/>
            <a:ext cx="335348" cy="338554"/>
          </a:xfrm>
          <a:prstGeom prst="rect">
            <a:avLst/>
          </a:prstGeom>
          <a:noFill/>
        </p:spPr>
        <p:txBody>
          <a:bodyPr wrap="none" rtlCol="0">
            <a:spAutoFit/>
          </a:bodyPr>
          <a:lstStyle/>
          <a:p>
            <a:r>
              <a:rPr lang="pt-BR" sz="1600" dirty="0" smtClean="0"/>
              <a:t>3 </a:t>
            </a:r>
            <a:endParaRPr lang="pt-BR" sz="1600" dirty="0"/>
          </a:p>
        </p:txBody>
      </p:sp>
      <p:sp>
        <p:nvSpPr>
          <p:cNvPr id="25" name="CaixaDeTexto 24"/>
          <p:cNvSpPr txBox="1"/>
          <p:nvPr/>
        </p:nvSpPr>
        <p:spPr>
          <a:xfrm>
            <a:off x="4092636" y="5229200"/>
            <a:ext cx="335348" cy="338554"/>
          </a:xfrm>
          <a:prstGeom prst="rect">
            <a:avLst/>
          </a:prstGeom>
          <a:noFill/>
        </p:spPr>
        <p:txBody>
          <a:bodyPr wrap="none" rtlCol="0">
            <a:spAutoFit/>
          </a:bodyPr>
          <a:lstStyle/>
          <a:p>
            <a:r>
              <a:rPr lang="pt-BR" sz="1600" dirty="0" smtClean="0"/>
              <a:t>3 </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640960" cy="4154984"/>
          </a:xfrm>
          <a:prstGeom prst="rect">
            <a:avLst/>
          </a:prstGeom>
        </p:spPr>
        <p:txBody>
          <a:bodyPr wrap="square">
            <a:spAutoFit/>
          </a:bodyPr>
          <a:lstStyle/>
          <a:p>
            <a:pPr marL="457200" indent="-457200"/>
            <a:r>
              <a:rPr lang="pt-BR" sz="2400" dirty="0" smtClean="0"/>
              <a:t>Montante  de uma sequencia de capitais ( Uniforme )</a:t>
            </a:r>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endParaRPr lang="pt-BR" sz="2400" dirty="0" smtClean="0"/>
          </a:p>
          <a:p>
            <a:pPr marL="457200" indent="-457200"/>
            <a:r>
              <a:rPr lang="pt-BR" sz="2400" dirty="0" smtClean="0"/>
              <a:t>M  =  R  ( 1 + i )  - 1</a:t>
            </a:r>
          </a:p>
          <a:p>
            <a:pPr marL="457200" indent="-457200"/>
            <a:r>
              <a:rPr lang="pt-BR" sz="2400" dirty="0" smtClean="0"/>
              <a:t>                      i</a:t>
            </a:r>
          </a:p>
          <a:p>
            <a:pPr marL="457200" indent="-457200"/>
            <a:r>
              <a:rPr lang="pt-BR" sz="2400" dirty="0" smtClean="0"/>
              <a:t>Sendo que      ( 1 + i ) -1        é chamado fator acumulativo de capital</a:t>
            </a:r>
          </a:p>
          <a:p>
            <a:pPr marL="457200" indent="-457200"/>
            <a:r>
              <a:rPr lang="pt-BR" sz="2400" dirty="0" smtClean="0"/>
              <a:t>                                 i                     indicado pelo </a:t>
            </a:r>
            <a:r>
              <a:rPr lang="pt-BR" sz="2400" dirty="0" err="1" smtClean="0"/>
              <a:t>simbolo</a:t>
            </a:r>
            <a:r>
              <a:rPr lang="pt-BR" sz="2400" dirty="0" smtClean="0"/>
              <a:t>  </a:t>
            </a:r>
            <a:r>
              <a:rPr lang="pt-BR" sz="2400" dirty="0" err="1" smtClean="0"/>
              <a:t>s</a:t>
            </a:r>
            <a:r>
              <a:rPr lang="pt-BR" sz="1200" dirty="0" err="1" smtClean="0"/>
              <a:t>nIi</a:t>
            </a:r>
            <a:endParaRPr lang="pt-BR" sz="1200" dirty="0" smtClean="0"/>
          </a:p>
        </p:txBody>
      </p:sp>
      <p:grpSp>
        <p:nvGrpSpPr>
          <p:cNvPr id="2" name="Grupo 7"/>
          <p:cNvGrpSpPr/>
          <p:nvPr/>
        </p:nvGrpSpPr>
        <p:grpSpPr>
          <a:xfrm>
            <a:off x="683568" y="2348880"/>
            <a:ext cx="7488832" cy="1440160"/>
            <a:chOff x="683568" y="3717032"/>
            <a:chExt cx="7488832" cy="1440160"/>
          </a:xfrm>
        </p:grpSpPr>
        <p:cxnSp>
          <p:nvCxnSpPr>
            <p:cNvPr id="10" name="Conector reto 9"/>
            <p:cNvCxnSpPr/>
            <p:nvPr/>
          </p:nvCxnSpPr>
          <p:spPr>
            <a:xfrm>
              <a:off x="971600" y="479715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754844" y="3717032"/>
              <a:ext cx="296876" cy="338554"/>
            </a:xfrm>
            <a:prstGeom prst="rect">
              <a:avLst/>
            </a:prstGeom>
            <a:noFill/>
          </p:spPr>
          <p:txBody>
            <a:bodyPr wrap="none" rtlCol="0">
              <a:spAutoFit/>
            </a:bodyPr>
            <a:lstStyle/>
            <a:p>
              <a:r>
                <a:rPr lang="pt-BR" sz="1600" dirty="0" smtClean="0"/>
                <a:t>R</a:t>
              </a:r>
              <a:endParaRPr lang="pt-BR" sz="1600" dirty="0"/>
            </a:p>
          </p:txBody>
        </p:sp>
        <p:sp>
          <p:nvSpPr>
            <p:cNvPr id="16" name="CaixaDeTexto 15"/>
            <p:cNvSpPr txBox="1"/>
            <p:nvPr/>
          </p:nvSpPr>
          <p:spPr>
            <a:xfrm>
              <a:off x="683568" y="3717032"/>
              <a:ext cx="184731" cy="338554"/>
            </a:xfrm>
            <a:prstGeom prst="rect">
              <a:avLst/>
            </a:prstGeom>
            <a:noFill/>
          </p:spPr>
          <p:txBody>
            <a:bodyPr wrap="none" rtlCol="0">
              <a:spAutoFit/>
            </a:bodyPr>
            <a:lstStyle/>
            <a:p>
              <a:endParaRPr lang="pt-BR" sz="1600" dirty="0"/>
            </a:p>
          </p:txBody>
        </p:sp>
        <p:sp>
          <p:nvSpPr>
            <p:cNvPr id="17" name="CaixaDeTexto 16"/>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8" name="CaixaDeTexto 17"/>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19" name="CaixaDeTexto 18"/>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20" name="CaixaDeTexto 19"/>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21" name="CaixaDeTexto 20"/>
            <p:cNvSpPr txBox="1"/>
            <p:nvPr/>
          </p:nvSpPr>
          <p:spPr>
            <a:xfrm>
              <a:off x="3491880" y="4818638"/>
              <a:ext cx="335348" cy="338554"/>
            </a:xfrm>
            <a:prstGeom prst="rect">
              <a:avLst/>
            </a:prstGeom>
            <a:noFill/>
          </p:spPr>
          <p:txBody>
            <a:bodyPr wrap="none" rtlCol="0">
              <a:spAutoFit/>
            </a:bodyPr>
            <a:lstStyle/>
            <a:p>
              <a:r>
                <a:rPr lang="pt-BR" sz="1600" dirty="0" smtClean="0"/>
                <a:t>3 </a:t>
              </a:r>
              <a:endParaRPr lang="pt-BR" sz="1600" dirty="0"/>
            </a:p>
          </p:txBody>
        </p:sp>
        <p:sp>
          <p:nvSpPr>
            <p:cNvPr id="22" name="CaixaDeTexto 21"/>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3" name="Conector reto 22"/>
          <p:cNvCxnSpPr/>
          <p:nvPr/>
        </p:nvCxnSpPr>
        <p:spPr>
          <a:xfrm>
            <a:off x="1403648" y="4581128"/>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2123728" y="4005064"/>
            <a:ext cx="338554" cy="338554"/>
          </a:xfrm>
          <a:prstGeom prst="rect">
            <a:avLst/>
          </a:prstGeom>
          <a:noFill/>
        </p:spPr>
        <p:txBody>
          <a:bodyPr wrap="none" rtlCol="0">
            <a:spAutoFit/>
          </a:bodyPr>
          <a:lstStyle/>
          <a:p>
            <a:r>
              <a:rPr lang="pt-BR" sz="1600" dirty="0" smtClean="0"/>
              <a:t>n </a:t>
            </a:r>
            <a:endParaRPr lang="pt-BR" sz="1600" dirty="0"/>
          </a:p>
        </p:txBody>
      </p:sp>
      <p:sp>
        <p:nvSpPr>
          <p:cNvPr id="26" name="CaixaDeTexto 25"/>
          <p:cNvSpPr txBox="1"/>
          <p:nvPr/>
        </p:nvSpPr>
        <p:spPr>
          <a:xfrm>
            <a:off x="7515484" y="2348880"/>
            <a:ext cx="296876" cy="338554"/>
          </a:xfrm>
          <a:prstGeom prst="rect">
            <a:avLst/>
          </a:prstGeom>
          <a:noFill/>
        </p:spPr>
        <p:txBody>
          <a:bodyPr wrap="none" rtlCol="0">
            <a:spAutoFit/>
          </a:bodyPr>
          <a:lstStyle/>
          <a:p>
            <a:r>
              <a:rPr lang="pt-BR" sz="1600" dirty="0" smtClean="0"/>
              <a:t>R</a:t>
            </a:r>
            <a:endParaRPr lang="pt-BR" sz="1600" dirty="0"/>
          </a:p>
        </p:txBody>
      </p:sp>
      <p:cxnSp>
        <p:nvCxnSpPr>
          <p:cNvPr id="27" name="Conector de seta reta 26"/>
          <p:cNvCxnSpPr/>
          <p:nvPr/>
        </p:nvCxnSpPr>
        <p:spPr>
          <a:xfrm flipH="1" flipV="1">
            <a:off x="7659960" y="2708920"/>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7549020" y="3450486"/>
            <a:ext cx="338554" cy="338554"/>
          </a:xfrm>
          <a:prstGeom prst="rect">
            <a:avLst/>
          </a:prstGeom>
          <a:noFill/>
        </p:spPr>
        <p:txBody>
          <a:bodyPr wrap="none" rtlCol="0">
            <a:spAutoFit/>
          </a:bodyPr>
          <a:lstStyle/>
          <a:p>
            <a:r>
              <a:rPr lang="pt-BR" sz="1600" dirty="0" smtClean="0"/>
              <a:t>n </a:t>
            </a:r>
            <a:endParaRPr lang="pt-BR" sz="1600" dirty="0"/>
          </a:p>
        </p:txBody>
      </p:sp>
      <p:cxnSp>
        <p:nvCxnSpPr>
          <p:cNvPr id="31" name="Conector reto 30"/>
          <p:cNvCxnSpPr/>
          <p:nvPr/>
        </p:nvCxnSpPr>
        <p:spPr>
          <a:xfrm>
            <a:off x="2051720" y="5301208"/>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2865294" y="4746630"/>
            <a:ext cx="338554" cy="338554"/>
          </a:xfrm>
          <a:prstGeom prst="rect">
            <a:avLst/>
          </a:prstGeom>
          <a:noFill/>
        </p:spPr>
        <p:txBody>
          <a:bodyPr wrap="none" rtlCol="0">
            <a:spAutoFit/>
          </a:bodyPr>
          <a:lstStyle/>
          <a:p>
            <a:r>
              <a:rPr lang="pt-BR" sz="1600" dirty="0" smtClean="0"/>
              <a:t>n </a:t>
            </a:r>
            <a:endParaRPr lang="pt-BR" sz="1600" dirty="0"/>
          </a:p>
        </p:txBody>
      </p:sp>
      <p:cxnSp>
        <p:nvCxnSpPr>
          <p:cNvPr id="33" name="Conector reto 32"/>
          <p:cNvCxnSpPr/>
          <p:nvPr/>
        </p:nvCxnSpPr>
        <p:spPr>
          <a:xfrm flipV="1">
            <a:off x="7092280" y="5445224"/>
            <a:ext cx="135632" cy="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27</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III.    </a:t>
            </a:r>
            <a:r>
              <a:rPr lang="en-US" dirty="0" err="1" smtClean="0"/>
              <a:t>Sequencia</a:t>
            </a:r>
            <a:r>
              <a:rPr lang="en-US" dirty="0" smtClean="0"/>
              <a:t> de </a:t>
            </a:r>
            <a:r>
              <a:rPr lang="en-US" dirty="0" err="1" smtClean="0"/>
              <a:t>Capitais</a:t>
            </a:r>
            <a:endParaRPr lang="en-US" dirty="0" smtClean="0"/>
          </a:p>
        </p:txBody>
      </p:sp>
      <p:sp>
        <p:nvSpPr>
          <p:cNvPr id="6" name="Retângulo 5"/>
          <p:cNvSpPr/>
          <p:nvPr/>
        </p:nvSpPr>
        <p:spPr>
          <a:xfrm>
            <a:off x="323528" y="1556792"/>
            <a:ext cx="8280920" cy="3046988"/>
          </a:xfrm>
          <a:prstGeom prst="rect">
            <a:avLst/>
          </a:prstGeom>
        </p:spPr>
        <p:txBody>
          <a:bodyPr wrap="square">
            <a:spAutoFit/>
          </a:bodyPr>
          <a:lstStyle/>
          <a:p>
            <a:pPr marL="457200" indent="-457200"/>
            <a:r>
              <a:rPr lang="pt-BR" sz="2400" dirty="0" smtClean="0"/>
              <a:t>Na calculadora HP 12 C</a:t>
            </a:r>
          </a:p>
          <a:p>
            <a:pPr marL="457200" indent="-457200"/>
            <a:endParaRPr lang="pt-BR" sz="2400" dirty="0" smtClean="0"/>
          </a:p>
          <a:p>
            <a:pPr marL="457200" indent="-457200"/>
            <a:r>
              <a:rPr lang="pt-BR" sz="2400" dirty="0" smtClean="0"/>
              <a:t>FV = corresponde a M</a:t>
            </a:r>
          </a:p>
          <a:p>
            <a:pPr marL="457200" indent="-457200"/>
            <a:r>
              <a:rPr lang="pt-BR" sz="2400" dirty="0" smtClean="0"/>
              <a:t>PMT =  </a:t>
            </a:r>
            <a:r>
              <a:rPr lang="pt-BR" sz="2400" dirty="0" err="1" smtClean="0"/>
              <a:t>payment</a:t>
            </a:r>
            <a:r>
              <a:rPr lang="pt-BR" sz="2400" dirty="0" smtClean="0"/>
              <a:t> , corresponde ao R</a:t>
            </a:r>
          </a:p>
          <a:p>
            <a:pPr marL="457200" indent="-457200"/>
            <a:r>
              <a:rPr lang="pt-BR" sz="2400" dirty="0" smtClean="0"/>
              <a:t>i =   taxa de juros</a:t>
            </a:r>
          </a:p>
          <a:p>
            <a:pPr marL="457200" indent="-457200"/>
            <a:r>
              <a:rPr lang="pt-BR" sz="2400" dirty="0" smtClean="0"/>
              <a:t>n  = numero de depósitos</a:t>
            </a:r>
          </a:p>
          <a:p>
            <a:pPr marL="457200" indent="-457200"/>
            <a:endParaRPr lang="pt-BR" sz="2400" dirty="0" smtClean="0"/>
          </a:p>
          <a:p>
            <a:pPr marL="457200" indent="-457200"/>
            <a:r>
              <a:rPr lang="pt-BR" sz="2400" dirty="0" smtClean="0"/>
              <a:t>Modo END.</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 name="Retângulo 7"/>
          <p:cNvSpPr/>
          <p:nvPr/>
        </p:nvSpPr>
        <p:spPr>
          <a:xfrm>
            <a:off x="395536" y="1196752"/>
            <a:ext cx="8424936" cy="4893647"/>
          </a:xfrm>
          <a:prstGeom prst="rect">
            <a:avLst/>
          </a:prstGeom>
        </p:spPr>
        <p:txBody>
          <a:bodyPr wrap="square">
            <a:spAutoFit/>
          </a:bodyPr>
          <a:lstStyle/>
          <a:p>
            <a:r>
              <a:rPr lang="pt-BR" sz="2400" dirty="0" smtClean="0"/>
              <a:t>CONCEITO </a:t>
            </a:r>
            <a:r>
              <a:rPr lang="pt-BR" sz="2400" dirty="0" smtClean="0">
                <a:sym typeface="Wingdings" pitchFamily="2" charset="2"/>
              </a:rPr>
              <a:t> :</a:t>
            </a:r>
          </a:p>
          <a:p>
            <a:r>
              <a:rPr lang="pt-BR" sz="2400" dirty="0" smtClean="0">
                <a:sym typeface="Wingdings" pitchFamily="2" charset="2"/>
              </a:rPr>
              <a:t>    </a:t>
            </a:r>
            <a:r>
              <a:rPr lang="pt-BR" sz="2400" dirty="0" smtClean="0"/>
              <a:t>Consiste em achar uma </a:t>
            </a:r>
            <a:r>
              <a:rPr lang="pt-BR" sz="2400" i="1" u="sng" dirty="0" smtClean="0"/>
              <a:t>série uniforme anual equivalente</a:t>
            </a:r>
            <a:r>
              <a:rPr lang="pt-BR" sz="2400" dirty="0" smtClean="0"/>
              <a:t> (pela TMA) ao fluxo de caixa do investimento.</a:t>
            </a:r>
          </a:p>
          <a:p>
            <a:endParaRPr lang="pt-BR" sz="2400" dirty="0" smtClean="0"/>
          </a:p>
          <a:p>
            <a:pPr>
              <a:buFont typeface="Wingdings"/>
              <a:buChar char="à"/>
            </a:pPr>
            <a:r>
              <a:rPr lang="pt-BR" sz="2400" dirty="0" smtClean="0"/>
              <a:t>Este </a:t>
            </a:r>
            <a:r>
              <a:rPr lang="pt-BR" sz="2400" b="1" i="1" u="sng" dirty="0" smtClean="0"/>
              <a:t>valor uniforme anual equivalente</a:t>
            </a:r>
            <a:r>
              <a:rPr lang="pt-BR" sz="2400" i="1" dirty="0" smtClean="0"/>
              <a:t> ( </a:t>
            </a:r>
            <a:r>
              <a:rPr lang="pt-BR" sz="2400" b="1" i="1" u="sng" dirty="0" smtClean="0"/>
              <a:t>VAUE</a:t>
            </a:r>
            <a:r>
              <a:rPr lang="pt-BR" sz="2400" i="1" dirty="0" smtClean="0"/>
              <a:t> )</a:t>
            </a:r>
            <a:r>
              <a:rPr lang="pt-BR" sz="2400" dirty="0" smtClean="0"/>
              <a:t> determina o quanto este investimento lucraria, anualmente, a mais que a respectiva aplicação financeira. </a:t>
            </a:r>
          </a:p>
          <a:p>
            <a:endParaRPr lang="pt-BR" sz="2400" dirty="0" smtClean="0"/>
          </a:p>
          <a:p>
            <a:pPr>
              <a:buFont typeface="Wingdings"/>
              <a:buChar char="à"/>
            </a:pPr>
            <a:r>
              <a:rPr lang="pt-BR" sz="2400" dirty="0" smtClean="0"/>
              <a:t>Se o </a:t>
            </a:r>
            <a:r>
              <a:rPr lang="pt-BR" sz="2400" b="1" i="1" dirty="0" smtClean="0"/>
              <a:t>VAUE</a:t>
            </a:r>
            <a:r>
              <a:rPr lang="pt-BR" sz="2400" dirty="0" smtClean="0"/>
              <a:t> for positivo, este investimento é recomendado economicamente. </a:t>
            </a:r>
          </a:p>
          <a:p>
            <a:endParaRPr lang="pt-BR" sz="2400" dirty="0" smtClean="0"/>
          </a:p>
          <a:p>
            <a:pPr>
              <a:buFont typeface="Wingdings"/>
              <a:buChar char="à"/>
            </a:pPr>
            <a:r>
              <a:rPr lang="pt-BR" sz="2400" dirty="0" smtClean="0"/>
              <a:t>Entre dois ou mais investimento, seria recomendado o investimento que resultar no maior </a:t>
            </a:r>
            <a:r>
              <a:rPr lang="pt-BR" sz="2400" b="1" i="1" dirty="0" smtClean="0"/>
              <a:t>VAUE</a:t>
            </a:r>
            <a:r>
              <a:rPr lang="pt-BR" sz="2400" dirty="0" smtClean="0"/>
              <a:t>.</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29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65537" name="Rectangle 1"/>
          <p:cNvSpPr>
            <a:spLocks noChangeArrowheads="1"/>
          </p:cNvSpPr>
          <p:nvPr/>
        </p:nvSpPr>
        <p:spPr bwMode="auto">
          <a:xfrm>
            <a:off x="-4705" y="1312307"/>
            <a:ext cx="9209572" cy="470898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Algo interessante acontece se os investimentos tiverem </a:t>
            </a:r>
            <a:r>
              <a:rPr kumimoji="0" lang="pt-BR" sz="2000" b="1" i="0" u="none" strike="noStrike" cap="none" normalizeH="0" baseline="0" dirty="0" smtClean="0">
                <a:ln>
                  <a:noFill/>
                </a:ln>
                <a:solidFill>
                  <a:srgbClr val="000000"/>
                </a:solidFill>
                <a:effectLst/>
                <a:latin typeface="Arial" pitchFamily="34" charset="0"/>
                <a:cs typeface="Arial" pitchFamily="34" charset="0"/>
              </a:rPr>
              <a:t>durações distintas</a:t>
            </a:r>
            <a:r>
              <a:rPr kumimoji="0" lang="pt-BR" sz="2000" b="0" i="0" u="none" strike="noStrike" cap="none" normalizeH="0" baseline="0" dirty="0" smtClean="0">
                <a:ln>
                  <a:noFill/>
                </a:ln>
                <a:solidFill>
                  <a:srgbClr val="000000"/>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Temos duas situações: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1) </a:t>
            </a:r>
            <a:r>
              <a:rPr kumimoji="0" lang="pt-BR" sz="2000" b="0" i="0" u="sng" strike="noStrike" cap="none" normalizeH="0" baseline="0" dirty="0" smtClean="0">
                <a:ln>
                  <a:noFill/>
                </a:ln>
                <a:solidFill>
                  <a:srgbClr val="000000"/>
                </a:solidFill>
                <a:effectLst/>
                <a:latin typeface="Arial" pitchFamily="34" charset="0"/>
                <a:cs typeface="Arial" pitchFamily="34" charset="0"/>
              </a:rPr>
              <a:t>PROCESSO </a:t>
            </a:r>
            <a:r>
              <a:rPr kumimoji="0" lang="pt-BR" sz="2000" b="1" i="0" u="sng" strike="noStrike" cap="none" normalizeH="0" baseline="0" dirty="0" smtClean="0">
                <a:ln>
                  <a:noFill/>
                </a:ln>
                <a:solidFill>
                  <a:srgbClr val="000000"/>
                </a:solidFill>
                <a:effectLst/>
                <a:latin typeface="Arial" pitchFamily="34" charset="0"/>
                <a:cs typeface="Arial" pitchFamily="34" charset="0"/>
              </a:rPr>
              <a:t>REPETITIVO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Nestes casos (como reposição periódica de certa parte de um equipamento),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a princípio poderíamos repeti-los até atingir uma duração igual ao</a:t>
            </a:r>
          </a:p>
          <a:p>
            <a:pPr marL="0" marR="0" lvl="0" indent="0" algn="just" defTabSz="914400" rtl="0" eaLnBrk="0" fontAlgn="base" latinLnBrk="0" hangingPunct="0">
              <a:lnSpc>
                <a:spcPct val="100000"/>
              </a:lnSpc>
              <a:spcBef>
                <a:spcPct val="0"/>
              </a:spcBef>
              <a:spcAft>
                <a:spcPct val="0"/>
              </a:spcAft>
              <a:buClrTx/>
              <a:buSzTx/>
              <a:buFontTx/>
              <a:buNone/>
              <a:tabLst/>
            </a:pPr>
            <a:r>
              <a:rPr lang="pt-BR" sz="2000" dirty="0" smtClean="0">
                <a:latin typeface="Arial" pitchFamily="34" charset="0"/>
                <a:cs typeface="Arial" pitchFamily="34" charset="0"/>
              </a:rPr>
              <a:t>projeto em comparação  ( e</a:t>
            </a:r>
            <a:r>
              <a:rPr kumimoji="0" lang="pt-BR" sz="2000" b="0" i="0" u="none" strike="noStrike" cap="none" normalizeH="0" baseline="0" dirty="0" smtClean="0">
                <a:ln>
                  <a:noFill/>
                </a:ln>
                <a:solidFill>
                  <a:schemeClr val="tx1"/>
                </a:solidFill>
                <a:effectLst/>
                <a:latin typeface="Arial" pitchFamily="34" charset="0"/>
                <a:cs typeface="Arial" pitchFamily="34" charset="0"/>
              </a:rPr>
              <a:t>ntão teríamos investimentos de mesma duração,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com várias saídas e entradas. )</a:t>
            </a:r>
            <a:br>
              <a:rPr kumimoji="0" lang="pt-BR" sz="2000" b="0" i="0" u="none" strike="noStrike" cap="none" normalizeH="0" baseline="0" dirty="0" smtClean="0">
                <a:ln>
                  <a:noFill/>
                </a:ln>
                <a:solidFill>
                  <a:schemeClr val="tx1"/>
                </a:solidFill>
                <a:effectLst/>
                <a:latin typeface="Arial" pitchFamily="34" charset="0"/>
                <a:cs typeface="Arial" pitchFamily="34" charset="0"/>
              </a:rPr>
            </a:br>
            <a:r>
              <a:rPr kumimoji="0" lang="pt-BR" sz="2000" b="0" i="0" u="none" strike="noStrike" cap="none" normalizeH="0" baseline="0" dirty="0" smtClean="0">
                <a:ln>
                  <a:noFill/>
                </a:ln>
                <a:solidFill>
                  <a:schemeClr val="tx1"/>
                </a:solidFill>
                <a:effectLst/>
                <a:latin typeface="Arial" pitchFamily="34" charset="0"/>
                <a:cs typeface="Arial" pitchFamily="34" charset="0"/>
              </a:rPr>
              <a:t/>
            </a:r>
            <a:br>
              <a:rPr kumimoji="0" lang="pt-BR" sz="2000" b="0" i="0" u="none" strike="noStrike" cap="none" normalizeH="0" baseline="0" dirty="0" smtClean="0">
                <a:ln>
                  <a:noFill/>
                </a:ln>
                <a:solidFill>
                  <a:schemeClr val="tx1"/>
                </a:solidFill>
                <a:effectLst/>
                <a:latin typeface="Arial" pitchFamily="34" charset="0"/>
                <a:cs typeface="Arial" pitchFamily="34" charset="0"/>
              </a:rPr>
            </a:br>
            <a:r>
              <a:rPr kumimoji="0" lang="pt-BR" sz="2000" b="0" i="0" u="none" strike="noStrike" cap="none" normalizeH="0" baseline="0" dirty="0" smtClean="0">
                <a:ln>
                  <a:noFill/>
                </a:ln>
                <a:solidFill>
                  <a:schemeClr val="tx1"/>
                </a:solidFill>
                <a:effectLst/>
                <a:latin typeface="Arial" pitchFamily="34" charset="0"/>
                <a:cs typeface="Arial" pitchFamily="34" charset="0"/>
              </a:rPr>
              <a:t>O VAUE correspondente a cada investimento será o resultado da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série uniforme equivalente à(s) repetição(</a:t>
            </a:r>
            <a:r>
              <a:rPr kumimoji="0" lang="pt-BR" sz="2000" b="0" i="0" u="none" strike="noStrike" cap="none" normalizeH="0" baseline="0" dirty="0" err="1" smtClean="0">
                <a:ln>
                  <a:noFill/>
                </a:ln>
                <a:solidFill>
                  <a:schemeClr val="tx1"/>
                </a:solidFill>
                <a:effectLst/>
                <a:latin typeface="Arial" pitchFamily="34" charset="0"/>
                <a:cs typeface="Arial" pitchFamily="34" charset="0"/>
              </a:rPr>
              <a:t>ões</a:t>
            </a:r>
            <a:r>
              <a:rPr kumimoji="0" lang="pt-BR"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MAS, como o que interessa é o resultado anual (que será "</a:t>
            </a:r>
            <a:r>
              <a:rPr kumimoji="0" lang="pt-BR" sz="2000" b="0" i="1" u="none" strike="noStrike" cap="none" normalizeH="0" baseline="0" dirty="0" smtClean="0">
                <a:ln>
                  <a:noFill/>
                </a:ln>
                <a:solidFill>
                  <a:schemeClr val="tx1"/>
                </a:solidFill>
                <a:effectLst/>
                <a:latin typeface="Arial" pitchFamily="34" charset="0"/>
                <a:cs typeface="Arial" pitchFamily="34" charset="0"/>
              </a:rPr>
              <a:t>pra sempre</a:t>
            </a:r>
            <a:r>
              <a:rPr kumimoji="0" lang="pt-BR"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basta calcular o VAUE simples</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a:t>
            </a:fld>
            <a:endParaRPr lang="pt-BR"/>
          </a:p>
        </p:txBody>
      </p:sp>
      <p:sp>
        <p:nvSpPr>
          <p:cNvPr id="6" name="Retângulo 5"/>
          <p:cNvSpPr/>
          <p:nvPr/>
        </p:nvSpPr>
        <p:spPr>
          <a:xfrm>
            <a:off x="539552" y="1859340"/>
            <a:ext cx="8280920" cy="1200329"/>
          </a:xfrm>
          <a:prstGeom prst="rect">
            <a:avLst/>
          </a:prstGeom>
        </p:spPr>
        <p:txBody>
          <a:bodyPr wrap="square">
            <a:spAutoFit/>
          </a:bodyPr>
          <a:lstStyle/>
          <a:p>
            <a:r>
              <a:rPr lang="pt-BR" sz="2400" dirty="0" smtClean="0"/>
              <a:t>Exemplo</a:t>
            </a:r>
            <a:br>
              <a:rPr lang="pt-BR" sz="2400" dirty="0" smtClean="0"/>
            </a:br>
            <a:r>
              <a:rPr lang="pt-BR" sz="2400" dirty="0" smtClean="0"/>
              <a:t/>
            </a:r>
            <a:br>
              <a:rPr lang="pt-BR" sz="2400" dirty="0" smtClean="0"/>
            </a:br>
            <a:endParaRPr lang="pt-BR" sz="2400" dirty="0"/>
          </a:p>
        </p:txBody>
      </p:sp>
      <p:sp>
        <p:nvSpPr>
          <p:cNvPr id="8"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AutoNum type="romanUcPeriod"/>
              <a:defRPr/>
            </a:pPr>
            <a:r>
              <a:rPr lang="en-US" dirty="0" smtClean="0"/>
              <a:t>Pay back </a:t>
            </a:r>
            <a:r>
              <a:rPr lang="en-US" dirty="0" err="1" smtClean="0"/>
              <a:t>Descontado</a:t>
            </a:r>
            <a:endParaRPr lang="en-US" dirty="0" smtClean="0"/>
          </a:p>
        </p:txBody>
      </p:sp>
      <p:cxnSp>
        <p:nvCxnSpPr>
          <p:cNvPr id="10" name="Conector reto 9"/>
          <p:cNvCxnSpPr/>
          <p:nvPr/>
        </p:nvCxnSpPr>
        <p:spPr>
          <a:xfrm>
            <a:off x="1043608" y="4221088"/>
            <a:ext cx="3528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1043608"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flipV="1">
            <a:off x="1971328"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flipV="1">
            <a:off x="2907432"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H="1" flipV="1">
            <a:off x="3843536" y="350100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604651" y="4869160"/>
            <a:ext cx="923651" cy="338554"/>
          </a:xfrm>
          <a:prstGeom prst="rect">
            <a:avLst/>
          </a:prstGeom>
          <a:noFill/>
        </p:spPr>
        <p:txBody>
          <a:bodyPr wrap="none" rtlCol="0">
            <a:spAutoFit/>
          </a:bodyPr>
          <a:lstStyle/>
          <a:p>
            <a:r>
              <a:rPr lang="pt-BR" sz="1600" dirty="0" smtClean="0"/>
              <a:t>-500.000</a:t>
            </a:r>
            <a:endParaRPr lang="pt-BR" sz="1600" dirty="0"/>
          </a:p>
        </p:txBody>
      </p:sp>
      <p:sp>
        <p:nvSpPr>
          <p:cNvPr id="19" name="CaixaDeTexto 18"/>
          <p:cNvSpPr txBox="1"/>
          <p:nvPr/>
        </p:nvSpPr>
        <p:spPr>
          <a:xfrm>
            <a:off x="1560117" y="3212976"/>
            <a:ext cx="861133" cy="338554"/>
          </a:xfrm>
          <a:prstGeom prst="rect">
            <a:avLst/>
          </a:prstGeom>
          <a:noFill/>
        </p:spPr>
        <p:txBody>
          <a:bodyPr wrap="none" rtlCol="0">
            <a:spAutoFit/>
          </a:bodyPr>
          <a:lstStyle/>
          <a:p>
            <a:r>
              <a:rPr lang="pt-BR" sz="1600" dirty="0" smtClean="0"/>
              <a:t>200.000</a:t>
            </a:r>
            <a:endParaRPr lang="pt-BR" sz="1600" dirty="0"/>
          </a:p>
        </p:txBody>
      </p:sp>
      <p:sp>
        <p:nvSpPr>
          <p:cNvPr id="20" name="CaixaDeTexto 19"/>
          <p:cNvSpPr txBox="1"/>
          <p:nvPr/>
        </p:nvSpPr>
        <p:spPr>
          <a:xfrm>
            <a:off x="2630747" y="3212976"/>
            <a:ext cx="861133" cy="338554"/>
          </a:xfrm>
          <a:prstGeom prst="rect">
            <a:avLst/>
          </a:prstGeom>
          <a:noFill/>
        </p:spPr>
        <p:txBody>
          <a:bodyPr wrap="none" rtlCol="0">
            <a:spAutoFit/>
          </a:bodyPr>
          <a:lstStyle/>
          <a:p>
            <a:r>
              <a:rPr lang="pt-BR" sz="1600" dirty="0" smtClean="0"/>
              <a:t>250.000</a:t>
            </a:r>
            <a:endParaRPr lang="pt-BR" sz="1600" dirty="0"/>
          </a:p>
        </p:txBody>
      </p:sp>
      <p:sp>
        <p:nvSpPr>
          <p:cNvPr id="21" name="CaixaDeTexto 20"/>
          <p:cNvSpPr txBox="1"/>
          <p:nvPr/>
        </p:nvSpPr>
        <p:spPr>
          <a:xfrm>
            <a:off x="3635896" y="3212976"/>
            <a:ext cx="861133" cy="338554"/>
          </a:xfrm>
          <a:prstGeom prst="rect">
            <a:avLst/>
          </a:prstGeom>
          <a:noFill/>
        </p:spPr>
        <p:txBody>
          <a:bodyPr wrap="none" rtlCol="0">
            <a:spAutoFit/>
          </a:bodyPr>
          <a:lstStyle/>
          <a:p>
            <a:r>
              <a:rPr lang="pt-BR" sz="1600" dirty="0" smtClean="0"/>
              <a:t>400.000</a:t>
            </a:r>
            <a:endParaRPr lang="pt-BR" sz="1600" dirty="0"/>
          </a:p>
        </p:txBody>
      </p:sp>
      <p:sp>
        <p:nvSpPr>
          <p:cNvPr id="22" name="CaixaDeTexto 21"/>
          <p:cNvSpPr txBox="1"/>
          <p:nvPr/>
        </p:nvSpPr>
        <p:spPr>
          <a:xfrm>
            <a:off x="3926891" y="4242574"/>
            <a:ext cx="733919" cy="338554"/>
          </a:xfrm>
          <a:prstGeom prst="rect">
            <a:avLst/>
          </a:prstGeom>
          <a:noFill/>
        </p:spPr>
        <p:txBody>
          <a:bodyPr wrap="none" rtlCol="0">
            <a:spAutoFit/>
          </a:bodyPr>
          <a:lstStyle/>
          <a:p>
            <a:r>
              <a:rPr lang="pt-BR" sz="1600" dirty="0" smtClean="0"/>
              <a:t>tempo</a:t>
            </a:r>
            <a:endParaRPr lang="pt-BR" sz="1600" dirty="0"/>
          </a:p>
        </p:txBody>
      </p:sp>
      <p:sp>
        <p:nvSpPr>
          <p:cNvPr id="23" name="CaixaDeTexto 22"/>
          <p:cNvSpPr txBox="1"/>
          <p:nvPr/>
        </p:nvSpPr>
        <p:spPr>
          <a:xfrm>
            <a:off x="5508104" y="3356992"/>
            <a:ext cx="1473480" cy="338554"/>
          </a:xfrm>
          <a:prstGeom prst="rect">
            <a:avLst/>
          </a:prstGeom>
          <a:noFill/>
        </p:spPr>
        <p:txBody>
          <a:bodyPr wrap="none" rtlCol="0">
            <a:spAutoFit/>
          </a:bodyPr>
          <a:lstStyle/>
          <a:p>
            <a:r>
              <a:rPr lang="pt-BR" sz="1600" dirty="0" smtClean="0"/>
              <a:t>TMA = 10% </a:t>
            </a:r>
            <a:r>
              <a:rPr lang="pt-BR" sz="1600" dirty="0" err="1" smtClean="0"/>
              <a:t>a.a.</a:t>
            </a:r>
            <a:endParaRPr lang="pt-BR" sz="1600" dirty="0"/>
          </a:p>
        </p:txBody>
      </p:sp>
      <p:sp>
        <p:nvSpPr>
          <p:cNvPr id="24" name="CaixaDeTexto 23"/>
          <p:cNvSpPr txBox="1"/>
          <p:nvPr/>
        </p:nvSpPr>
        <p:spPr>
          <a:xfrm>
            <a:off x="5508104" y="4026550"/>
            <a:ext cx="1782860" cy="338554"/>
          </a:xfrm>
          <a:prstGeom prst="rect">
            <a:avLst/>
          </a:prstGeom>
          <a:noFill/>
        </p:spPr>
        <p:txBody>
          <a:bodyPr wrap="none" rtlCol="0">
            <a:spAutoFit/>
          </a:bodyPr>
          <a:lstStyle/>
          <a:p>
            <a:r>
              <a:rPr lang="pt-BR" sz="1600" dirty="0" smtClean="0"/>
              <a:t>VP =    VF /  ( 1 + i ) </a:t>
            </a:r>
            <a:endParaRPr lang="pt-BR" sz="1600" dirty="0"/>
          </a:p>
        </p:txBody>
      </p:sp>
      <p:sp>
        <p:nvSpPr>
          <p:cNvPr id="25" name="CaixaDeTexto 24"/>
          <p:cNvSpPr txBox="1"/>
          <p:nvPr/>
        </p:nvSpPr>
        <p:spPr>
          <a:xfrm>
            <a:off x="7041758" y="3882534"/>
            <a:ext cx="338554" cy="338554"/>
          </a:xfrm>
          <a:prstGeom prst="rect">
            <a:avLst/>
          </a:prstGeom>
          <a:noFill/>
        </p:spPr>
        <p:txBody>
          <a:bodyPr wrap="none" rtlCol="0">
            <a:spAutoFit/>
          </a:bodyPr>
          <a:lstStyle/>
          <a:p>
            <a:r>
              <a:rPr lang="pt-BR" sz="1600" dirty="0" smtClean="0"/>
              <a:t>n </a:t>
            </a:r>
            <a:endParaRPr lang="pt-BR" sz="16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30</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7041" name="Rectangle 1"/>
          <p:cNvSpPr>
            <a:spLocks noChangeArrowheads="1"/>
          </p:cNvSpPr>
          <p:nvPr/>
        </p:nvSpPr>
        <p:spPr bwMode="auto">
          <a:xfrm>
            <a:off x="35496" y="1490008"/>
            <a:ext cx="9197005"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2) </a:t>
            </a:r>
            <a:r>
              <a:rPr kumimoji="0" lang="pt-BR" sz="2000" b="0" i="0" u="sng" strike="noStrike" cap="none" normalizeH="0" baseline="0" dirty="0" smtClean="0">
                <a:ln>
                  <a:noFill/>
                </a:ln>
                <a:solidFill>
                  <a:srgbClr val="000000"/>
                </a:solidFill>
                <a:effectLst/>
                <a:latin typeface="Arial" pitchFamily="34" charset="0"/>
                <a:cs typeface="Arial" pitchFamily="34" charset="0"/>
              </a:rPr>
              <a:t>PROCESSO </a:t>
            </a:r>
            <a:r>
              <a:rPr kumimoji="0" lang="pt-BR" sz="2000" b="1" i="0" u="sng" strike="noStrike" cap="none" normalizeH="0" baseline="0" dirty="0" smtClean="0">
                <a:ln>
                  <a:noFill/>
                </a:ln>
                <a:solidFill>
                  <a:srgbClr val="000000"/>
                </a:solidFill>
                <a:effectLst/>
                <a:latin typeface="Arial" pitchFamily="34" charset="0"/>
                <a:cs typeface="Arial" pitchFamily="34" charset="0"/>
              </a:rPr>
              <a:t>NÃO</a:t>
            </a:r>
            <a:r>
              <a:rPr kumimoji="0" lang="pt-BR" sz="2000" b="0" i="0" u="sng" strike="noStrike" cap="none" normalizeH="0" baseline="0" dirty="0" smtClean="0">
                <a:ln>
                  <a:noFill/>
                </a:ln>
                <a:solidFill>
                  <a:srgbClr val="000000"/>
                </a:solidFill>
                <a:effectLst/>
                <a:latin typeface="Arial" pitchFamily="34" charset="0"/>
                <a:cs typeface="Arial" pitchFamily="34" charset="0"/>
              </a:rPr>
              <a:t> REPETITIVO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Nestes casos, não vale a comparação de VAUE(A) durante </a:t>
            </a:r>
            <a:r>
              <a:rPr kumimoji="0" lang="pt-BR" sz="2000" b="1" i="1" u="none" strike="noStrike" cap="none" normalizeH="0" baseline="0" dirty="0" smtClean="0">
                <a:ln>
                  <a:noFill/>
                </a:ln>
                <a:solidFill>
                  <a:schemeClr val="tx1"/>
                </a:solidFill>
                <a:effectLst/>
                <a:latin typeface="Arial" pitchFamily="34" charset="0"/>
                <a:cs typeface="Arial" pitchFamily="34" charset="0"/>
              </a:rPr>
              <a:t>n</a:t>
            </a:r>
            <a:r>
              <a:rPr kumimoji="0" lang="pt-BR" sz="2000" b="0" i="1" u="none" strike="noStrike" cap="none" normalizeH="0" baseline="0" dirty="0" smtClean="0">
                <a:ln>
                  <a:noFill/>
                </a:ln>
                <a:solidFill>
                  <a:schemeClr val="tx1"/>
                </a:solidFill>
                <a:effectLst/>
                <a:latin typeface="Arial" pitchFamily="34" charset="0"/>
                <a:cs typeface="Arial" pitchFamily="34" charset="0"/>
              </a:rPr>
              <a:t> anos</a:t>
            </a:r>
            <a:r>
              <a:rPr kumimoji="0" lang="pt-BR" sz="2000" b="0" i="0" u="none" strike="noStrike" cap="none" normalizeH="0" baseline="0" dirty="0" smtClean="0">
                <a:ln>
                  <a:noFill/>
                </a:ln>
                <a:solidFill>
                  <a:schemeClr val="tx1"/>
                </a:solidFill>
                <a:effectLst/>
                <a:latin typeface="Arial" pitchFamily="34" charset="0"/>
                <a:cs typeface="Arial" pitchFamily="34" charset="0"/>
              </a:rPr>
              <a:t> com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VAUE(B) durante </a:t>
            </a:r>
            <a:r>
              <a:rPr kumimoji="0" lang="pt-BR" sz="2000" b="1" i="1" u="none" strike="noStrike" cap="none" normalizeH="0" baseline="0" dirty="0" smtClean="0">
                <a:ln>
                  <a:noFill/>
                </a:ln>
                <a:solidFill>
                  <a:schemeClr val="tx1"/>
                </a:solidFill>
                <a:effectLst/>
                <a:latin typeface="Arial" pitchFamily="34" charset="0"/>
                <a:cs typeface="Arial" pitchFamily="34" charset="0"/>
              </a:rPr>
              <a:t>m</a:t>
            </a:r>
            <a:r>
              <a:rPr kumimoji="0" lang="pt-BR" sz="2000" b="0" i="1" u="none" strike="noStrike" cap="none" normalizeH="0" baseline="0" dirty="0" smtClean="0">
                <a:ln>
                  <a:noFill/>
                </a:ln>
                <a:solidFill>
                  <a:schemeClr val="tx1"/>
                </a:solidFill>
                <a:effectLst/>
                <a:latin typeface="Arial" pitchFamily="34" charset="0"/>
                <a:cs typeface="Arial" pitchFamily="34" charset="0"/>
              </a:rPr>
              <a:t> anos</a:t>
            </a:r>
            <a:r>
              <a:rPr kumimoji="0" lang="pt-BR" sz="2000" b="0" i="0" u="none" strike="noStrike" cap="none" normalizeH="0" baseline="0" dirty="0" smtClean="0">
                <a:ln>
                  <a:noFill/>
                </a:ln>
                <a:solidFill>
                  <a:schemeClr val="tx1"/>
                </a:solidFill>
                <a:effectLst/>
                <a:latin typeface="Arial" pitchFamily="34" charset="0"/>
                <a:cs typeface="Arial" pitchFamily="34" charset="0"/>
              </a:rPr>
              <a:t>, se </a:t>
            </a:r>
            <a:r>
              <a:rPr kumimoji="0" lang="pt-BR" sz="2000" b="1" i="1" u="none" strike="noStrike" cap="none" normalizeH="0" baseline="0" dirty="0" smtClean="0">
                <a:ln>
                  <a:noFill/>
                </a:ln>
                <a:solidFill>
                  <a:schemeClr val="tx1"/>
                </a:solidFill>
                <a:effectLst/>
                <a:latin typeface="Arial" pitchFamily="34" charset="0"/>
                <a:cs typeface="Arial" pitchFamily="34" charset="0"/>
              </a:rPr>
              <a:t>n</a:t>
            </a:r>
            <a:r>
              <a:rPr kumimoji="0" lang="pt-BR" sz="2000" b="0" i="0" u="none" strike="noStrike" cap="none" normalizeH="0" baseline="0" dirty="0" smtClean="0">
                <a:ln>
                  <a:noFill/>
                </a:ln>
                <a:solidFill>
                  <a:schemeClr val="tx1"/>
                </a:solidFill>
                <a:effectLst/>
                <a:latin typeface="Arial" pitchFamily="34" charset="0"/>
                <a:cs typeface="Arial" pitchFamily="34" charset="0"/>
              </a:rPr>
              <a:t> e </a:t>
            </a:r>
            <a:r>
              <a:rPr kumimoji="0" lang="pt-BR" sz="2000" b="1" i="1" u="none" strike="noStrike" cap="none" normalizeH="0" baseline="0" dirty="0" smtClean="0">
                <a:ln>
                  <a:noFill/>
                </a:ln>
                <a:solidFill>
                  <a:schemeClr val="tx1"/>
                </a:solidFill>
                <a:effectLst/>
                <a:latin typeface="Arial" pitchFamily="34" charset="0"/>
                <a:cs typeface="Arial" pitchFamily="34" charset="0"/>
              </a:rPr>
              <a:t>m</a:t>
            </a:r>
            <a:r>
              <a:rPr kumimoji="0" lang="pt-BR" sz="2000" b="0" i="0" u="none" strike="noStrike" cap="none" normalizeH="0" baseline="0" dirty="0" smtClean="0">
                <a:ln>
                  <a:noFill/>
                </a:ln>
                <a:solidFill>
                  <a:schemeClr val="tx1"/>
                </a:solidFill>
                <a:effectLst/>
                <a:latin typeface="Arial" pitchFamily="34" charset="0"/>
                <a:cs typeface="Arial" pitchFamily="34" charset="0"/>
              </a:rPr>
              <a:t> forem diferentes.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Devemos achar, em cada investimento, uma série uniforme de mesma duração</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7041" name="Rectangle 1"/>
          <p:cNvSpPr>
            <a:spLocks noChangeArrowheads="1"/>
          </p:cNvSpPr>
          <p:nvPr/>
        </p:nvSpPr>
        <p:spPr bwMode="auto">
          <a:xfrm>
            <a:off x="397012" y="1556792"/>
            <a:ext cx="229120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Calculo do VAUE  </a:t>
            </a:r>
          </a:p>
        </p:txBody>
      </p:sp>
      <p:grpSp>
        <p:nvGrpSpPr>
          <p:cNvPr id="6" name="Grupo 7"/>
          <p:cNvGrpSpPr/>
          <p:nvPr/>
        </p:nvGrpSpPr>
        <p:grpSpPr>
          <a:xfrm>
            <a:off x="4572000" y="1124744"/>
            <a:ext cx="3600400" cy="1440160"/>
            <a:chOff x="683568" y="3717032"/>
            <a:chExt cx="3600400" cy="1440160"/>
          </a:xfrm>
        </p:grpSpPr>
        <p:cxnSp>
          <p:nvCxnSpPr>
            <p:cNvPr id="8" name="Conector reto 7"/>
            <p:cNvCxnSpPr/>
            <p:nvPr/>
          </p:nvCxnSpPr>
          <p:spPr>
            <a:xfrm>
              <a:off x="971600" y="4797152"/>
              <a:ext cx="3312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H="1" flipV="1">
              <a:off x="1899320"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H="1" flipV="1">
              <a:off x="2835424"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H="1" flipV="1">
              <a:off x="3627512" y="4068688"/>
              <a:ext cx="8384" cy="728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754844" y="3717032"/>
              <a:ext cx="296876" cy="338554"/>
            </a:xfrm>
            <a:prstGeom prst="rect">
              <a:avLst/>
            </a:prstGeom>
            <a:noFill/>
          </p:spPr>
          <p:txBody>
            <a:bodyPr wrap="none" rtlCol="0">
              <a:spAutoFit/>
            </a:bodyPr>
            <a:lstStyle/>
            <a:p>
              <a:r>
                <a:rPr lang="pt-BR" sz="1600" dirty="0" smtClean="0"/>
                <a:t>R</a:t>
              </a:r>
              <a:endParaRPr lang="pt-BR" sz="1600" dirty="0"/>
            </a:p>
          </p:txBody>
        </p:sp>
        <p:sp>
          <p:nvSpPr>
            <p:cNvPr id="14" name="CaixaDeTexto 13"/>
            <p:cNvSpPr txBox="1"/>
            <p:nvPr/>
          </p:nvSpPr>
          <p:spPr>
            <a:xfrm>
              <a:off x="683568" y="3717032"/>
              <a:ext cx="184731" cy="338554"/>
            </a:xfrm>
            <a:prstGeom prst="rect">
              <a:avLst/>
            </a:prstGeom>
            <a:noFill/>
          </p:spPr>
          <p:txBody>
            <a:bodyPr wrap="none" rtlCol="0">
              <a:spAutoFit/>
            </a:bodyPr>
            <a:lstStyle/>
            <a:p>
              <a:endParaRPr lang="pt-BR" sz="1600" dirty="0"/>
            </a:p>
          </p:txBody>
        </p:sp>
        <p:sp>
          <p:nvSpPr>
            <p:cNvPr id="15" name="CaixaDeTexto 14"/>
            <p:cNvSpPr txBox="1"/>
            <p:nvPr/>
          </p:nvSpPr>
          <p:spPr>
            <a:xfrm>
              <a:off x="2690948" y="3717032"/>
              <a:ext cx="296876" cy="338554"/>
            </a:xfrm>
            <a:prstGeom prst="rect">
              <a:avLst/>
            </a:prstGeom>
            <a:noFill/>
          </p:spPr>
          <p:txBody>
            <a:bodyPr wrap="none" rtlCol="0">
              <a:spAutoFit/>
            </a:bodyPr>
            <a:lstStyle/>
            <a:p>
              <a:r>
                <a:rPr lang="pt-BR" sz="1600" dirty="0" smtClean="0"/>
                <a:t>R</a:t>
              </a:r>
              <a:endParaRPr lang="pt-BR" sz="1600" dirty="0"/>
            </a:p>
          </p:txBody>
        </p:sp>
        <p:sp>
          <p:nvSpPr>
            <p:cNvPr id="16" name="CaixaDeTexto 15"/>
            <p:cNvSpPr txBox="1"/>
            <p:nvPr/>
          </p:nvSpPr>
          <p:spPr>
            <a:xfrm>
              <a:off x="3483036" y="3717032"/>
              <a:ext cx="296876" cy="338554"/>
            </a:xfrm>
            <a:prstGeom prst="rect">
              <a:avLst/>
            </a:prstGeom>
            <a:noFill/>
          </p:spPr>
          <p:txBody>
            <a:bodyPr wrap="none" rtlCol="0">
              <a:spAutoFit/>
            </a:bodyPr>
            <a:lstStyle/>
            <a:p>
              <a:r>
                <a:rPr lang="pt-BR" sz="1600" dirty="0" smtClean="0"/>
                <a:t>R</a:t>
              </a:r>
              <a:endParaRPr lang="pt-BR" sz="1600" dirty="0"/>
            </a:p>
          </p:txBody>
        </p:sp>
        <p:sp>
          <p:nvSpPr>
            <p:cNvPr id="17" name="CaixaDeTexto 16"/>
            <p:cNvSpPr txBox="1"/>
            <p:nvPr/>
          </p:nvSpPr>
          <p:spPr>
            <a:xfrm>
              <a:off x="1835696" y="4818638"/>
              <a:ext cx="335348" cy="338554"/>
            </a:xfrm>
            <a:prstGeom prst="rect">
              <a:avLst/>
            </a:prstGeom>
            <a:noFill/>
          </p:spPr>
          <p:txBody>
            <a:bodyPr wrap="none" rtlCol="0">
              <a:spAutoFit/>
            </a:bodyPr>
            <a:lstStyle/>
            <a:p>
              <a:r>
                <a:rPr lang="pt-BR" sz="1600" dirty="0" smtClean="0"/>
                <a:t>1 </a:t>
              </a:r>
              <a:endParaRPr lang="pt-BR" sz="1600" dirty="0"/>
            </a:p>
          </p:txBody>
        </p:sp>
        <p:sp>
          <p:nvSpPr>
            <p:cNvPr id="18" name="CaixaDeTexto 17"/>
            <p:cNvSpPr txBox="1"/>
            <p:nvPr/>
          </p:nvSpPr>
          <p:spPr>
            <a:xfrm>
              <a:off x="2724484" y="4818638"/>
              <a:ext cx="335348" cy="338554"/>
            </a:xfrm>
            <a:prstGeom prst="rect">
              <a:avLst/>
            </a:prstGeom>
            <a:noFill/>
          </p:spPr>
          <p:txBody>
            <a:bodyPr wrap="none" rtlCol="0">
              <a:spAutoFit/>
            </a:bodyPr>
            <a:lstStyle/>
            <a:p>
              <a:r>
                <a:rPr lang="pt-BR" sz="1600" dirty="0" smtClean="0"/>
                <a:t>2 </a:t>
              </a:r>
              <a:endParaRPr lang="pt-BR" sz="1600" dirty="0"/>
            </a:p>
          </p:txBody>
        </p:sp>
        <p:sp>
          <p:nvSpPr>
            <p:cNvPr id="19" name="CaixaDeTexto 18"/>
            <p:cNvSpPr txBox="1"/>
            <p:nvPr/>
          </p:nvSpPr>
          <p:spPr>
            <a:xfrm>
              <a:off x="3491880" y="4818638"/>
              <a:ext cx="338554" cy="338554"/>
            </a:xfrm>
            <a:prstGeom prst="rect">
              <a:avLst/>
            </a:prstGeom>
            <a:noFill/>
          </p:spPr>
          <p:txBody>
            <a:bodyPr wrap="none" rtlCol="0">
              <a:spAutoFit/>
            </a:bodyPr>
            <a:lstStyle/>
            <a:p>
              <a:r>
                <a:rPr lang="pt-BR" sz="1600" dirty="0" smtClean="0"/>
                <a:t>n </a:t>
              </a:r>
              <a:endParaRPr lang="pt-BR" sz="1600" dirty="0"/>
            </a:p>
          </p:txBody>
        </p:sp>
        <p:sp>
          <p:nvSpPr>
            <p:cNvPr id="20" name="CaixaDeTexto 19"/>
            <p:cNvSpPr txBox="1"/>
            <p:nvPr/>
          </p:nvSpPr>
          <p:spPr>
            <a:xfrm>
              <a:off x="827584" y="4818638"/>
              <a:ext cx="335348" cy="338554"/>
            </a:xfrm>
            <a:prstGeom prst="rect">
              <a:avLst/>
            </a:prstGeom>
            <a:noFill/>
          </p:spPr>
          <p:txBody>
            <a:bodyPr wrap="none" rtlCol="0">
              <a:spAutoFit/>
            </a:bodyPr>
            <a:lstStyle/>
            <a:p>
              <a:r>
                <a:rPr lang="pt-BR" sz="1600" dirty="0" smtClean="0"/>
                <a:t>0 </a:t>
              </a:r>
              <a:endParaRPr lang="pt-BR" sz="1600" dirty="0"/>
            </a:p>
          </p:txBody>
        </p:sp>
      </p:grpSp>
      <p:cxnSp>
        <p:nvCxnSpPr>
          <p:cNvPr id="21" name="Conector de seta reta 20"/>
          <p:cNvCxnSpPr/>
          <p:nvPr/>
        </p:nvCxnSpPr>
        <p:spPr>
          <a:xfrm flipH="1">
            <a:off x="4860032" y="2204864"/>
            <a:ext cx="8384" cy="783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4716016" y="2996952"/>
            <a:ext cx="235962" cy="338554"/>
          </a:xfrm>
          <a:prstGeom prst="rect">
            <a:avLst/>
          </a:prstGeom>
          <a:noFill/>
        </p:spPr>
        <p:txBody>
          <a:bodyPr wrap="none" rtlCol="0">
            <a:spAutoFit/>
          </a:bodyPr>
          <a:lstStyle/>
          <a:p>
            <a:r>
              <a:rPr lang="pt-BR" sz="1600" dirty="0" smtClean="0"/>
              <a:t>I</a:t>
            </a:r>
            <a:endParaRPr lang="pt-BR" sz="1600" dirty="0"/>
          </a:p>
        </p:txBody>
      </p:sp>
      <p:sp>
        <p:nvSpPr>
          <p:cNvPr id="25" name="Rectangle 1"/>
          <p:cNvSpPr>
            <a:spLocks noChangeArrowheads="1"/>
          </p:cNvSpPr>
          <p:nvPr/>
        </p:nvSpPr>
        <p:spPr bwMode="auto">
          <a:xfrm>
            <a:off x="142643" y="3558495"/>
            <a:ext cx="9001357"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1° .   Calcular </a:t>
            </a:r>
            <a:r>
              <a:rPr lang="pt-BR" sz="2000" dirty="0" err="1" smtClean="0">
                <a:latin typeface="Arial" pitchFamily="34" charset="0"/>
                <a:cs typeface="Arial" pitchFamily="34" charset="0"/>
              </a:rPr>
              <a:t>Ip</a:t>
            </a:r>
            <a:r>
              <a:rPr lang="pt-BR" sz="2000" dirty="0" smtClean="0">
                <a:latin typeface="Arial" pitchFamily="34" charset="0"/>
                <a:cs typeface="Arial" pitchFamily="34" charset="0"/>
              </a:rPr>
              <a:t> ,  Distribuindo I em I parcelas ( </a:t>
            </a:r>
            <a:r>
              <a:rPr lang="pt-BR" sz="2000" dirty="0" err="1" smtClean="0">
                <a:latin typeface="Arial" pitchFamily="34" charset="0"/>
                <a:cs typeface="Arial" pitchFamily="34" charset="0"/>
              </a:rPr>
              <a:t>Ip</a:t>
            </a:r>
            <a:r>
              <a:rPr lang="pt-BR" sz="2000" dirty="0" smtClean="0">
                <a:latin typeface="Arial" pitchFamily="34" charset="0"/>
                <a:cs typeface="Arial" pitchFamily="34" charset="0"/>
              </a:rPr>
              <a:t>) conforme tempo do projeto</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I  =  </a:t>
            </a:r>
            <a:r>
              <a:rPr kumimoji="0" lang="pt-BR" sz="2000" b="0" i="0" u="none" strike="noStrike" cap="none" normalizeH="0" dirty="0" smtClean="0">
                <a:ln>
                  <a:noFill/>
                </a:ln>
                <a:solidFill>
                  <a:schemeClr val="tx1"/>
                </a:solidFill>
                <a:effectLst/>
                <a:latin typeface="Arial" pitchFamily="34" charset="0"/>
                <a:cs typeface="Arial" pitchFamily="34" charset="0"/>
              </a:rPr>
              <a:t>  </a:t>
            </a:r>
            <a:r>
              <a:rPr kumimoji="0" lang="pt-BR" sz="2000" b="0" i="0" u="none" strike="noStrike" cap="none" normalizeH="0" baseline="0" dirty="0" smtClean="0">
                <a:ln>
                  <a:noFill/>
                </a:ln>
                <a:solidFill>
                  <a:schemeClr val="tx1"/>
                </a:solidFill>
                <a:effectLst/>
                <a:latin typeface="Arial" pitchFamily="34" charset="0"/>
                <a:cs typeface="Arial" pitchFamily="34" charset="0"/>
              </a:rPr>
              <a:t> </a:t>
            </a:r>
            <a:r>
              <a:rPr kumimoji="0" lang="pt-BR" sz="2000" b="0" i="0" u="none" strike="noStrike" cap="none" normalizeH="0" dirty="0" smtClean="0">
                <a:ln>
                  <a:noFill/>
                </a:ln>
                <a:solidFill>
                  <a:schemeClr val="tx1"/>
                </a:solidFill>
                <a:effectLst/>
                <a:latin typeface="Arial" pitchFamily="34" charset="0"/>
                <a:cs typeface="Arial" pitchFamily="34" charset="0"/>
              </a:rPr>
              <a:t> </a:t>
            </a:r>
            <a:r>
              <a:rPr kumimoji="0" lang="pt-BR" sz="2000" b="0" i="0" u="none" strike="noStrike" cap="none" normalizeH="0" dirty="0" err="1" smtClean="0">
                <a:ln>
                  <a:noFill/>
                </a:ln>
                <a:solidFill>
                  <a:schemeClr val="tx1"/>
                </a:solidFill>
                <a:effectLst/>
                <a:latin typeface="Arial" pitchFamily="34" charset="0"/>
                <a:cs typeface="Arial" pitchFamily="34" charset="0"/>
              </a:rPr>
              <a:t>Ip</a:t>
            </a:r>
            <a:r>
              <a:rPr kumimoji="0" lang="pt-BR" sz="2000" b="0" i="0" u="none" strike="noStrike" cap="none" normalizeH="0" dirty="0" smtClean="0">
                <a:ln>
                  <a:noFill/>
                </a:ln>
                <a:solidFill>
                  <a:schemeClr val="tx1"/>
                </a:solidFill>
                <a:effectLst/>
                <a:latin typeface="Arial" pitchFamily="34" charset="0"/>
                <a:cs typeface="Arial" pitchFamily="34" charset="0"/>
              </a:rPr>
              <a:t> (( 1 + i )  - 1 )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                           ( 1 + i )   i</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      </a:t>
            </a:r>
            <a:r>
              <a:rPr kumimoji="0" lang="pt-BR"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pt-BR" sz="20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26" name="Conector reto 25"/>
          <p:cNvCxnSpPr/>
          <p:nvPr/>
        </p:nvCxnSpPr>
        <p:spPr>
          <a:xfrm>
            <a:off x="1979712" y="4221088"/>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2843808" y="4098558"/>
            <a:ext cx="292068" cy="338554"/>
          </a:xfrm>
          <a:prstGeom prst="rect">
            <a:avLst/>
          </a:prstGeom>
          <a:noFill/>
        </p:spPr>
        <p:txBody>
          <a:bodyPr wrap="none" rtlCol="0">
            <a:spAutoFit/>
          </a:bodyPr>
          <a:lstStyle/>
          <a:p>
            <a:r>
              <a:rPr lang="pt-BR" sz="1600" dirty="0" smtClean="0"/>
              <a:t>n</a:t>
            </a:r>
            <a:endParaRPr lang="pt-BR" sz="1600" dirty="0"/>
          </a:p>
        </p:txBody>
      </p:sp>
      <p:sp>
        <p:nvSpPr>
          <p:cNvPr id="30" name="CaixaDeTexto 29"/>
          <p:cNvSpPr txBox="1"/>
          <p:nvPr/>
        </p:nvSpPr>
        <p:spPr>
          <a:xfrm>
            <a:off x="2767764" y="3738518"/>
            <a:ext cx="292068" cy="338554"/>
          </a:xfrm>
          <a:prstGeom prst="rect">
            <a:avLst/>
          </a:prstGeom>
          <a:noFill/>
        </p:spPr>
        <p:txBody>
          <a:bodyPr wrap="none" rtlCol="0">
            <a:spAutoFit/>
          </a:bodyPr>
          <a:lstStyle/>
          <a:p>
            <a:r>
              <a:rPr lang="pt-BR" sz="1600" dirty="0" smtClean="0"/>
              <a:t>n</a:t>
            </a:r>
            <a:endParaRPr lang="pt-BR" sz="1600" dirty="0"/>
          </a:p>
        </p:txBody>
      </p:sp>
      <p:sp>
        <p:nvSpPr>
          <p:cNvPr id="31" name="Rectangle 1"/>
          <p:cNvSpPr>
            <a:spLocks noChangeArrowheads="1"/>
          </p:cNvSpPr>
          <p:nvPr/>
        </p:nvSpPr>
        <p:spPr bwMode="auto">
          <a:xfrm>
            <a:off x="230681" y="4797152"/>
            <a:ext cx="3533531"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2° .   Calcular VAUE  =  R - </a:t>
            </a:r>
            <a:r>
              <a:rPr lang="pt-BR" sz="2000" dirty="0" err="1" smtClean="0">
                <a:latin typeface="Arial" pitchFamily="34" charset="0"/>
                <a:cs typeface="Arial" pitchFamily="34" charset="0"/>
              </a:rPr>
              <a:t>Ip</a:t>
            </a: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latin typeface="Arial" pitchFamily="34" charset="0"/>
                <a:cs typeface="Arial" pitchFamily="34" charset="0"/>
              </a:rPr>
              <a:t>      </a:t>
            </a:r>
            <a:r>
              <a:rPr kumimoji="0" lang="pt-BR"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pt-BR" sz="20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32</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8065" name="Rectangle 1"/>
          <p:cNvSpPr>
            <a:spLocks noChangeArrowheads="1"/>
          </p:cNvSpPr>
          <p:nvPr/>
        </p:nvSpPr>
        <p:spPr bwMode="auto">
          <a:xfrm>
            <a:off x="0" y="1196752"/>
            <a:ext cx="9180512"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1" i="0" u="none" strike="noStrike" cap="none" normalizeH="0" baseline="0" dirty="0" smtClean="0">
                <a:ln>
                  <a:noFill/>
                </a:ln>
                <a:solidFill>
                  <a:srgbClr val="000000"/>
                </a:solidFill>
                <a:effectLst/>
                <a:latin typeface="Arial" pitchFamily="34" charset="0"/>
                <a:cs typeface="Arial" pitchFamily="34" charset="0"/>
              </a:rPr>
              <a:t>Exemplo 1) </a:t>
            </a:r>
            <a:r>
              <a:rPr kumimoji="0" lang="pt-BR" sz="2000" b="0" i="0" u="none" strike="noStrike" cap="none" normalizeH="0" baseline="0" dirty="0" smtClean="0">
                <a:ln>
                  <a:noFill/>
                </a:ln>
                <a:solidFill>
                  <a:srgbClr val="000000"/>
                </a:solidFill>
                <a:effectLst/>
                <a:latin typeface="Arial" pitchFamily="34" charset="0"/>
                <a:cs typeface="Arial" pitchFamily="34" charset="0"/>
              </a:rPr>
              <a:t>A empresa dispõe de</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 R$ 180.000,00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a</a:t>
            </a:r>
            <a:r>
              <a:rPr kumimoji="0" lang="pt-BR" sz="2000" b="0" i="0" u="none" strike="noStrike" cap="none" normalizeH="0" dirty="0" smtClean="0">
                <a:ln>
                  <a:noFill/>
                </a:ln>
                <a:solidFill>
                  <a:srgbClr val="000000"/>
                </a:solidFill>
                <a:effectLst/>
                <a:latin typeface="Arial" pitchFamily="34" charset="0"/>
                <a:cs typeface="Arial" pitchFamily="34" charset="0"/>
              </a:rPr>
              <a:t> área de Engenharia apresentou </a:t>
            </a:r>
            <a:r>
              <a:rPr kumimoji="0" lang="pt-BR" sz="2000" b="0" i="0" u="none" strike="noStrike" cap="none" normalizeH="0" baseline="0" dirty="0" smtClean="0">
                <a:ln>
                  <a:noFill/>
                </a:ln>
                <a:solidFill>
                  <a:srgbClr val="000000"/>
                </a:solidFill>
                <a:effectLst/>
                <a:latin typeface="Arial" pitchFamily="34" charset="0"/>
                <a:cs typeface="Arial" pitchFamily="34" charset="0"/>
              </a:rPr>
              <a:t> dois projetos</a:t>
            </a:r>
            <a:r>
              <a:rPr kumimoji="0" lang="pt-BR" sz="2000" b="0" i="0" u="none" strike="noStrike" cap="none" normalizeH="0" dirty="0" smtClean="0">
                <a:ln>
                  <a:noFill/>
                </a:ln>
                <a:solidFill>
                  <a:srgbClr val="000000"/>
                </a:solidFill>
                <a:effectLst/>
                <a:latin typeface="Arial" pitchFamily="34" charset="0"/>
                <a:cs typeface="Arial" pitchFamily="34" charset="0"/>
              </a:rPr>
              <a:t> alternativos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sz="2000" dirty="0" smtClean="0">
                <a:solidFill>
                  <a:srgbClr val="000000"/>
                </a:solidFill>
                <a:latin typeface="Arial" pitchFamily="34" charset="0"/>
                <a:cs typeface="Arial" pitchFamily="34" charset="0"/>
              </a:rPr>
              <a:t>Projeto</a:t>
            </a:r>
            <a:r>
              <a:rPr kumimoji="0" lang="pt-BR" sz="2000" b="0" i="0" u="none" strike="noStrike" cap="none" normalizeH="0" baseline="0" dirty="0" smtClean="0">
                <a:ln>
                  <a:noFill/>
                </a:ln>
                <a:solidFill>
                  <a:srgbClr val="000000"/>
                </a:solidFill>
                <a:effectLst/>
                <a:latin typeface="Arial" pitchFamily="34" charset="0"/>
                <a:cs typeface="Arial" pitchFamily="34" charset="0"/>
              </a:rPr>
              <a:t> </a:t>
            </a:r>
            <a:r>
              <a:rPr kumimoji="0" lang="pt-BR" sz="2000" b="1" i="0" u="none" strike="noStrike" cap="none" normalizeH="0" baseline="0" dirty="0" smtClean="0">
                <a:ln>
                  <a:noFill/>
                </a:ln>
                <a:solidFill>
                  <a:srgbClr val="000000"/>
                </a:solidFill>
                <a:effectLst/>
                <a:latin typeface="Arial" pitchFamily="34" charset="0"/>
                <a:cs typeface="Arial" pitchFamily="34" charset="0"/>
              </a:rPr>
              <a:t>A</a:t>
            </a:r>
            <a:r>
              <a:rPr kumimoji="0" lang="pt-BR" sz="2000" b="0" i="0" u="none" strike="noStrike" cap="none" normalizeH="0" baseline="0" dirty="0" smtClean="0">
                <a:ln>
                  <a:noFill/>
                </a:ln>
                <a:solidFill>
                  <a:srgbClr val="000000"/>
                </a:solidFill>
                <a:effectLst/>
                <a:latin typeface="Arial" pitchFamily="34" charset="0"/>
                <a:cs typeface="Arial" pitchFamily="34" charset="0"/>
              </a:rPr>
              <a:t>) Exige um investimento inicial (compra e instalação)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R$ 140.000,00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proporciona um lucro líquido anual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R$ 50.000,00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,durante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7</a:t>
            </a:r>
            <a:r>
              <a:rPr kumimoji="0" lang="pt-BR" sz="2000" b="0" i="0" u="none" strike="noStrike" cap="none" normalizeH="0" baseline="0" dirty="0" smtClean="0">
                <a:ln>
                  <a:noFill/>
                </a:ln>
                <a:solidFill>
                  <a:srgbClr val="000000"/>
                </a:solidFill>
                <a:effectLst/>
                <a:latin typeface="Arial" pitchFamily="34" charset="0"/>
                <a:cs typeface="Arial" pitchFamily="34" charset="0"/>
              </a:rPr>
              <a:t> anos.</a:t>
            </a:r>
            <a:br>
              <a:rPr kumimoji="0" lang="pt-BR" sz="2000" b="0" i="0" u="none" strike="noStrike" cap="none" normalizeH="0" baseline="0" dirty="0" smtClean="0">
                <a:ln>
                  <a:noFill/>
                </a:ln>
                <a:solidFill>
                  <a:srgbClr val="000000"/>
                </a:solidFill>
                <a:effectLst/>
                <a:latin typeface="Arial" pitchFamily="34" charset="0"/>
                <a:cs typeface="Arial" pitchFamily="34" charset="0"/>
              </a:rPr>
            </a:br>
            <a:r>
              <a:rPr kumimoji="0" lang="pt-BR" sz="20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20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sz="2000" dirty="0" smtClean="0">
                <a:solidFill>
                  <a:srgbClr val="000000"/>
                </a:solidFill>
                <a:latin typeface="Arial" pitchFamily="34" charset="0"/>
                <a:cs typeface="Arial" pitchFamily="34" charset="0"/>
              </a:rPr>
              <a:t>Projeto</a:t>
            </a:r>
            <a:r>
              <a:rPr kumimoji="0" lang="pt-BR" sz="2000" b="0" i="0" u="none" strike="noStrike" cap="none" normalizeH="0" baseline="0" dirty="0" smtClean="0">
                <a:ln>
                  <a:noFill/>
                </a:ln>
                <a:solidFill>
                  <a:srgbClr val="000000"/>
                </a:solidFill>
                <a:effectLst/>
                <a:latin typeface="Arial" pitchFamily="34" charset="0"/>
                <a:cs typeface="Arial" pitchFamily="34" charset="0"/>
              </a:rPr>
              <a:t> </a:t>
            </a:r>
            <a:r>
              <a:rPr kumimoji="0" lang="pt-BR" sz="2000" b="1" i="0" u="none" strike="noStrike" cap="none" normalizeH="0" baseline="0" dirty="0" smtClean="0">
                <a:ln>
                  <a:noFill/>
                </a:ln>
                <a:solidFill>
                  <a:srgbClr val="000000"/>
                </a:solidFill>
                <a:effectLst/>
                <a:latin typeface="Arial" pitchFamily="34" charset="0"/>
                <a:cs typeface="Arial" pitchFamily="34" charset="0"/>
              </a:rPr>
              <a:t>B</a:t>
            </a:r>
            <a:r>
              <a:rPr kumimoji="0" lang="pt-BR" sz="2000" b="0" i="0" u="none" strike="noStrike" cap="none" normalizeH="0" baseline="0" dirty="0" smtClean="0">
                <a:ln>
                  <a:noFill/>
                </a:ln>
                <a:solidFill>
                  <a:srgbClr val="000000"/>
                </a:solidFill>
                <a:effectLst/>
                <a:latin typeface="Arial" pitchFamily="34" charset="0"/>
                <a:cs typeface="Arial" pitchFamily="34" charset="0"/>
              </a:rPr>
              <a:t>) Exigem um investimento inicial (compra e instalação)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R$ 180.000,00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proporciona um lucro líquido anual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R$ 65.000,00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durante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7</a:t>
            </a:r>
            <a:r>
              <a:rPr kumimoji="0" lang="pt-BR" sz="2000" b="0" i="0" u="none" strike="noStrike" cap="none" normalizeH="0" baseline="0" dirty="0" smtClean="0">
                <a:ln>
                  <a:noFill/>
                </a:ln>
                <a:solidFill>
                  <a:srgbClr val="000000"/>
                </a:solidFill>
                <a:effectLst/>
                <a:latin typeface="Arial" pitchFamily="34" charset="0"/>
                <a:cs typeface="Arial" pitchFamily="34" charset="0"/>
              </a:rPr>
              <a:t> anos.</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20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pt-BR"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Calcule a melhor alternativa, sob uma </a:t>
            </a:r>
            <a:r>
              <a:rPr kumimoji="0" lang="pt-BR" sz="2000" b="0" i="1" u="none" strike="noStrike" cap="none" normalizeH="0" baseline="0" dirty="0" smtClean="0">
                <a:ln>
                  <a:noFill/>
                </a:ln>
                <a:solidFill>
                  <a:srgbClr val="000000"/>
                </a:solidFill>
                <a:effectLst/>
                <a:latin typeface="Arial" pitchFamily="34" charset="0"/>
                <a:cs typeface="Arial" pitchFamily="34" charset="0"/>
              </a:rPr>
              <a:t>TMA</a:t>
            </a:r>
            <a:r>
              <a:rPr kumimoji="0" lang="pt-BR" sz="2000" b="0" i="0" u="none" strike="noStrike" cap="none" normalizeH="0" baseline="0" dirty="0" smtClean="0">
                <a:ln>
                  <a:noFill/>
                </a:ln>
                <a:solidFill>
                  <a:srgbClr val="000000"/>
                </a:solidFill>
                <a:effectLst/>
                <a:latin typeface="Arial" pitchFamily="34" charset="0"/>
                <a:cs typeface="Arial" pitchFamily="34" charset="0"/>
              </a:rPr>
              <a:t> da empresa de 30% </a:t>
            </a:r>
            <a:r>
              <a:rPr kumimoji="0" lang="pt-BR" sz="2000" b="0" i="0" u="none" strike="noStrike" cap="none" normalizeH="0" baseline="0" dirty="0" err="1" smtClean="0">
                <a:ln>
                  <a:noFill/>
                </a:ln>
                <a:solidFill>
                  <a:srgbClr val="000000"/>
                </a:solidFill>
                <a:effectLst/>
                <a:latin typeface="Arial" pitchFamily="34" charset="0"/>
                <a:cs typeface="Arial" pitchFamily="34" charset="0"/>
              </a:rPr>
              <a:t>a.a.</a:t>
            </a:r>
            <a:endParaRPr kumimoji="0" lang="pt-BR" sz="2000" b="0" i="0" u="none" strike="noStrike" cap="none" normalizeH="0" baseline="0" dirty="0" smtClean="0">
              <a:ln>
                <a:noFill/>
              </a:ln>
              <a:solidFill>
                <a:srgbClr val="000000"/>
              </a:solidFill>
              <a:effectLst/>
              <a:latin typeface="Arial" pitchFamily="34" charset="0"/>
              <a:cs typeface="Arial" pitchFamily="34" charset="0"/>
            </a:endParaRPr>
          </a:p>
        </p:txBody>
      </p:sp>
      <p:pic>
        <p:nvPicPr>
          <p:cNvPr id="88066" name="Picture 2" descr="http://miltonborba.org/MAT/Criterios/VP.htm2.gif"/>
          <p:cNvPicPr>
            <a:picLocks noChangeAspect="1" noChangeArrowheads="1"/>
          </p:cNvPicPr>
          <p:nvPr/>
        </p:nvPicPr>
        <p:blipFill>
          <a:blip r:embed="rId3" cstate="print"/>
          <a:srcRect/>
          <a:stretch>
            <a:fillRect/>
          </a:stretch>
        </p:blipFill>
        <p:spPr bwMode="auto">
          <a:xfrm>
            <a:off x="2315344" y="2780928"/>
            <a:ext cx="1752600" cy="933450"/>
          </a:xfrm>
          <a:prstGeom prst="rect">
            <a:avLst/>
          </a:prstGeom>
          <a:noFill/>
        </p:spPr>
      </p:pic>
      <p:pic>
        <p:nvPicPr>
          <p:cNvPr id="88067" name="Picture 3" descr="http://miltonborba.org/MAT/Criterios/VP.htm3.gif"/>
          <p:cNvPicPr>
            <a:picLocks noChangeAspect="1" noChangeArrowheads="1"/>
          </p:cNvPicPr>
          <p:nvPr/>
        </p:nvPicPr>
        <p:blipFill>
          <a:blip r:embed="rId4" cstate="print"/>
          <a:srcRect/>
          <a:stretch>
            <a:fillRect/>
          </a:stretch>
        </p:blipFill>
        <p:spPr bwMode="auto">
          <a:xfrm>
            <a:off x="2267744" y="4737323"/>
            <a:ext cx="1733550" cy="923925"/>
          </a:xfrm>
          <a:prstGeom prst="rect">
            <a:avLst/>
          </a:prstGeom>
          <a:noFill/>
        </p:spPr>
      </p:pic>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0" name="Retângulo 9"/>
          <p:cNvSpPr/>
          <p:nvPr/>
        </p:nvSpPr>
        <p:spPr>
          <a:xfrm>
            <a:off x="323528" y="1412776"/>
            <a:ext cx="8280920" cy="2554545"/>
          </a:xfrm>
          <a:prstGeom prst="rect">
            <a:avLst/>
          </a:prstGeom>
        </p:spPr>
        <p:txBody>
          <a:bodyPr wrap="square">
            <a:spAutoFit/>
          </a:bodyPr>
          <a:lstStyle/>
          <a:p>
            <a:pPr marL="457200" indent="-457200"/>
            <a:r>
              <a:rPr lang="pt-BR" sz="2000" dirty="0" smtClean="0"/>
              <a:t>Calculo do VAUE A</a:t>
            </a:r>
          </a:p>
          <a:p>
            <a:pPr marL="457200" indent="-457200"/>
            <a:endParaRPr lang="pt-BR" sz="2000" dirty="0" smtClean="0"/>
          </a:p>
          <a:p>
            <a:pPr marL="457200" indent="-457200"/>
            <a:r>
              <a:rPr lang="pt-BR" sz="2000" dirty="0" smtClean="0"/>
              <a:t>Distribuir o investimento no </a:t>
            </a:r>
            <a:r>
              <a:rPr lang="pt-BR" sz="2000" dirty="0" err="1" smtClean="0"/>
              <a:t>periodo</a:t>
            </a:r>
            <a:r>
              <a:rPr lang="pt-BR" sz="2000" dirty="0" smtClean="0"/>
              <a:t> de 7 anos com i = 30%</a:t>
            </a:r>
            <a:r>
              <a:rPr lang="pt-BR" sz="2000" dirty="0" err="1" smtClean="0"/>
              <a:t>a.a.</a:t>
            </a:r>
            <a:endParaRPr lang="pt-BR" sz="2000" dirty="0" smtClean="0"/>
          </a:p>
          <a:p>
            <a:pPr marL="457200" indent="-457200"/>
            <a:endParaRPr lang="pt-BR" sz="2000" dirty="0" smtClean="0"/>
          </a:p>
          <a:p>
            <a:pPr marL="457200" indent="-457200"/>
            <a:r>
              <a:rPr lang="pt-BR" sz="2000" dirty="0" smtClean="0"/>
              <a:t>140.000 =  </a:t>
            </a:r>
            <a:r>
              <a:rPr lang="pt-BR" sz="2000" dirty="0" err="1" smtClean="0"/>
              <a:t>Ipa</a:t>
            </a:r>
            <a:r>
              <a:rPr lang="pt-BR" sz="2000" dirty="0" smtClean="0"/>
              <a:t> ((1,30)  - 1 )  =   $ 49.962,31</a:t>
            </a:r>
          </a:p>
          <a:p>
            <a:pPr marL="457200" indent="-457200"/>
            <a:r>
              <a:rPr lang="pt-BR" sz="2000" dirty="0" smtClean="0"/>
              <a:t>                          (1,30)  0,30</a:t>
            </a:r>
          </a:p>
          <a:p>
            <a:pPr marL="457200" indent="-457200"/>
            <a:endParaRPr lang="pt-BR" sz="2000" dirty="0" smtClean="0"/>
          </a:p>
          <a:p>
            <a:pPr marL="457200" indent="-457200"/>
            <a:r>
              <a:rPr lang="pt-BR" sz="2000" dirty="0" smtClean="0"/>
              <a:t>VAUE (A ) =  50.000 – 49.962,31 =  $ 37,69</a:t>
            </a:r>
            <a:endParaRPr lang="pt-BR" sz="2000" dirty="0"/>
          </a:p>
        </p:txBody>
      </p:sp>
      <p:cxnSp>
        <p:nvCxnSpPr>
          <p:cNvPr id="12" name="Conector reto 11"/>
          <p:cNvCxnSpPr/>
          <p:nvPr/>
        </p:nvCxnSpPr>
        <p:spPr>
          <a:xfrm>
            <a:off x="1835696" y="2996952"/>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2436578" y="2564904"/>
            <a:ext cx="263214" cy="276999"/>
          </a:xfrm>
          <a:prstGeom prst="rect">
            <a:avLst/>
          </a:prstGeom>
          <a:noFill/>
        </p:spPr>
        <p:txBody>
          <a:bodyPr wrap="none" rtlCol="0">
            <a:spAutoFit/>
          </a:bodyPr>
          <a:lstStyle/>
          <a:p>
            <a:r>
              <a:rPr lang="pt-BR" sz="1200" dirty="0" smtClean="0"/>
              <a:t>7</a:t>
            </a:r>
            <a:endParaRPr lang="pt-BR" sz="1200" dirty="0"/>
          </a:p>
        </p:txBody>
      </p:sp>
      <p:sp>
        <p:nvSpPr>
          <p:cNvPr id="14" name="CaixaDeTexto 13"/>
          <p:cNvSpPr txBox="1"/>
          <p:nvPr/>
        </p:nvSpPr>
        <p:spPr>
          <a:xfrm>
            <a:off x="2330780" y="2924944"/>
            <a:ext cx="369012" cy="276999"/>
          </a:xfrm>
          <a:prstGeom prst="rect">
            <a:avLst/>
          </a:prstGeom>
          <a:noFill/>
        </p:spPr>
        <p:txBody>
          <a:bodyPr wrap="none" rtlCol="0">
            <a:spAutoFit/>
          </a:bodyPr>
          <a:lstStyle/>
          <a:p>
            <a:r>
              <a:rPr lang="pt-BR" sz="1200" dirty="0" smtClean="0"/>
              <a:t>   7</a:t>
            </a:r>
            <a:endParaRPr lang="pt-BR" sz="1200" dirty="0"/>
          </a:p>
        </p:txBody>
      </p:sp>
      <p:sp>
        <p:nvSpPr>
          <p:cNvPr id="15" name="Retângulo 14"/>
          <p:cNvSpPr/>
          <p:nvPr/>
        </p:nvSpPr>
        <p:spPr>
          <a:xfrm>
            <a:off x="323528" y="4114815"/>
            <a:ext cx="8280920" cy="2554545"/>
          </a:xfrm>
          <a:prstGeom prst="rect">
            <a:avLst/>
          </a:prstGeom>
        </p:spPr>
        <p:txBody>
          <a:bodyPr wrap="square">
            <a:spAutoFit/>
          </a:bodyPr>
          <a:lstStyle/>
          <a:p>
            <a:pPr marL="457200" indent="-457200"/>
            <a:r>
              <a:rPr lang="pt-BR" sz="2000" dirty="0" smtClean="0"/>
              <a:t>Calculo do VAUE B</a:t>
            </a:r>
          </a:p>
          <a:p>
            <a:pPr marL="457200" indent="-457200"/>
            <a:endParaRPr lang="pt-BR" sz="2000" dirty="0" smtClean="0"/>
          </a:p>
          <a:p>
            <a:pPr marL="457200" indent="-457200"/>
            <a:r>
              <a:rPr lang="pt-BR" sz="2000" dirty="0" smtClean="0"/>
              <a:t>Distribuir o investimento no </a:t>
            </a:r>
            <a:r>
              <a:rPr lang="pt-BR" sz="2000" dirty="0" err="1" smtClean="0"/>
              <a:t>periodo</a:t>
            </a:r>
            <a:r>
              <a:rPr lang="pt-BR" sz="2000" dirty="0" smtClean="0"/>
              <a:t> de 7 anos com i = 30%</a:t>
            </a:r>
            <a:r>
              <a:rPr lang="pt-BR" sz="2000" dirty="0" err="1" smtClean="0"/>
              <a:t>a.a.</a:t>
            </a:r>
            <a:endParaRPr lang="pt-BR" sz="2000" dirty="0" smtClean="0"/>
          </a:p>
          <a:p>
            <a:pPr marL="457200" indent="-457200"/>
            <a:endParaRPr lang="pt-BR" sz="2000" dirty="0" smtClean="0"/>
          </a:p>
          <a:p>
            <a:pPr marL="457200" indent="-457200"/>
            <a:r>
              <a:rPr lang="pt-BR" sz="2000" dirty="0" smtClean="0"/>
              <a:t>180.000   = </a:t>
            </a:r>
            <a:r>
              <a:rPr lang="pt-BR" sz="2000" dirty="0" err="1" smtClean="0"/>
              <a:t>Ipb</a:t>
            </a:r>
            <a:r>
              <a:rPr lang="pt-BR" sz="2000" dirty="0" smtClean="0"/>
              <a:t> ((1,30)  - 1 )  =   $ 64.237,25</a:t>
            </a:r>
          </a:p>
          <a:p>
            <a:pPr marL="457200" indent="-457200"/>
            <a:r>
              <a:rPr lang="pt-BR" sz="2000" dirty="0" smtClean="0"/>
              <a:t>                          (1,30)  0,30</a:t>
            </a:r>
          </a:p>
          <a:p>
            <a:pPr marL="457200" indent="-457200"/>
            <a:endParaRPr lang="pt-BR" sz="2000" dirty="0" smtClean="0"/>
          </a:p>
          <a:p>
            <a:pPr marL="457200" indent="-457200"/>
            <a:r>
              <a:rPr lang="pt-BR" sz="2000" dirty="0" smtClean="0"/>
              <a:t>VAUE (B ) =  65.000 – 64.237,25 =  $ 762,75</a:t>
            </a:r>
            <a:endParaRPr lang="pt-BR" sz="2000" dirty="0"/>
          </a:p>
        </p:txBody>
      </p:sp>
      <p:cxnSp>
        <p:nvCxnSpPr>
          <p:cNvPr id="16" name="Conector reto 15"/>
          <p:cNvCxnSpPr/>
          <p:nvPr/>
        </p:nvCxnSpPr>
        <p:spPr>
          <a:xfrm>
            <a:off x="1835696" y="5661248"/>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2508586" y="5301208"/>
            <a:ext cx="263214" cy="276999"/>
          </a:xfrm>
          <a:prstGeom prst="rect">
            <a:avLst/>
          </a:prstGeom>
          <a:noFill/>
        </p:spPr>
        <p:txBody>
          <a:bodyPr wrap="none" rtlCol="0">
            <a:spAutoFit/>
          </a:bodyPr>
          <a:lstStyle/>
          <a:p>
            <a:r>
              <a:rPr lang="pt-BR" sz="1200" dirty="0" smtClean="0"/>
              <a:t>7</a:t>
            </a:r>
            <a:endParaRPr lang="pt-BR" sz="1200" dirty="0"/>
          </a:p>
        </p:txBody>
      </p:sp>
      <p:sp>
        <p:nvSpPr>
          <p:cNvPr id="18" name="CaixaDeTexto 17"/>
          <p:cNvSpPr txBox="1"/>
          <p:nvPr/>
        </p:nvSpPr>
        <p:spPr>
          <a:xfrm>
            <a:off x="2411760" y="5600273"/>
            <a:ext cx="263214" cy="276999"/>
          </a:xfrm>
          <a:prstGeom prst="rect">
            <a:avLst/>
          </a:prstGeom>
          <a:noFill/>
        </p:spPr>
        <p:txBody>
          <a:bodyPr wrap="none" rtlCol="0">
            <a:spAutoFit/>
          </a:bodyPr>
          <a:lstStyle/>
          <a:p>
            <a:r>
              <a:rPr lang="pt-BR" sz="1200" dirty="0" smtClean="0"/>
              <a:t>7</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830997"/>
          </a:xfrm>
          <a:prstGeom prst="rect">
            <a:avLst/>
          </a:prstGeom>
        </p:spPr>
        <p:txBody>
          <a:bodyPr wrap="square">
            <a:spAutoFit/>
          </a:bodyPr>
          <a:lstStyle/>
          <a:p>
            <a:r>
              <a:rPr lang="pt-BR" sz="2400" u="sng" dirty="0" smtClean="0"/>
              <a:t>Resposta</a:t>
            </a:r>
            <a:r>
              <a:rPr lang="pt-BR" sz="2400" dirty="0" smtClean="0"/>
              <a:t>: A alternativa </a:t>
            </a:r>
            <a:r>
              <a:rPr lang="pt-BR" sz="2400" b="1" dirty="0" smtClean="0"/>
              <a:t>B</a:t>
            </a:r>
            <a:r>
              <a:rPr lang="pt-BR" sz="2400" dirty="0" smtClean="0"/>
              <a:t> é a recomendada economicamente: dará lucro anual de </a:t>
            </a:r>
            <a:r>
              <a:rPr lang="pt-BR" sz="2400" i="1" dirty="0" smtClean="0"/>
              <a:t>R$ 762,75</a:t>
            </a:r>
            <a:r>
              <a:rPr lang="pt-BR" sz="2400" dirty="0" smtClean="0"/>
              <a:t> por </a:t>
            </a:r>
            <a:r>
              <a:rPr lang="pt-BR" sz="2400" i="1" dirty="0" smtClean="0"/>
              <a:t>7</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9089" name="Rectangle 1"/>
          <p:cNvSpPr>
            <a:spLocks noChangeArrowheads="1"/>
          </p:cNvSpPr>
          <p:nvPr/>
        </p:nvSpPr>
        <p:spPr bwMode="auto">
          <a:xfrm>
            <a:off x="83532" y="1484784"/>
            <a:ext cx="9038052"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b="1" dirty="0" smtClean="0">
                <a:solidFill>
                  <a:srgbClr val="000000"/>
                </a:solidFill>
                <a:latin typeface="Arial" pitchFamily="34" charset="0"/>
                <a:cs typeface="Arial" pitchFamily="34" charset="0"/>
              </a:rPr>
              <a:t>Exemplo 2 )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Idem 1), se a empresa só dispuser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R$ 160.000,00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mas poderá tomar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Arial" pitchFamily="34" charset="0"/>
                <a:cs typeface="Arial" pitchFamily="34" charset="0"/>
              </a:rPr>
              <a:t>e</a:t>
            </a:r>
            <a:r>
              <a:rPr kumimoji="0" lang="pt-BR" sz="2000" b="0" i="0" u="none" strike="noStrike" cap="none" normalizeH="0" baseline="0" dirty="0" smtClean="0">
                <a:ln>
                  <a:noFill/>
                </a:ln>
                <a:solidFill>
                  <a:srgbClr val="000000"/>
                </a:solidFill>
                <a:effectLst/>
                <a:latin typeface="Arial" pitchFamily="34" charset="0"/>
                <a:cs typeface="Arial" pitchFamily="34" charset="0"/>
              </a:rPr>
              <a:t>mprestado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R$ 20.000,00 ( ao valor de  hoje )</a:t>
            </a:r>
            <a:r>
              <a:rPr kumimoji="0" lang="pt-BR" sz="2000" b="0" i="0" u="none" strike="noStrike" cap="none" normalizeH="0" baseline="0" dirty="0" smtClean="0">
                <a:ln>
                  <a:noFill/>
                </a:ln>
                <a:solidFill>
                  <a:srgbClr val="000000"/>
                </a:solidFill>
                <a:effectLst/>
                <a:latin typeface="Arial" pitchFamily="34" charset="0"/>
                <a:cs typeface="Arial" pitchFamily="34" charset="0"/>
              </a:rPr>
              <a:t>, e pagar depois de um ano, sob 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taxa de  juros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40%</a:t>
            </a:r>
            <a:r>
              <a:rPr lang="pt-BR" sz="2000" dirty="0" smtClean="0">
                <a:solidFill>
                  <a:srgbClr val="000000"/>
                </a:solidFill>
                <a:latin typeface="Arial" pitchFamily="34" charset="0"/>
                <a:cs typeface="Arial" pitchFamily="34" charset="0"/>
              </a:rPr>
              <a:t> , porem mantendo TMA = 30% </a:t>
            </a:r>
            <a:r>
              <a:rPr lang="pt-BR" sz="2000" dirty="0" err="1" smtClean="0">
                <a:solidFill>
                  <a:srgbClr val="000000"/>
                </a:solidFill>
                <a:latin typeface="Arial" pitchFamily="34" charset="0"/>
                <a:cs typeface="Arial" pitchFamily="34" charset="0"/>
              </a:rPr>
              <a:t>a.a.</a:t>
            </a:r>
            <a:r>
              <a:rPr kumimoji="0" lang="pt-BR" sz="2000" b="0" i="0" u="none" strike="noStrike" cap="none" normalizeH="0" baseline="0" dirty="0" smtClean="0">
                <a:ln>
                  <a:noFill/>
                </a:ln>
                <a:solidFill>
                  <a:srgbClr val="000000"/>
                </a:solidFill>
                <a:effectLst/>
                <a:latin typeface="Arial" pitchFamily="34" charset="0"/>
                <a:cs typeface="Arial" pitchFamily="34" charset="0"/>
              </a:rPr>
              <a:t/>
            </a:r>
            <a:br>
              <a:rPr kumimoji="0" lang="pt-BR" sz="2000" b="0" i="0" u="none" strike="noStrike" cap="none" normalizeH="0" baseline="0" dirty="0" smtClean="0">
                <a:ln>
                  <a:noFill/>
                </a:ln>
                <a:solidFill>
                  <a:srgbClr val="000000"/>
                </a:solidFill>
                <a:effectLst/>
                <a:latin typeface="Arial" pitchFamily="34" charset="0"/>
                <a:cs typeface="Arial" pitchFamily="34" charset="0"/>
              </a:rPr>
            </a:b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9089" name="Rectangle 1"/>
          <p:cNvSpPr>
            <a:spLocks noChangeArrowheads="1"/>
          </p:cNvSpPr>
          <p:nvPr/>
        </p:nvSpPr>
        <p:spPr bwMode="auto">
          <a:xfrm>
            <a:off x="107504" y="1196752"/>
            <a:ext cx="8345554"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2000" b="1" dirty="0" smtClean="0">
                <a:solidFill>
                  <a:srgbClr val="000000"/>
                </a:solidFill>
                <a:latin typeface="Arial" pitchFamily="34" charset="0"/>
                <a:cs typeface="Arial" pitchFamily="34" charset="0"/>
              </a:rPr>
              <a:t>Exemplo 2 ) </a:t>
            </a:r>
            <a:endParaRPr kumimoji="0" lang="pt-BR" sz="20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Idem 1), se a empresa só dispuser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R$ 160.000,00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mas poderá tomar </a:t>
            </a:r>
          </a:p>
          <a:p>
            <a:pPr marL="0" marR="0" lvl="0" indent="0" algn="just" defTabSz="914400" rtl="0" eaLnBrk="1" fontAlgn="base" latinLnBrk="0" hangingPunct="1">
              <a:lnSpc>
                <a:spcPct val="100000"/>
              </a:lnSpc>
              <a:spcBef>
                <a:spcPct val="0"/>
              </a:spcBef>
              <a:spcAft>
                <a:spcPct val="0"/>
              </a:spcAft>
              <a:buClrTx/>
              <a:buSzTx/>
              <a:buFontTx/>
              <a:buNone/>
              <a:tabLst/>
            </a:pPr>
            <a:r>
              <a:rPr lang="pt-BR" sz="2000" dirty="0" smtClean="0">
                <a:solidFill>
                  <a:srgbClr val="000000"/>
                </a:solidFill>
                <a:latin typeface="Arial" pitchFamily="34" charset="0"/>
                <a:cs typeface="Arial" pitchFamily="34" charset="0"/>
              </a:rPr>
              <a:t>e</a:t>
            </a:r>
            <a:r>
              <a:rPr kumimoji="0" lang="pt-BR" sz="2000" b="0" i="0" u="none" strike="noStrike" cap="none" normalizeH="0" baseline="0" dirty="0" smtClean="0">
                <a:ln>
                  <a:noFill/>
                </a:ln>
                <a:solidFill>
                  <a:srgbClr val="000000"/>
                </a:solidFill>
                <a:effectLst/>
                <a:latin typeface="Arial" pitchFamily="34" charset="0"/>
                <a:cs typeface="Arial" pitchFamily="34" charset="0"/>
              </a:rPr>
              <a:t>mprestado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R$ 20.000,00</a:t>
            </a:r>
            <a:r>
              <a:rPr kumimoji="0" lang="pt-BR" sz="2000" b="0" i="0" u="none" strike="noStrike" cap="none" normalizeH="0" baseline="0" dirty="0" smtClean="0">
                <a:ln>
                  <a:noFill/>
                </a:ln>
                <a:solidFill>
                  <a:srgbClr val="000000"/>
                </a:solidFill>
                <a:effectLst/>
                <a:latin typeface="Arial" pitchFamily="34" charset="0"/>
                <a:cs typeface="Arial" pitchFamily="34" charset="0"/>
              </a:rPr>
              <a:t>, e pagar depois de um ano, sob a  taxa de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000000"/>
                </a:solidFill>
                <a:effectLst/>
                <a:latin typeface="Arial" pitchFamily="34" charset="0"/>
                <a:cs typeface="Arial" pitchFamily="34" charset="0"/>
              </a:rPr>
              <a:t> juros de </a:t>
            </a:r>
            <a:r>
              <a:rPr kumimoji="0" lang="pt-BR" sz="2000" b="0" i="1" u="none" strike="noStrike" cap="none" normalizeH="0" baseline="0" dirty="0" smtClean="0">
                <a:ln>
                  <a:noFill/>
                </a:ln>
                <a:solidFill>
                  <a:srgbClr val="000000"/>
                </a:solidFill>
                <a:effectLst/>
                <a:latin typeface="Times New Roman" pitchFamily="18" charset="0"/>
                <a:cs typeface="Times New Roman" pitchFamily="18" charset="0"/>
              </a:rPr>
              <a:t>40%</a:t>
            </a:r>
            <a:r>
              <a:rPr kumimoji="0" lang="pt-BR" sz="2000" b="0" i="0" u="none" strike="noStrike" cap="none" normalizeH="0" baseline="0" dirty="0" smtClean="0">
                <a:ln>
                  <a:noFill/>
                </a:ln>
                <a:solidFill>
                  <a:srgbClr val="000000"/>
                </a:solidFill>
                <a:effectLst/>
                <a:latin typeface="Arial" pitchFamily="34" charset="0"/>
                <a:cs typeface="Arial" pitchFamily="34" charset="0"/>
              </a:rPr>
              <a:t>.</a:t>
            </a:r>
            <a:br>
              <a:rPr kumimoji="0" lang="pt-BR" sz="2000" b="0" i="0" u="none" strike="noStrike" cap="none" normalizeH="0" baseline="0" dirty="0" smtClean="0">
                <a:ln>
                  <a:noFill/>
                </a:ln>
                <a:solidFill>
                  <a:srgbClr val="000000"/>
                </a:solidFill>
                <a:effectLst/>
                <a:latin typeface="Arial" pitchFamily="34" charset="0"/>
                <a:cs typeface="Arial" pitchFamily="34" charset="0"/>
              </a:rPr>
            </a:br>
            <a:endParaRPr kumimoji="0" lang="pt-BR"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9090" name="Picture 2" descr="http://miltonborba.org/MAT/Criterios/VP.htm4.gif"/>
          <p:cNvPicPr>
            <a:picLocks noChangeAspect="1" noChangeArrowheads="1"/>
          </p:cNvPicPr>
          <p:nvPr/>
        </p:nvPicPr>
        <p:blipFill>
          <a:blip r:embed="rId3" cstate="print"/>
          <a:srcRect/>
          <a:stretch>
            <a:fillRect/>
          </a:stretch>
        </p:blipFill>
        <p:spPr bwMode="auto">
          <a:xfrm>
            <a:off x="1916521" y="2276872"/>
            <a:ext cx="2151423" cy="1152128"/>
          </a:xfrm>
          <a:prstGeom prst="rect">
            <a:avLst/>
          </a:prstGeom>
          <a:noFill/>
        </p:spPr>
      </p:pic>
      <p:sp>
        <p:nvSpPr>
          <p:cNvPr id="8" name="Retângulo 7"/>
          <p:cNvSpPr/>
          <p:nvPr/>
        </p:nvSpPr>
        <p:spPr>
          <a:xfrm>
            <a:off x="251520" y="3629923"/>
            <a:ext cx="8280920" cy="1323439"/>
          </a:xfrm>
          <a:prstGeom prst="rect">
            <a:avLst/>
          </a:prstGeom>
        </p:spPr>
        <p:txBody>
          <a:bodyPr wrap="square">
            <a:spAutoFit/>
          </a:bodyPr>
          <a:lstStyle/>
          <a:p>
            <a:r>
              <a:rPr lang="pt-BR" sz="2000" u="sng" dirty="0" smtClean="0"/>
              <a:t>Solução</a:t>
            </a:r>
            <a:r>
              <a:rPr lang="pt-BR" sz="2000" dirty="0" smtClean="0"/>
              <a:t>: A alternativa </a:t>
            </a:r>
            <a:r>
              <a:rPr lang="pt-BR" sz="2000" b="1" dirty="0" smtClean="0"/>
              <a:t>A</a:t>
            </a:r>
            <a:r>
              <a:rPr lang="pt-BR" sz="2000" dirty="0" smtClean="0"/>
              <a:t> continua com a mesma análise, enquanto que a </a:t>
            </a:r>
            <a:r>
              <a:rPr lang="pt-BR" sz="2000" b="1" dirty="0" smtClean="0"/>
              <a:t>B</a:t>
            </a:r>
            <a:r>
              <a:rPr lang="pt-BR" sz="2000" dirty="0" smtClean="0"/>
              <a:t> fica com duas saídas no seu fluxo de caixa, uma inicial de </a:t>
            </a:r>
            <a:r>
              <a:rPr lang="pt-BR" sz="2000" i="1" dirty="0" smtClean="0"/>
              <a:t>R$ 160.000,00</a:t>
            </a:r>
            <a:r>
              <a:rPr lang="pt-BR" sz="2000" dirty="0" smtClean="0"/>
              <a:t> e outra, no primeiro ano de </a:t>
            </a:r>
            <a:r>
              <a:rPr lang="pt-BR" sz="2000" i="1" dirty="0" smtClean="0"/>
              <a:t>R$ 20.000,00(1,40) = R$ 28.000,00,</a:t>
            </a:r>
            <a:r>
              <a:rPr lang="pt-BR" sz="2000" dirty="0" smtClean="0"/>
              <a:t> que equivale a </a:t>
            </a:r>
            <a:r>
              <a:rPr lang="pt-BR" sz="2000" i="1" dirty="0" smtClean="0"/>
              <a:t>R$ 28.000/1,30</a:t>
            </a:r>
            <a:r>
              <a:rPr lang="pt-BR" sz="2000" dirty="0" smtClean="0"/>
              <a:t> = </a:t>
            </a:r>
            <a:r>
              <a:rPr lang="pt-BR" sz="2000" i="1" dirty="0" smtClean="0"/>
              <a:t>R$ 21.538,46 </a:t>
            </a:r>
            <a:r>
              <a:rPr lang="pt-BR" sz="2000" dirty="0" smtClean="0"/>
              <a:t> também no início</a:t>
            </a:r>
            <a:endParaRPr lang="pt-BR" sz="2000" dirty="0"/>
          </a:p>
        </p:txBody>
      </p:sp>
      <p:sp>
        <p:nvSpPr>
          <p:cNvPr id="10" name="Retângulo 9"/>
          <p:cNvSpPr/>
          <p:nvPr/>
        </p:nvSpPr>
        <p:spPr>
          <a:xfrm>
            <a:off x="323528" y="4978911"/>
            <a:ext cx="8280920" cy="1631216"/>
          </a:xfrm>
          <a:prstGeom prst="rect">
            <a:avLst/>
          </a:prstGeom>
        </p:spPr>
        <p:txBody>
          <a:bodyPr wrap="square">
            <a:spAutoFit/>
          </a:bodyPr>
          <a:lstStyle/>
          <a:p>
            <a:pPr marL="457200" indent="-457200"/>
            <a:endParaRPr lang="pt-BR" sz="2000" dirty="0" smtClean="0"/>
          </a:p>
          <a:p>
            <a:pPr marL="457200" indent="-457200"/>
            <a:r>
              <a:rPr lang="pt-BR" sz="2000" dirty="0" smtClean="0"/>
              <a:t>181.538,46   = </a:t>
            </a:r>
            <a:r>
              <a:rPr lang="pt-BR" sz="2000" dirty="0" err="1" smtClean="0"/>
              <a:t>Ipa</a:t>
            </a:r>
            <a:r>
              <a:rPr lang="pt-BR" sz="2000" dirty="0" smtClean="0"/>
              <a:t> ((1,30)  - 1 )  =   $ 64.786,29</a:t>
            </a:r>
          </a:p>
          <a:p>
            <a:pPr marL="457200" indent="-457200"/>
            <a:r>
              <a:rPr lang="pt-BR" sz="2000" dirty="0" smtClean="0"/>
              <a:t>                                 (1,30)  0,30</a:t>
            </a:r>
          </a:p>
          <a:p>
            <a:pPr marL="457200" indent="-457200"/>
            <a:endParaRPr lang="pt-BR" sz="2000" dirty="0" smtClean="0"/>
          </a:p>
          <a:p>
            <a:pPr marL="457200" indent="-457200"/>
            <a:r>
              <a:rPr lang="pt-BR" sz="2000" dirty="0" smtClean="0"/>
              <a:t>VAUE (B ) =  65.000 – 64.786,29 =  $ 213,71</a:t>
            </a:r>
            <a:endParaRPr lang="pt-BR" sz="2000" dirty="0"/>
          </a:p>
        </p:txBody>
      </p:sp>
      <p:cxnSp>
        <p:nvCxnSpPr>
          <p:cNvPr id="11" name="Conector reto 10"/>
          <p:cNvCxnSpPr/>
          <p:nvPr/>
        </p:nvCxnSpPr>
        <p:spPr>
          <a:xfrm>
            <a:off x="2123728" y="5661248"/>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2868626" y="5240233"/>
            <a:ext cx="263214" cy="276999"/>
          </a:xfrm>
          <a:prstGeom prst="rect">
            <a:avLst/>
          </a:prstGeom>
          <a:noFill/>
        </p:spPr>
        <p:txBody>
          <a:bodyPr wrap="none" rtlCol="0">
            <a:spAutoFit/>
          </a:bodyPr>
          <a:lstStyle/>
          <a:p>
            <a:r>
              <a:rPr lang="pt-BR" sz="1200" dirty="0" smtClean="0"/>
              <a:t>7</a:t>
            </a:r>
            <a:endParaRPr lang="pt-BR" sz="1200" dirty="0"/>
          </a:p>
        </p:txBody>
      </p:sp>
      <p:sp>
        <p:nvSpPr>
          <p:cNvPr id="13" name="CaixaDeTexto 12"/>
          <p:cNvSpPr txBox="1"/>
          <p:nvPr/>
        </p:nvSpPr>
        <p:spPr>
          <a:xfrm>
            <a:off x="2843808" y="5600273"/>
            <a:ext cx="263214" cy="276999"/>
          </a:xfrm>
          <a:prstGeom prst="rect">
            <a:avLst/>
          </a:prstGeom>
          <a:noFill/>
        </p:spPr>
        <p:txBody>
          <a:bodyPr wrap="none" rtlCol="0">
            <a:spAutoFit/>
          </a:bodyPr>
          <a:lstStyle/>
          <a:p>
            <a:r>
              <a:rPr lang="pt-BR" sz="1200" dirty="0" smtClean="0"/>
              <a:t>7</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37</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830997"/>
          </a:xfrm>
          <a:prstGeom prst="rect">
            <a:avLst/>
          </a:prstGeom>
        </p:spPr>
        <p:txBody>
          <a:bodyPr wrap="square">
            <a:spAutoFit/>
          </a:bodyPr>
          <a:lstStyle/>
          <a:p>
            <a:r>
              <a:rPr lang="pt-BR" sz="2400" u="sng" dirty="0" smtClean="0"/>
              <a:t>Resposta</a:t>
            </a:r>
            <a:r>
              <a:rPr lang="pt-BR" sz="2400" dirty="0" smtClean="0"/>
              <a:t>: A alternativa </a:t>
            </a:r>
            <a:r>
              <a:rPr lang="pt-BR" sz="2400" b="1" dirty="0" smtClean="0"/>
              <a:t>B</a:t>
            </a:r>
            <a:r>
              <a:rPr lang="pt-BR" sz="2400" dirty="0" smtClean="0"/>
              <a:t> continua a ser  recomendada economicamente: dará lucro anual de </a:t>
            </a:r>
            <a:r>
              <a:rPr lang="pt-BR" sz="2400" i="1" dirty="0" smtClean="0"/>
              <a:t>R$ 213,71</a:t>
            </a:r>
            <a:r>
              <a:rPr lang="pt-BR" sz="2400" dirty="0" smtClean="0"/>
              <a:t> por </a:t>
            </a:r>
            <a:r>
              <a:rPr lang="pt-BR" sz="2400" i="1" dirty="0" smtClean="0"/>
              <a:t>7</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6" name="Retângulo 5"/>
          <p:cNvSpPr/>
          <p:nvPr/>
        </p:nvSpPr>
        <p:spPr>
          <a:xfrm>
            <a:off x="467544" y="1412776"/>
            <a:ext cx="8208912" cy="2800767"/>
          </a:xfrm>
          <a:prstGeom prst="rect">
            <a:avLst/>
          </a:prstGeom>
        </p:spPr>
        <p:txBody>
          <a:bodyPr wrap="square">
            <a:spAutoFit/>
          </a:bodyPr>
          <a:lstStyle/>
          <a:p>
            <a:r>
              <a:rPr lang="pt-BR" sz="2200" b="1" dirty="0" smtClean="0"/>
              <a:t>Exemplo 3)</a:t>
            </a:r>
            <a:r>
              <a:rPr lang="pt-BR" sz="2200" dirty="0" smtClean="0"/>
              <a:t> Qual destes investimentos (</a:t>
            </a:r>
            <a:r>
              <a:rPr lang="pt-BR" sz="2200" b="1" dirty="0" smtClean="0"/>
              <a:t>A</a:t>
            </a:r>
            <a:r>
              <a:rPr lang="pt-BR" sz="2200" dirty="0" smtClean="0"/>
              <a:t> ou </a:t>
            </a:r>
            <a:r>
              <a:rPr lang="pt-BR" sz="2200" b="1" dirty="0" smtClean="0"/>
              <a:t>B</a:t>
            </a:r>
            <a:r>
              <a:rPr lang="pt-BR" sz="2200" dirty="0" smtClean="0"/>
              <a:t>) é economicamente melhor para uma empresa ?</a:t>
            </a:r>
            <a:br>
              <a:rPr lang="pt-BR" sz="2200" dirty="0" smtClean="0"/>
            </a:br>
            <a:r>
              <a:rPr lang="pt-BR" sz="2200" dirty="0" smtClean="0"/>
              <a:t>    (Considere investimentos únicos, sem repetição com TMA = 10% a.a)</a:t>
            </a:r>
            <a:br>
              <a:rPr lang="pt-BR" sz="2200" dirty="0" smtClean="0"/>
            </a:br>
            <a:r>
              <a:rPr lang="pt-BR" sz="2200" dirty="0" smtClean="0"/>
              <a:t>  </a:t>
            </a:r>
            <a:r>
              <a:rPr lang="pt-BR" sz="2200" b="1" dirty="0" smtClean="0"/>
              <a:t>A</a:t>
            </a:r>
            <a:r>
              <a:rPr lang="pt-BR" sz="2200" dirty="0" smtClean="0"/>
              <a:t>) Investimento inicial de </a:t>
            </a:r>
            <a:r>
              <a:rPr lang="pt-BR" sz="2200" i="1" dirty="0" smtClean="0"/>
              <a:t>R$ 11.800,00</a:t>
            </a:r>
            <a:r>
              <a:rPr lang="pt-BR" sz="2200" dirty="0" smtClean="0"/>
              <a:t> e lucro líquido anual de </a:t>
            </a:r>
            <a:r>
              <a:rPr lang="pt-BR" sz="2200" i="1" dirty="0" smtClean="0"/>
              <a:t>R$ 9.000,00</a:t>
            </a:r>
            <a:r>
              <a:rPr lang="pt-BR" sz="2200" dirty="0" smtClean="0"/>
              <a:t>, durante </a:t>
            </a:r>
            <a:r>
              <a:rPr lang="pt-BR" sz="2200" b="1" i="1" u="sng" dirty="0" smtClean="0"/>
              <a:t>2</a:t>
            </a:r>
            <a:r>
              <a:rPr lang="pt-BR" sz="2200" u="sng" dirty="0" smtClean="0"/>
              <a:t> anos</a:t>
            </a:r>
            <a:r>
              <a:rPr lang="pt-BR" sz="2200" dirty="0" smtClean="0"/>
              <a:t>.</a:t>
            </a:r>
            <a:br>
              <a:rPr lang="pt-BR" sz="2200" dirty="0" smtClean="0"/>
            </a:br>
            <a:r>
              <a:rPr lang="pt-BR" sz="2200" dirty="0" smtClean="0"/>
              <a:t>  </a:t>
            </a:r>
            <a:r>
              <a:rPr lang="pt-BR" sz="2200" b="1" dirty="0" smtClean="0"/>
              <a:t>B</a:t>
            </a:r>
            <a:r>
              <a:rPr lang="pt-BR" sz="2200" dirty="0" smtClean="0"/>
              <a:t>) Investimento inicial de </a:t>
            </a:r>
            <a:r>
              <a:rPr lang="pt-BR" sz="2200" i="1" dirty="0" smtClean="0"/>
              <a:t>R$ 12.000,00</a:t>
            </a:r>
            <a:r>
              <a:rPr lang="pt-BR" sz="2200" dirty="0" smtClean="0"/>
              <a:t> e lucro líquido anual de </a:t>
            </a:r>
            <a:r>
              <a:rPr lang="pt-BR" sz="2200" i="1" dirty="0" smtClean="0"/>
              <a:t>R$ 6.400,00</a:t>
            </a:r>
            <a:r>
              <a:rPr lang="pt-BR" sz="2200" dirty="0" smtClean="0"/>
              <a:t>, durante </a:t>
            </a:r>
            <a:r>
              <a:rPr lang="pt-BR" sz="2200" b="1" i="1" u="sng" dirty="0" smtClean="0"/>
              <a:t>3</a:t>
            </a:r>
            <a:r>
              <a:rPr lang="pt-BR" sz="2200" u="sng" dirty="0" smtClean="0"/>
              <a:t> ano</a:t>
            </a:r>
            <a:endParaRPr lang="pt-BR" sz="2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39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8" name="Retângulo 7"/>
          <p:cNvSpPr/>
          <p:nvPr/>
        </p:nvSpPr>
        <p:spPr>
          <a:xfrm>
            <a:off x="323528" y="1340768"/>
            <a:ext cx="8280920" cy="4093428"/>
          </a:xfrm>
          <a:prstGeom prst="rect">
            <a:avLst/>
          </a:prstGeom>
        </p:spPr>
        <p:txBody>
          <a:bodyPr wrap="square">
            <a:spAutoFit/>
          </a:bodyPr>
          <a:lstStyle/>
          <a:p>
            <a:pPr marL="457200" indent="-457200"/>
            <a:endParaRPr lang="pt-BR" sz="2000" dirty="0" smtClean="0"/>
          </a:p>
          <a:p>
            <a:pPr marL="457200" indent="-457200"/>
            <a:r>
              <a:rPr lang="pt-BR" sz="2000" dirty="0" smtClean="0"/>
              <a:t>Como premissa básica preciso ter a  mesma quantidade de anos em ambos os projetos.</a:t>
            </a:r>
          </a:p>
          <a:p>
            <a:pPr marL="457200" indent="-457200"/>
            <a:endParaRPr lang="pt-BR" sz="2000" dirty="0" smtClean="0"/>
          </a:p>
          <a:p>
            <a:pPr marL="457200" indent="-457200"/>
            <a:r>
              <a:rPr lang="pt-BR" sz="2000" dirty="0" smtClean="0"/>
              <a:t>A opção é levar o projeto de 2 anos para 3 anos</a:t>
            </a:r>
          </a:p>
          <a:p>
            <a:pPr marL="457200" indent="-457200"/>
            <a:endParaRPr lang="pt-BR" sz="2000" dirty="0" smtClean="0"/>
          </a:p>
          <a:p>
            <a:pPr marL="457200" indent="-457200"/>
            <a:r>
              <a:rPr lang="pt-BR" sz="2000" dirty="0" smtClean="0"/>
              <a:t>VP  2anos = 9.000(( 1,10)   -1 )   =  15,619,83</a:t>
            </a:r>
          </a:p>
          <a:p>
            <a:pPr marL="457200" indent="-457200"/>
            <a:r>
              <a:rPr lang="pt-BR" sz="2000" dirty="0" smtClean="0"/>
              <a:t>                                   (1,10)  0,10</a:t>
            </a:r>
          </a:p>
          <a:p>
            <a:pPr marL="457200" indent="-457200"/>
            <a:endParaRPr lang="pt-BR" sz="2000" dirty="0" smtClean="0"/>
          </a:p>
          <a:p>
            <a:pPr marL="457200" indent="-457200"/>
            <a:r>
              <a:rPr lang="pt-BR" sz="2000" dirty="0" smtClean="0"/>
              <a:t>Transformo o VP de 2 anos em recebeis anuais para 3 anos</a:t>
            </a:r>
          </a:p>
          <a:p>
            <a:pPr marL="457200" indent="-457200"/>
            <a:endParaRPr lang="pt-BR" sz="2000" dirty="0" smtClean="0"/>
          </a:p>
          <a:p>
            <a:pPr marL="457200" indent="-457200"/>
            <a:r>
              <a:rPr lang="pt-BR" sz="2000" dirty="0" smtClean="0"/>
              <a:t>15.619,83 =  R  (( 1,10 ) – 1 )      </a:t>
            </a:r>
            <a:r>
              <a:rPr lang="pt-BR" sz="2000" dirty="0" smtClean="0">
                <a:sym typeface="Wingdings" pitchFamily="2" charset="2"/>
              </a:rPr>
              <a:t>  R = 6.280,96  (  R para 3 anos )</a:t>
            </a:r>
            <a:endParaRPr lang="pt-BR" sz="2000" dirty="0" smtClean="0"/>
          </a:p>
          <a:p>
            <a:pPr marL="457200" indent="-457200"/>
            <a:r>
              <a:rPr lang="pt-BR" sz="2000" dirty="0" smtClean="0"/>
              <a:t>                              ( 1,10 )  0,10</a:t>
            </a:r>
            <a:endParaRPr lang="pt-BR" sz="2000" dirty="0"/>
          </a:p>
        </p:txBody>
      </p:sp>
      <p:cxnSp>
        <p:nvCxnSpPr>
          <p:cNvPr id="10" name="Conector reto 9"/>
          <p:cNvCxnSpPr/>
          <p:nvPr/>
        </p:nvCxnSpPr>
        <p:spPr>
          <a:xfrm>
            <a:off x="2267744" y="3501008"/>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2868626" y="3068960"/>
            <a:ext cx="263214" cy="276999"/>
          </a:xfrm>
          <a:prstGeom prst="rect">
            <a:avLst/>
          </a:prstGeom>
          <a:noFill/>
        </p:spPr>
        <p:txBody>
          <a:bodyPr wrap="none" rtlCol="0">
            <a:spAutoFit/>
          </a:bodyPr>
          <a:lstStyle/>
          <a:p>
            <a:r>
              <a:rPr lang="pt-BR" sz="1200" dirty="0" smtClean="0"/>
              <a:t>2</a:t>
            </a:r>
            <a:endParaRPr lang="pt-BR" sz="1200" dirty="0"/>
          </a:p>
        </p:txBody>
      </p:sp>
      <p:sp>
        <p:nvSpPr>
          <p:cNvPr id="12" name="CaixaDeTexto 11"/>
          <p:cNvSpPr txBox="1"/>
          <p:nvPr/>
        </p:nvSpPr>
        <p:spPr>
          <a:xfrm>
            <a:off x="2915816" y="3440033"/>
            <a:ext cx="263214" cy="276999"/>
          </a:xfrm>
          <a:prstGeom prst="rect">
            <a:avLst/>
          </a:prstGeom>
          <a:noFill/>
        </p:spPr>
        <p:txBody>
          <a:bodyPr wrap="none" rtlCol="0">
            <a:spAutoFit/>
          </a:bodyPr>
          <a:lstStyle/>
          <a:p>
            <a:r>
              <a:rPr lang="pt-BR" sz="1200" dirty="0" smtClean="0"/>
              <a:t>2</a:t>
            </a:r>
            <a:endParaRPr lang="pt-BR" sz="1200" dirty="0"/>
          </a:p>
        </p:txBody>
      </p:sp>
      <p:cxnSp>
        <p:nvCxnSpPr>
          <p:cNvPr id="13" name="Conector reto 12"/>
          <p:cNvCxnSpPr/>
          <p:nvPr/>
        </p:nvCxnSpPr>
        <p:spPr>
          <a:xfrm>
            <a:off x="1979712" y="5013176"/>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2699792" y="4664169"/>
            <a:ext cx="263214" cy="276999"/>
          </a:xfrm>
          <a:prstGeom prst="rect">
            <a:avLst/>
          </a:prstGeom>
          <a:noFill/>
        </p:spPr>
        <p:txBody>
          <a:bodyPr wrap="none" rtlCol="0">
            <a:spAutoFit/>
          </a:bodyPr>
          <a:lstStyle/>
          <a:p>
            <a:r>
              <a:rPr lang="pt-BR" sz="1200" dirty="0" smtClean="0"/>
              <a:t>3</a:t>
            </a:r>
            <a:endParaRPr lang="pt-BR" sz="1200" dirty="0"/>
          </a:p>
        </p:txBody>
      </p:sp>
      <p:sp>
        <p:nvSpPr>
          <p:cNvPr id="15" name="CaixaDeTexto 14"/>
          <p:cNvSpPr txBox="1"/>
          <p:nvPr/>
        </p:nvSpPr>
        <p:spPr>
          <a:xfrm>
            <a:off x="2724610" y="4952201"/>
            <a:ext cx="263214" cy="276999"/>
          </a:xfrm>
          <a:prstGeom prst="rect">
            <a:avLst/>
          </a:prstGeom>
          <a:noFill/>
        </p:spPr>
        <p:txBody>
          <a:bodyPr wrap="none" rtlCol="0">
            <a:spAutoFit/>
          </a:bodyPr>
          <a:lstStyle/>
          <a:p>
            <a:r>
              <a:rPr lang="pt-BR" sz="1200" dirty="0" smtClean="0"/>
              <a:t>3</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4</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AutoNum type="romanUcPeriod"/>
              <a:defRPr/>
            </a:pPr>
            <a:r>
              <a:rPr lang="en-US" dirty="0" smtClean="0"/>
              <a:t>Pay back </a:t>
            </a:r>
            <a:r>
              <a:rPr lang="en-US" dirty="0" err="1" smtClean="0"/>
              <a:t>descontado</a:t>
            </a:r>
            <a:endParaRPr lang="en-US" dirty="0" smtClean="0"/>
          </a:p>
        </p:txBody>
      </p:sp>
      <p:sp>
        <p:nvSpPr>
          <p:cNvPr id="8" name="Retângulo 7"/>
          <p:cNvSpPr/>
          <p:nvPr/>
        </p:nvSpPr>
        <p:spPr>
          <a:xfrm>
            <a:off x="539552" y="1859340"/>
            <a:ext cx="8280920" cy="461665"/>
          </a:xfrm>
          <a:prstGeom prst="rect">
            <a:avLst/>
          </a:prstGeom>
        </p:spPr>
        <p:txBody>
          <a:bodyPr wrap="square">
            <a:spAutoFit/>
          </a:bodyPr>
          <a:lstStyle/>
          <a:p>
            <a:r>
              <a:rPr lang="pt-BR" sz="2400" dirty="0" smtClean="0"/>
              <a:t>De modo esquemático</a:t>
            </a:r>
            <a:endParaRPr lang="pt-BR" sz="2400" dirty="0"/>
          </a:p>
        </p:txBody>
      </p:sp>
      <p:graphicFrame>
        <p:nvGraphicFramePr>
          <p:cNvPr id="6" name="Tabela 5"/>
          <p:cNvGraphicFramePr>
            <a:graphicFrameLocks noGrp="1"/>
          </p:cNvGraphicFramePr>
          <p:nvPr/>
        </p:nvGraphicFramePr>
        <p:xfrm>
          <a:off x="1524000" y="2743878"/>
          <a:ext cx="6096000" cy="1370243"/>
        </p:xfrm>
        <a:graphic>
          <a:graphicData uri="http://schemas.openxmlformats.org/drawingml/2006/table">
            <a:tbl>
              <a:tblPr/>
              <a:tblGrid>
                <a:gridCol w="656113"/>
                <a:gridCol w="973388"/>
                <a:gridCol w="1986822"/>
                <a:gridCol w="1284503"/>
                <a:gridCol w="1195174"/>
              </a:tblGrid>
              <a:tr h="222121">
                <a:tc>
                  <a:txBody>
                    <a:bodyPr/>
                    <a:lstStyle/>
                    <a:p>
                      <a:pPr algn="ctr" fontAlgn="b"/>
                      <a:r>
                        <a:rPr lang="pt-BR" sz="1400" b="0" i="0" u="none" strike="noStrike">
                          <a:latin typeface="Arial"/>
                        </a:rPr>
                        <a:t>ANO</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FC</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OPERAÇÃO</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VP ( FC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SALDO</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86907">
                <a:tc>
                  <a:txBody>
                    <a:bodyPr/>
                    <a:lstStyle/>
                    <a:p>
                      <a:pPr algn="ctr" fontAlgn="b"/>
                      <a:r>
                        <a:rPr lang="pt-BR" sz="1700" b="0" i="0" u="none" strike="noStrike">
                          <a:latin typeface="Arial"/>
                        </a:rPr>
                        <a:t>0</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-500.000</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1</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200.000</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2</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250.000</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3</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400.000</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dirty="0">
                          <a:latin typeface="Arial"/>
                        </a:rPr>
                        <a:t> </a:t>
                      </a:r>
                    </a:p>
                  </a:txBody>
                  <a:tcPr marL="9255" marR="9255" marT="92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40</a:t>
            </a:fld>
            <a:endParaRPr lang="pt-BR" dirty="0"/>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0" name="Retângulo 9"/>
          <p:cNvSpPr/>
          <p:nvPr/>
        </p:nvSpPr>
        <p:spPr>
          <a:xfrm>
            <a:off x="323528" y="1412776"/>
            <a:ext cx="8280920" cy="2554545"/>
          </a:xfrm>
          <a:prstGeom prst="rect">
            <a:avLst/>
          </a:prstGeom>
        </p:spPr>
        <p:txBody>
          <a:bodyPr wrap="square">
            <a:spAutoFit/>
          </a:bodyPr>
          <a:lstStyle/>
          <a:p>
            <a:pPr marL="457200" indent="-457200"/>
            <a:r>
              <a:rPr lang="pt-BR" sz="2000" dirty="0" smtClean="0"/>
              <a:t>Calculo do VAUE A</a:t>
            </a:r>
          </a:p>
          <a:p>
            <a:pPr marL="457200" indent="-457200"/>
            <a:endParaRPr lang="pt-BR" sz="2000" dirty="0" smtClean="0"/>
          </a:p>
          <a:p>
            <a:pPr marL="457200" indent="-457200"/>
            <a:r>
              <a:rPr lang="pt-BR" sz="2000" dirty="0" smtClean="0"/>
              <a:t>Distribuir o investimento no </a:t>
            </a:r>
            <a:r>
              <a:rPr lang="pt-BR" sz="2000" dirty="0" err="1" smtClean="0"/>
              <a:t>periodo</a:t>
            </a:r>
            <a:r>
              <a:rPr lang="pt-BR" sz="2000" dirty="0" smtClean="0"/>
              <a:t> de 3 anos com i = 10%</a:t>
            </a:r>
            <a:r>
              <a:rPr lang="pt-BR" sz="2000" dirty="0" err="1" smtClean="0"/>
              <a:t>a.a.</a:t>
            </a:r>
            <a:endParaRPr lang="pt-BR" sz="2000" dirty="0" smtClean="0"/>
          </a:p>
          <a:p>
            <a:pPr marL="457200" indent="-457200"/>
            <a:endParaRPr lang="pt-BR" sz="2000" dirty="0" smtClean="0"/>
          </a:p>
          <a:p>
            <a:pPr marL="457200" indent="-457200"/>
            <a:r>
              <a:rPr lang="pt-BR" sz="2000" dirty="0" smtClean="0"/>
              <a:t>11.800 =  </a:t>
            </a:r>
            <a:r>
              <a:rPr lang="pt-BR" sz="2000" dirty="0" err="1" smtClean="0"/>
              <a:t>Ipa</a:t>
            </a:r>
            <a:r>
              <a:rPr lang="pt-BR" sz="2000" dirty="0" smtClean="0"/>
              <a:t>   ((1,10)  - 1 )  =  $ 4.744,95</a:t>
            </a:r>
          </a:p>
          <a:p>
            <a:pPr marL="457200" indent="-457200"/>
            <a:r>
              <a:rPr lang="pt-BR" sz="2000" dirty="0" smtClean="0"/>
              <a:t>                          (1,10)  0,10</a:t>
            </a:r>
          </a:p>
          <a:p>
            <a:pPr marL="457200" indent="-457200"/>
            <a:endParaRPr lang="pt-BR" sz="2000" dirty="0" smtClean="0"/>
          </a:p>
          <a:p>
            <a:pPr marL="457200" indent="-457200"/>
            <a:r>
              <a:rPr lang="pt-BR" sz="2000" dirty="0" smtClean="0"/>
              <a:t>VAUE (A ) =  6.280,96 – 4.744,95 =  $ 1.536,00</a:t>
            </a:r>
            <a:endParaRPr lang="pt-BR" sz="2000" dirty="0"/>
          </a:p>
        </p:txBody>
      </p:sp>
      <p:cxnSp>
        <p:nvCxnSpPr>
          <p:cNvPr id="12" name="Conector reto 11"/>
          <p:cNvCxnSpPr/>
          <p:nvPr/>
        </p:nvCxnSpPr>
        <p:spPr>
          <a:xfrm>
            <a:off x="1835696" y="2996952"/>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2483768" y="2564904"/>
            <a:ext cx="263214" cy="276999"/>
          </a:xfrm>
          <a:prstGeom prst="rect">
            <a:avLst/>
          </a:prstGeom>
          <a:noFill/>
        </p:spPr>
        <p:txBody>
          <a:bodyPr wrap="none" rtlCol="0">
            <a:spAutoFit/>
          </a:bodyPr>
          <a:lstStyle/>
          <a:p>
            <a:r>
              <a:rPr lang="pt-BR" sz="1200" dirty="0" smtClean="0"/>
              <a:t>3</a:t>
            </a:r>
            <a:endParaRPr lang="pt-BR" sz="1200" dirty="0"/>
          </a:p>
        </p:txBody>
      </p:sp>
      <p:sp>
        <p:nvSpPr>
          <p:cNvPr id="14" name="CaixaDeTexto 13"/>
          <p:cNvSpPr txBox="1"/>
          <p:nvPr/>
        </p:nvSpPr>
        <p:spPr>
          <a:xfrm>
            <a:off x="2330780" y="2924944"/>
            <a:ext cx="369012" cy="276999"/>
          </a:xfrm>
          <a:prstGeom prst="rect">
            <a:avLst/>
          </a:prstGeom>
          <a:noFill/>
        </p:spPr>
        <p:txBody>
          <a:bodyPr wrap="none" rtlCol="0">
            <a:spAutoFit/>
          </a:bodyPr>
          <a:lstStyle/>
          <a:p>
            <a:r>
              <a:rPr lang="pt-BR" sz="1200" dirty="0" smtClean="0"/>
              <a:t>   3</a:t>
            </a:r>
            <a:endParaRPr lang="pt-BR" sz="1200" dirty="0"/>
          </a:p>
        </p:txBody>
      </p:sp>
      <p:sp>
        <p:nvSpPr>
          <p:cNvPr id="15" name="Retângulo 14"/>
          <p:cNvSpPr/>
          <p:nvPr/>
        </p:nvSpPr>
        <p:spPr>
          <a:xfrm>
            <a:off x="323528" y="4114815"/>
            <a:ext cx="8280920" cy="2554545"/>
          </a:xfrm>
          <a:prstGeom prst="rect">
            <a:avLst/>
          </a:prstGeom>
        </p:spPr>
        <p:txBody>
          <a:bodyPr wrap="square">
            <a:spAutoFit/>
          </a:bodyPr>
          <a:lstStyle/>
          <a:p>
            <a:pPr marL="457200" indent="-457200"/>
            <a:r>
              <a:rPr lang="pt-BR" sz="2000" dirty="0" smtClean="0"/>
              <a:t>Calculo do VAUE B</a:t>
            </a:r>
          </a:p>
          <a:p>
            <a:pPr marL="457200" indent="-457200"/>
            <a:endParaRPr lang="pt-BR" sz="2000" dirty="0" smtClean="0"/>
          </a:p>
          <a:p>
            <a:pPr marL="457200" indent="-457200"/>
            <a:r>
              <a:rPr lang="pt-BR" sz="2000" dirty="0" smtClean="0"/>
              <a:t>Distribuir o investimento no </a:t>
            </a:r>
            <a:r>
              <a:rPr lang="pt-BR" sz="2000" dirty="0" err="1" smtClean="0"/>
              <a:t>periodo</a:t>
            </a:r>
            <a:r>
              <a:rPr lang="pt-BR" sz="2000" dirty="0" smtClean="0"/>
              <a:t> de 3 anos com i = 10%</a:t>
            </a:r>
            <a:r>
              <a:rPr lang="pt-BR" sz="2000" dirty="0" err="1" smtClean="0"/>
              <a:t>a.a.</a:t>
            </a:r>
            <a:endParaRPr lang="pt-BR" sz="2000" dirty="0" smtClean="0"/>
          </a:p>
          <a:p>
            <a:pPr marL="457200" indent="-457200"/>
            <a:endParaRPr lang="pt-BR" sz="2000" dirty="0" smtClean="0"/>
          </a:p>
          <a:p>
            <a:pPr marL="457200" indent="-457200"/>
            <a:r>
              <a:rPr lang="pt-BR" sz="2000" dirty="0" smtClean="0"/>
              <a:t>12.000   =  </a:t>
            </a:r>
            <a:r>
              <a:rPr lang="pt-BR" sz="2000" dirty="0" err="1" smtClean="0"/>
              <a:t>Ipb</a:t>
            </a:r>
            <a:r>
              <a:rPr lang="pt-BR" sz="2000" dirty="0" smtClean="0"/>
              <a:t> ((1,10)  - 1 )  =   $ 4.825,38</a:t>
            </a:r>
          </a:p>
          <a:p>
            <a:pPr marL="457200" indent="-457200"/>
            <a:r>
              <a:rPr lang="pt-BR" sz="2000" dirty="0" smtClean="0"/>
              <a:t>                          (1,10)  0,10</a:t>
            </a:r>
          </a:p>
          <a:p>
            <a:pPr marL="457200" indent="-457200"/>
            <a:endParaRPr lang="pt-BR" sz="2000" dirty="0" smtClean="0"/>
          </a:p>
          <a:p>
            <a:pPr marL="457200" indent="-457200"/>
            <a:r>
              <a:rPr lang="pt-BR" sz="2000" dirty="0" smtClean="0"/>
              <a:t>VAUE (B ) =  6.400 – 4.825,38 =  $ 1.574,62</a:t>
            </a:r>
            <a:endParaRPr lang="pt-BR" sz="2000" dirty="0"/>
          </a:p>
        </p:txBody>
      </p:sp>
      <p:cxnSp>
        <p:nvCxnSpPr>
          <p:cNvPr id="16" name="Conector reto 15"/>
          <p:cNvCxnSpPr/>
          <p:nvPr/>
        </p:nvCxnSpPr>
        <p:spPr>
          <a:xfrm>
            <a:off x="1835696" y="5661248"/>
            <a:ext cx="12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2508586" y="5312241"/>
            <a:ext cx="263214" cy="276999"/>
          </a:xfrm>
          <a:prstGeom prst="rect">
            <a:avLst/>
          </a:prstGeom>
          <a:noFill/>
        </p:spPr>
        <p:txBody>
          <a:bodyPr wrap="none" rtlCol="0">
            <a:spAutoFit/>
          </a:bodyPr>
          <a:lstStyle/>
          <a:p>
            <a:r>
              <a:rPr lang="pt-BR" sz="1200" dirty="0" smtClean="0"/>
              <a:t>3</a:t>
            </a:r>
            <a:endParaRPr lang="pt-BR" sz="1200" dirty="0"/>
          </a:p>
        </p:txBody>
      </p:sp>
      <p:sp>
        <p:nvSpPr>
          <p:cNvPr id="18" name="CaixaDeTexto 17"/>
          <p:cNvSpPr txBox="1"/>
          <p:nvPr/>
        </p:nvSpPr>
        <p:spPr>
          <a:xfrm>
            <a:off x="2411760" y="5600273"/>
            <a:ext cx="263214" cy="276999"/>
          </a:xfrm>
          <a:prstGeom prst="rect">
            <a:avLst/>
          </a:prstGeom>
          <a:noFill/>
        </p:spPr>
        <p:txBody>
          <a:bodyPr wrap="none" rtlCol="0">
            <a:spAutoFit/>
          </a:bodyPr>
          <a:lstStyle/>
          <a:p>
            <a:r>
              <a:rPr lang="pt-BR" sz="1200" dirty="0" smtClean="0"/>
              <a:t>3</a:t>
            </a:r>
            <a:endParaRPr lang="pt-BR" sz="12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41</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IV.    Valor </a:t>
            </a:r>
            <a:r>
              <a:rPr lang="en-US" sz="2400" dirty="0" err="1" smtClean="0"/>
              <a:t>Anual</a:t>
            </a:r>
            <a:r>
              <a:rPr lang="en-US" sz="2400" dirty="0" smtClean="0"/>
              <a:t> </a:t>
            </a:r>
            <a:r>
              <a:rPr lang="en-US" sz="2400" dirty="0" err="1" smtClean="0"/>
              <a:t>Uniforme</a:t>
            </a:r>
            <a:r>
              <a:rPr lang="en-US" sz="2400" dirty="0" smtClean="0"/>
              <a:t> </a:t>
            </a:r>
            <a:r>
              <a:rPr lang="en-US" sz="2400" dirty="0" err="1" smtClean="0"/>
              <a:t>Equivalente</a:t>
            </a:r>
            <a:r>
              <a:rPr lang="en-US" sz="2400" dirty="0" smtClean="0"/>
              <a:t>  ( VAUE ) </a:t>
            </a:r>
          </a:p>
        </p:txBody>
      </p:sp>
      <p:sp>
        <p:nvSpPr>
          <p:cNvPr id="19" name="Retângulo 18"/>
          <p:cNvSpPr/>
          <p:nvPr/>
        </p:nvSpPr>
        <p:spPr>
          <a:xfrm>
            <a:off x="395536" y="1425550"/>
            <a:ext cx="8064896" cy="830997"/>
          </a:xfrm>
          <a:prstGeom prst="rect">
            <a:avLst/>
          </a:prstGeom>
        </p:spPr>
        <p:txBody>
          <a:bodyPr wrap="square">
            <a:spAutoFit/>
          </a:bodyPr>
          <a:lstStyle/>
          <a:p>
            <a:r>
              <a:rPr lang="pt-BR" sz="2400" u="sng" dirty="0" smtClean="0"/>
              <a:t>Resposta</a:t>
            </a:r>
            <a:r>
              <a:rPr lang="pt-BR" sz="2400" dirty="0" smtClean="0"/>
              <a:t>: A alternativa </a:t>
            </a:r>
            <a:r>
              <a:rPr lang="pt-BR" sz="2400" b="1" dirty="0" smtClean="0"/>
              <a:t>B</a:t>
            </a:r>
            <a:r>
              <a:rPr lang="pt-BR" sz="2400" dirty="0" smtClean="0"/>
              <a:t> é economicamente mais viável : dará lucro anual de </a:t>
            </a:r>
            <a:r>
              <a:rPr lang="pt-BR" sz="2400" i="1" dirty="0" smtClean="0"/>
              <a:t>R$ 1.574,62</a:t>
            </a:r>
            <a:r>
              <a:rPr lang="pt-BR" sz="2400" dirty="0" smtClean="0"/>
              <a:t> por </a:t>
            </a:r>
            <a:r>
              <a:rPr lang="pt-BR" sz="2400" i="1" dirty="0" smtClean="0"/>
              <a:t>3</a:t>
            </a:r>
            <a:r>
              <a:rPr lang="pt-BR" sz="2400" dirty="0" smtClean="0"/>
              <a:t>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EXERCÍCIOS </a:t>
            </a:r>
          </a:p>
        </p:txBody>
      </p:sp>
      <p:sp>
        <p:nvSpPr>
          <p:cNvPr id="6" name="Retângulo 5"/>
          <p:cNvSpPr/>
          <p:nvPr/>
        </p:nvSpPr>
        <p:spPr>
          <a:xfrm>
            <a:off x="251520" y="1124744"/>
            <a:ext cx="8424936" cy="4524315"/>
          </a:xfrm>
          <a:prstGeom prst="rect">
            <a:avLst/>
          </a:prstGeom>
        </p:spPr>
        <p:txBody>
          <a:bodyPr wrap="square">
            <a:spAutoFit/>
          </a:bodyPr>
          <a:lstStyle/>
          <a:p>
            <a:pPr marL="342900" indent="-342900">
              <a:buAutoNum type="arabicParenR"/>
            </a:pPr>
            <a:r>
              <a:rPr lang="pt-BR" dirty="0" smtClean="0"/>
              <a:t>Determine </a:t>
            </a:r>
            <a:r>
              <a:rPr lang="pt-BR" dirty="0" smtClean="0"/>
              <a:t>o período </a:t>
            </a:r>
            <a:r>
              <a:rPr lang="pt-BR" dirty="0" err="1" smtClean="0"/>
              <a:t>Payback</a:t>
            </a:r>
            <a:r>
              <a:rPr lang="pt-BR" dirty="0" smtClean="0"/>
              <a:t> Simples e o período </a:t>
            </a:r>
            <a:r>
              <a:rPr lang="pt-BR" dirty="0" err="1" smtClean="0"/>
              <a:t>Payback</a:t>
            </a:r>
            <a:r>
              <a:rPr lang="pt-BR" dirty="0" smtClean="0"/>
              <a:t> Descontado do Projeto Gama. Esse projeto apresenta um custo de $ 10.000,00 (em t=0) e tem previsão de fornecer os seguintes fluxos de caixa: $ 3.000,00(em t=1ano) $3.500,00 (em t=2anos), $ 3.700,00 (em t=3anos), $ 4.000 (em t=4anos) e, finalmente $3.300 (em t=5anos)? Considere que a taxa de atratividade adequada ao risco do projeto Gama é de 12,5% a.a</a:t>
            </a:r>
            <a:r>
              <a:rPr lang="pt-BR" dirty="0" smtClean="0"/>
              <a:t>.</a:t>
            </a:r>
          </a:p>
          <a:p>
            <a:pPr marL="342900" indent="-342900">
              <a:buAutoNum type="arabicParenR"/>
            </a:pPr>
            <a:endParaRPr lang="pt-BR" dirty="0"/>
          </a:p>
          <a:p>
            <a:pPr marL="342900" indent="-342900">
              <a:buAutoNum type="arabicParenR"/>
            </a:pPr>
            <a:r>
              <a:rPr lang="pt-BR" dirty="0" smtClean="0"/>
              <a:t>A Diretoria de Logística  da Empresa ABC  esta analisando quatro possibilidades de localização de seu centro de distribuição. Cada alternativa exige investimentos diferentes devido ao custo de aquisição do terreno, custo de construção e tamanho do deposito necessário. Também são diferentes os valores residuais e reduções anuais nos custos de distribuição.</a:t>
            </a:r>
          </a:p>
          <a:p>
            <a:r>
              <a:rPr lang="pt-BR" dirty="0"/>
              <a:t> </a:t>
            </a:r>
            <a:r>
              <a:rPr lang="pt-BR" dirty="0" smtClean="0"/>
              <a:t>      Admitindo-se um período de utilização de 5 anos foram efetuadas as seguintes alternativas abaixo. Sabendo que a taxa de atratividade é de 15% aa calcule qual deve ser a localização do novo CD.</a:t>
            </a:r>
          </a:p>
          <a:p>
            <a:endParaRPr lang="pt-BR" dirty="0"/>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373216"/>
            <a:ext cx="40862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43</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sz="2400" dirty="0" smtClean="0"/>
              <a:t>EXERCÍCIOS </a:t>
            </a:r>
          </a:p>
        </p:txBody>
      </p:sp>
      <p:sp>
        <p:nvSpPr>
          <p:cNvPr id="8" name="Retângulo 7"/>
          <p:cNvSpPr/>
          <p:nvPr/>
        </p:nvSpPr>
        <p:spPr>
          <a:xfrm>
            <a:off x="251520" y="1408708"/>
            <a:ext cx="8424936" cy="2308324"/>
          </a:xfrm>
          <a:prstGeom prst="rect">
            <a:avLst/>
          </a:prstGeom>
        </p:spPr>
        <p:txBody>
          <a:bodyPr wrap="square">
            <a:spAutoFit/>
          </a:bodyPr>
          <a:lstStyle/>
          <a:p>
            <a:r>
              <a:rPr lang="pt-BR" dirty="0"/>
              <a:t>3</a:t>
            </a:r>
            <a:r>
              <a:rPr lang="pt-BR" dirty="0" smtClean="0"/>
              <a:t>) </a:t>
            </a:r>
            <a:r>
              <a:rPr lang="pt-BR" dirty="0" smtClean="0"/>
              <a:t>Um equipamento é vendido por $80.000 à vista  ou então a prazo sendo uma entrada e mais 23 prestações mensais iguais (  porem estas 23 prestações sofreram  correção monetária ) . Se a taxa de juros do financiamento for de 1,5% </a:t>
            </a:r>
            <a:r>
              <a:rPr lang="pt-BR" dirty="0" err="1" smtClean="0"/>
              <a:t>a.m.</a:t>
            </a:r>
            <a:r>
              <a:rPr lang="pt-BR" dirty="0" smtClean="0"/>
              <a:t> , calcule :</a:t>
            </a:r>
          </a:p>
          <a:p>
            <a:r>
              <a:rPr lang="pt-BR" dirty="0" smtClean="0"/>
              <a:t> a. O valor de cada prestação antes de serem corrigidas</a:t>
            </a:r>
          </a:p>
          <a:p>
            <a:r>
              <a:rPr lang="pt-BR" dirty="0" smtClean="0"/>
              <a:t> b. o valor das 4 primeiras prestações atualizadas supondo taxas de correção de 0,9% , 1% , 1,2% e 1,3% respectivamente nos meses 1 , 2 , 3 e 4.</a:t>
            </a:r>
          </a:p>
          <a:p>
            <a:endParaRPr lang="pt-BR" dirty="0" smtClean="0"/>
          </a:p>
          <a:p>
            <a:endParaRPr lang="pt-BR" dirty="0"/>
          </a:p>
        </p:txBody>
      </p:sp>
      <p:sp>
        <p:nvSpPr>
          <p:cNvPr id="10" name="Rectangle 1"/>
          <p:cNvSpPr>
            <a:spLocks noChangeArrowheads="1"/>
          </p:cNvSpPr>
          <p:nvPr/>
        </p:nvSpPr>
        <p:spPr bwMode="auto">
          <a:xfrm>
            <a:off x="0" y="3356992"/>
            <a:ext cx="9180512"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b="1" dirty="0" smtClean="0">
                <a:solidFill>
                  <a:srgbClr val="000000"/>
                </a:solidFill>
                <a:cs typeface="Arial" pitchFamily="34" charset="0"/>
              </a:rPr>
              <a:t>    </a:t>
            </a:r>
            <a:r>
              <a:rPr lang="pt-BR" b="1" dirty="0" smtClean="0">
                <a:solidFill>
                  <a:srgbClr val="000000"/>
                </a:solidFill>
                <a:cs typeface="Arial" pitchFamily="34" charset="0"/>
              </a:rPr>
              <a:t>4.)</a:t>
            </a:r>
            <a:r>
              <a:rPr kumimoji="0" lang="pt-BR" b="1" i="0" u="none" strike="noStrike" cap="none" normalizeH="0" baseline="0" dirty="0" smtClean="0">
                <a:ln>
                  <a:noFill/>
                </a:ln>
                <a:solidFill>
                  <a:srgbClr val="000000"/>
                </a:solidFill>
                <a:effectLst/>
                <a:cs typeface="Arial" pitchFamily="34" charset="0"/>
              </a:rPr>
              <a:t> </a:t>
            </a:r>
            <a:r>
              <a:rPr kumimoji="0" lang="pt-BR" b="0" i="0" u="none" strike="noStrike" cap="none" normalizeH="0" baseline="0" dirty="0" smtClean="0">
                <a:ln>
                  <a:noFill/>
                </a:ln>
                <a:solidFill>
                  <a:srgbClr val="000000"/>
                </a:solidFill>
                <a:effectLst/>
                <a:cs typeface="Arial" pitchFamily="34" charset="0"/>
              </a:rPr>
              <a:t>A empresa deve decidir entre</a:t>
            </a:r>
            <a:r>
              <a:rPr kumimoji="0" lang="pt-BR" b="0" i="0" u="none" strike="noStrike" cap="none" normalizeH="0" dirty="0" smtClean="0">
                <a:ln>
                  <a:noFill/>
                </a:ln>
                <a:solidFill>
                  <a:srgbClr val="000000"/>
                </a:solidFill>
                <a:effectLst/>
                <a:cs typeface="Arial" pitchFamily="34" charset="0"/>
              </a:rPr>
              <a:t> </a:t>
            </a:r>
            <a:r>
              <a:rPr kumimoji="0" lang="pt-BR" b="0" i="0" u="none" strike="noStrike" cap="none" normalizeH="0" baseline="0" dirty="0" smtClean="0">
                <a:ln>
                  <a:noFill/>
                </a:ln>
                <a:solidFill>
                  <a:srgbClr val="000000"/>
                </a:solidFill>
                <a:effectLst/>
                <a:cs typeface="Arial" pitchFamily="34" charset="0"/>
              </a:rPr>
              <a:t> dois projetos</a:t>
            </a:r>
            <a:r>
              <a:rPr kumimoji="0" lang="pt-BR" b="0" i="0" u="none" strike="noStrike" cap="none" normalizeH="0" dirty="0" smtClean="0">
                <a:ln>
                  <a:noFill/>
                </a:ln>
                <a:solidFill>
                  <a:srgbClr val="000000"/>
                </a:solidFill>
                <a:effectLst/>
                <a:cs typeface="Arial" pitchFamily="34" charset="0"/>
              </a:rPr>
              <a:t>  :</a:t>
            </a:r>
            <a:endParaRPr kumimoji="0" lang="pt-BR"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pt-BR" dirty="0" smtClean="0">
                <a:solidFill>
                  <a:srgbClr val="000000"/>
                </a:solidFill>
                <a:cs typeface="Arial" pitchFamily="34" charset="0"/>
              </a:rPr>
              <a:t>Projeto</a:t>
            </a:r>
            <a:r>
              <a:rPr kumimoji="0" lang="pt-BR" b="0" i="0" u="none" strike="noStrike" cap="none" normalizeH="0" baseline="0" dirty="0" smtClean="0">
                <a:ln>
                  <a:noFill/>
                </a:ln>
                <a:solidFill>
                  <a:srgbClr val="000000"/>
                </a:solidFill>
                <a:effectLst/>
                <a:cs typeface="Arial" pitchFamily="34" charset="0"/>
              </a:rPr>
              <a:t> </a:t>
            </a:r>
            <a:r>
              <a:rPr kumimoji="0" lang="pt-BR" b="1" i="0" u="none" strike="noStrike" cap="none" normalizeH="0" baseline="0" dirty="0" smtClean="0">
                <a:ln>
                  <a:noFill/>
                </a:ln>
                <a:solidFill>
                  <a:srgbClr val="000000"/>
                </a:solidFill>
                <a:effectLst/>
                <a:cs typeface="Arial" pitchFamily="34" charset="0"/>
              </a:rPr>
              <a:t>A</a:t>
            </a:r>
            <a:r>
              <a:rPr kumimoji="0" lang="pt-BR" b="0" i="0" u="none" strike="noStrike" cap="none" normalizeH="0" baseline="0" dirty="0" smtClean="0">
                <a:ln>
                  <a:noFill/>
                </a:ln>
                <a:solidFill>
                  <a:srgbClr val="000000"/>
                </a:solidFill>
                <a:effectLst/>
                <a:cs typeface="Arial" pitchFamily="34" charset="0"/>
              </a:rPr>
              <a:t>) Exige um investimento inicial (compra e instalação)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7</a:t>
            </a:r>
            <a:r>
              <a:rPr kumimoji="0" lang="pt-BR" b="0" i="1" u="none" strike="noStrike" cap="none" normalizeH="0" baseline="0" dirty="0" smtClean="0">
                <a:ln>
                  <a:noFill/>
                </a:ln>
                <a:solidFill>
                  <a:srgbClr val="000000"/>
                </a:solidFill>
                <a:effectLst/>
                <a:cs typeface="Times New Roman" pitchFamily="18" charset="0"/>
              </a:rPr>
              <a:t>0.000,00</a:t>
            </a:r>
            <a:r>
              <a:rPr kumimoji="0" lang="pt-BR" b="0" i="0" u="none" strike="noStrike" cap="none" normalizeH="0" baseline="0" dirty="0" smtClean="0">
                <a:ln>
                  <a:noFill/>
                </a:ln>
                <a:solidFill>
                  <a:srgbClr val="000000"/>
                </a:solidFill>
                <a:effectLst/>
                <a:cs typeface="Arial" pitchFamily="34" charset="0"/>
              </a:rPr>
              <a:t>, e proporciona um lucro líquido anual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24</a:t>
            </a:r>
            <a:r>
              <a:rPr kumimoji="0" lang="pt-BR" b="0" i="1" u="none" strike="noStrike" cap="none" normalizeH="0" baseline="0" dirty="0" smtClean="0">
                <a:ln>
                  <a:noFill/>
                </a:ln>
                <a:solidFill>
                  <a:srgbClr val="000000"/>
                </a:solidFill>
                <a:effectLst/>
                <a:cs typeface="Times New Roman" pitchFamily="18" charset="0"/>
              </a:rPr>
              <a:t>.000,00 </a:t>
            </a:r>
            <a:r>
              <a:rPr kumimoji="0" lang="pt-BR" b="0" i="0" u="none" strike="noStrike" cap="none" normalizeH="0" baseline="0" dirty="0" smtClean="0">
                <a:ln>
                  <a:noFill/>
                </a:ln>
                <a:solidFill>
                  <a:srgbClr val="000000"/>
                </a:solidFill>
                <a:effectLst/>
                <a:cs typeface="Arial" pitchFamily="34" charset="0"/>
              </a:rPr>
              <a:t>,durante </a:t>
            </a:r>
            <a:r>
              <a:rPr lang="pt-BR" i="1" dirty="0" smtClean="0">
                <a:solidFill>
                  <a:srgbClr val="000000"/>
                </a:solidFill>
                <a:cs typeface="Times New Roman" pitchFamily="18" charset="0"/>
              </a:rPr>
              <a:t>5</a:t>
            </a:r>
            <a:r>
              <a:rPr kumimoji="0" lang="pt-BR" b="0" i="0" u="none" strike="noStrike" cap="none" normalizeH="0" baseline="0" dirty="0" smtClean="0">
                <a:ln>
                  <a:noFill/>
                </a:ln>
                <a:solidFill>
                  <a:srgbClr val="000000"/>
                </a:solidFill>
                <a:effectLst/>
                <a:cs typeface="Arial" pitchFamily="34" charset="0"/>
              </a:rPr>
              <a:t> anos.</a:t>
            </a:r>
            <a:br>
              <a:rPr kumimoji="0" lang="pt-BR" b="0" i="0" u="none" strike="noStrike" cap="none" normalizeH="0" baseline="0" dirty="0" smtClean="0">
                <a:ln>
                  <a:noFill/>
                </a:ln>
                <a:solidFill>
                  <a:srgbClr val="000000"/>
                </a:solidFill>
                <a:effectLst/>
                <a:cs typeface="Arial" pitchFamily="34" charset="0"/>
              </a:rPr>
            </a:br>
            <a:r>
              <a:rPr kumimoji="0" lang="pt-BR" b="0" i="0" u="none" strike="noStrike" cap="none" normalizeH="0" baseline="0" dirty="0" smtClean="0">
                <a:ln>
                  <a:noFill/>
                </a:ln>
                <a:solidFill>
                  <a:srgbClr val="000000"/>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lang="pt-BR" dirty="0" smtClean="0">
                <a:solidFill>
                  <a:srgbClr val="000000"/>
                </a:solidFill>
                <a:cs typeface="Arial" pitchFamily="34" charset="0"/>
              </a:rPr>
              <a:t>Projeto</a:t>
            </a:r>
            <a:r>
              <a:rPr kumimoji="0" lang="pt-BR" b="0" i="0" u="none" strike="noStrike" cap="none" normalizeH="0" baseline="0" dirty="0" smtClean="0">
                <a:ln>
                  <a:noFill/>
                </a:ln>
                <a:solidFill>
                  <a:srgbClr val="000000"/>
                </a:solidFill>
                <a:effectLst/>
                <a:cs typeface="Arial" pitchFamily="34" charset="0"/>
              </a:rPr>
              <a:t> </a:t>
            </a:r>
            <a:r>
              <a:rPr kumimoji="0" lang="pt-BR" b="1" i="0" u="none" strike="noStrike" cap="none" normalizeH="0" baseline="0" dirty="0" smtClean="0">
                <a:ln>
                  <a:noFill/>
                </a:ln>
                <a:solidFill>
                  <a:srgbClr val="000000"/>
                </a:solidFill>
                <a:effectLst/>
                <a:cs typeface="Arial" pitchFamily="34" charset="0"/>
              </a:rPr>
              <a:t>B</a:t>
            </a:r>
            <a:r>
              <a:rPr kumimoji="0" lang="pt-BR" b="0" i="0" u="none" strike="noStrike" cap="none" normalizeH="0" baseline="0" dirty="0" smtClean="0">
                <a:ln>
                  <a:noFill/>
                </a:ln>
                <a:solidFill>
                  <a:srgbClr val="000000"/>
                </a:solidFill>
                <a:effectLst/>
                <a:cs typeface="Arial" pitchFamily="34" charset="0"/>
              </a:rPr>
              <a:t>) Exigem um investimento inicial (compra e instalação)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9</a:t>
            </a:r>
            <a:r>
              <a:rPr kumimoji="0" lang="pt-BR" b="0" i="1" u="none" strike="noStrike" cap="none" normalizeH="0" baseline="0" dirty="0" smtClean="0">
                <a:ln>
                  <a:noFill/>
                </a:ln>
                <a:solidFill>
                  <a:srgbClr val="000000"/>
                </a:solidFill>
                <a:effectLst/>
                <a:cs typeface="Times New Roman" pitchFamily="18" charset="0"/>
              </a:rPr>
              <a:t>0.000,00</a:t>
            </a:r>
            <a:r>
              <a:rPr kumimoji="0" lang="pt-BR" b="0" i="0" u="none" strike="noStrike" cap="none" normalizeH="0" baseline="0" dirty="0" smtClean="0">
                <a:ln>
                  <a:noFill/>
                </a:ln>
                <a:solidFill>
                  <a:srgbClr val="000000"/>
                </a:solidFill>
                <a:effectLst/>
                <a:cs typeface="Arial" pitchFamily="34" charset="0"/>
              </a:rPr>
              <a:t>, e proporciona um lucro líquido anual de </a:t>
            </a:r>
            <a:r>
              <a:rPr kumimoji="0" lang="pt-BR" b="0" i="1" u="none" strike="noStrike" cap="none" normalizeH="0" baseline="0" dirty="0" smtClean="0">
                <a:ln>
                  <a:noFill/>
                </a:ln>
                <a:solidFill>
                  <a:srgbClr val="000000"/>
                </a:solidFill>
                <a:effectLst/>
                <a:cs typeface="Times New Roman" pitchFamily="18" charset="0"/>
              </a:rPr>
              <a:t>R$ </a:t>
            </a:r>
            <a:r>
              <a:rPr lang="pt-BR" i="1" dirty="0" smtClean="0">
                <a:solidFill>
                  <a:srgbClr val="000000"/>
                </a:solidFill>
                <a:cs typeface="Times New Roman" pitchFamily="18" charset="0"/>
              </a:rPr>
              <a:t>30</a:t>
            </a:r>
            <a:r>
              <a:rPr kumimoji="0" lang="pt-BR" b="0" i="1" u="none" strike="noStrike" cap="none" normalizeH="0" baseline="0" dirty="0" smtClean="0">
                <a:ln>
                  <a:noFill/>
                </a:ln>
                <a:solidFill>
                  <a:srgbClr val="000000"/>
                </a:solidFill>
                <a:effectLst/>
                <a:cs typeface="Times New Roman" pitchFamily="18" charset="0"/>
              </a:rPr>
              <a:t>.000,00</a:t>
            </a:r>
            <a:r>
              <a:rPr kumimoji="0" lang="pt-BR" b="0" i="0" u="none" strike="noStrike" cap="none" normalizeH="0" baseline="0" dirty="0" smtClean="0">
                <a:ln>
                  <a:noFill/>
                </a:ln>
                <a:solidFill>
                  <a:srgbClr val="000000"/>
                </a:solidFill>
                <a:effectLst/>
                <a:cs typeface="Arial" pitchFamily="34" charset="0"/>
              </a:rPr>
              <a:t>, durante </a:t>
            </a:r>
            <a:r>
              <a:rPr lang="pt-BR" i="1" dirty="0" smtClean="0">
                <a:solidFill>
                  <a:srgbClr val="000000"/>
                </a:solidFill>
                <a:cs typeface="Times New Roman" pitchFamily="18" charset="0"/>
              </a:rPr>
              <a:t>5</a:t>
            </a:r>
            <a:r>
              <a:rPr kumimoji="0" lang="pt-BR" b="0" i="0" u="none" strike="noStrike" cap="none" normalizeH="0" baseline="0" dirty="0" smtClean="0">
                <a:ln>
                  <a:noFill/>
                </a:ln>
                <a:solidFill>
                  <a:srgbClr val="000000"/>
                </a:solidFill>
                <a:effectLst/>
                <a:cs typeface="Arial" pitchFamily="34" charset="0"/>
              </a:rPr>
              <a:t> anos.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0" i="0" u="none" strike="noStrike" cap="none" normalizeH="0" baseline="0" dirty="0" smtClean="0">
                <a:ln>
                  <a:noFill/>
                </a:ln>
                <a:solidFill>
                  <a:srgbClr val="000000"/>
                </a:solidFill>
                <a:effectLst/>
                <a:cs typeface="Arial" pitchFamily="34" charset="0"/>
              </a:rPr>
              <a:t>Calcule a melhor alternativa pelo </a:t>
            </a:r>
            <a:r>
              <a:rPr kumimoji="0" lang="pt-BR" b="0" i="0" u="none" strike="noStrike" cap="none" normalizeH="0" baseline="0" dirty="0" err="1" smtClean="0">
                <a:ln>
                  <a:noFill/>
                </a:ln>
                <a:solidFill>
                  <a:srgbClr val="000000"/>
                </a:solidFill>
                <a:effectLst/>
                <a:cs typeface="Arial" pitchFamily="34" charset="0"/>
              </a:rPr>
              <a:t>metodo</a:t>
            </a:r>
            <a:r>
              <a:rPr kumimoji="0" lang="pt-BR" b="0" i="0" u="none" strike="noStrike" cap="none" normalizeH="0" baseline="0" dirty="0" smtClean="0">
                <a:ln>
                  <a:noFill/>
                </a:ln>
                <a:solidFill>
                  <a:srgbClr val="000000"/>
                </a:solidFill>
                <a:effectLst/>
                <a:cs typeface="Arial" pitchFamily="34" charset="0"/>
              </a:rPr>
              <a:t> VAUE , sob uma </a:t>
            </a:r>
            <a:r>
              <a:rPr kumimoji="0" lang="pt-BR" b="0" i="1" u="none" strike="noStrike" cap="none" normalizeH="0" baseline="0" dirty="0" smtClean="0">
                <a:ln>
                  <a:noFill/>
                </a:ln>
                <a:solidFill>
                  <a:srgbClr val="000000"/>
                </a:solidFill>
                <a:effectLst/>
                <a:cs typeface="Arial" pitchFamily="34" charset="0"/>
              </a:rPr>
              <a:t>TMA</a:t>
            </a:r>
            <a:r>
              <a:rPr kumimoji="0" lang="pt-BR" b="0" i="0" u="none" strike="noStrike" cap="none" normalizeH="0" baseline="0" dirty="0" smtClean="0">
                <a:ln>
                  <a:noFill/>
                </a:ln>
                <a:solidFill>
                  <a:srgbClr val="000000"/>
                </a:solidFill>
                <a:effectLst/>
                <a:cs typeface="Arial" pitchFamily="34" charset="0"/>
              </a:rPr>
              <a:t>  de </a:t>
            </a:r>
            <a:r>
              <a:rPr lang="pt-BR" dirty="0" smtClean="0">
                <a:solidFill>
                  <a:srgbClr val="000000"/>
                </a:solidFill>
                <a:cs typeface="Arial" pitchFamily="34" charset="0"/>
              </a:rPr>
              <a:t>2</a:t>
            </a:r>
            <a:r>
              <a:rPr kumimoji="0" lang="pt-BR" b="0" i="0" u="none" strike="noStrike" cap="none" normalizeH="0" baseline="0" dirty="0" smtClean="0">
                <a:ln>
                  <a:noFill/>
                </a:ln>
                <a:solidFill>
                  <a:srgbClr val="000000"/>
                </a:solidFill>
                <a:effectLst/>
                <a:cs typeface="Arial" pitchFamily="34" charset="0"/>
              </a:rPr>
              <a:t>0% </a:t>
            </a:r>
            <a:r>
              <a:rPr kumimoji="0" lang="pt-BR" b="0" i="0" u="none" strike="noStrike" cap="none" normalizeH="0" baseline="0" dirty="0" err="1" smtClean="0">
                <a:ln>
                  <a:noFill/>
                </a:ln>
                <a:solidFill>
                  <a:srgbClr val="000000"/>
                </a:solidFill>
                <a:effectLst/>
                <a:cs typeface="Arial" pitchFamily="34" charset="0"/>
              </a:rPr>
              <a:t>a.a.</a:t>
            </a:r>
            <a:endParaRPr kumimoji="0" lang="pt-BR" b="0" i="0" u="none" strike="noStrike" cap="none" normalizeH="0" baseline="0" dirty="0" smtClean="0">
              <a:ln>
                <a:noFill/>
              </a:ln>
              <a:solidFill>
                <a:srgbClr val="000000"/>
              </a:solidFill>
              <a:effectLst/>
              <a:cs typeface="Arial" pitchFamily="34" charset="0"/>
            </a:endParaRPr>
          </a:p>
        </p:txBody>
      </p:sp>
    </p:spTree>
    <p:extLst>
      <p:ext uri="{BB962C8B-B14F-4D97-AF65-F5344CB8AC3E}">
        <p14:creationId xmlns:p14="http://schemas.microsoft.com/office/powerpoint/2010/main" val="3160852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5</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AutoNum type="romanUcPeriod"/>
              <a:defRPr/>
            </a:pPr>
            <a:r>
              <a:rPr lang="en-US" dirty="0" smtClean="0"/>
              <a:t>Pay back </a:t>
            </a:r>
            <a:r>
              <a:rPr lang="en-US" dirty="0" err="1" smtClean="0"/>
              <a:t>descontado</a:t>
            </a:r>
            <a:endParaRPr lang="en-US" dirty="0" smtClean="0"/>
          </a:p>
        </p:txBody>
      </p:sp>
      <p:sp>
        <p:nvSpPr>
          <p:cNvPr id="8" name="Retângulo 7"/>
          <p:cNvSpPr/>
          <p:nvPr/>
        </p:nvSpPr>
        <p:spPr>
          <a:xfrm>
            <a:off x="539552" y="1859340"/>
            <a:ext cx="8280920" cy="461665"/>
          </a:xfrm>
          <a:prstGeom prst="rect">
            <a:avLst/>
          </a:prstGeom>
        </p:spPr>
        <p:txBody>
          <a:bodyPr wrap="square">
            <a:spAutoFit/>
          </a:bodyPr>
          <a:lstStyle/>
          <a:p>
            <a:r>
              <a:rPr lang="pt-BR" sz="2400" dirty="0" smtClean="0"/>
              <a:t>De modo esquemático</a:t>
            </a:r>
            <a:endParaRPr lang="pt-BR" sz="2400" dirty="0"/>
          </a:p>
        </p:txBody>
      </p:sp>
      <p:graphicFrame>
        <p:nvGraphicFramePr>
          <p:cNvPr id="10" name="Tabela 9"/>
          <p:cNvGraphicFramePr>
            <a:graphicFrameLocks noGrp="1"/>
          </p:cNvGraphicFramePr>
          <p:nvPr/>
        </p:nvGraphicFramePr>
        <p:xfrm>
          <a:off x="827585" y="2420889"/>
          <a:ext cx="6792415" cy="1692986"/>
        </p:xfrm>
        <a:graphic>
          <a:graphicData uri="http://schemas.openxmlformats.org/drawingml/2006/table">
            <a:tbl>
              <a:tblPr/>
              <a:tblGrid>
                <a:gridCol w="731068"/>
                <a:gridCol w="1084589"/>
                <a:gridCol w="2213799"/>
                <a:gridCol w="1431247"/>
                <a:gridCol w="1331712"/>
              </a:tblGrid>
              <a:tr h="274538">
                <a:tc>
                  <a:txBody>
                    <a:bodyPr/>
                    <a:lstStyle/>
                    <a:p>
                      <a:pPr algn="ctr" fontAlgn="b"/>
                      <a:r>
                        <a:rPr lang="pt-BR" sz="1400" b="0" i="0" u="none" strike="noStrike">
                          <a:latin typeface="Arial"/>
                        </a:rPr>
                        <a:t>ANO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FC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OPERAÇÃO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VP ( FC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SALDO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54612">
                <a:tc>
                  <a:txBody>
                    <a:bodyPr/>
                    <a:lstStyle/>
                    <a:p>
                      <a:pPr algn="ctr" fontAlgn="b"/>
                      <a:r>
                        <a:rPr lang="pt-BR" sz="1700" b="0" i="0" u="none" strike="noStrike">
                          <a:latin typeface="Arial"/>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500.000 / ( 1,10)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612">
                <a:tc>
                  <a:txBody>
                    <a:bodyPr/>
                    <a:lstStyle/>
                    <a:p>
                      <a:pPr algn="ctr" fontAlgn="b"/>
                      <a:r>
                        <a:rPr lang="pt-BR" sz="17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200.000 / ( 1,10 )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181.820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-318.180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612">
                <a:tc>
                  <a:txBody>
                    <a:bodyPr/>
                    <a:lstStyle/>
                    <a:p>
                      <a:pPr algn="ctr" fontAlgn="b"/>
                      <a:r>
                        <a:rPr lang="pt-BR" sz="17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250.000 / ( 1,10 )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206.610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-111.570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612">
                <a:tc>
                  <a:txBody>
                    <a:bodyPr/>
                    <a:lstStyle/>
                    <a:p>
                      <a:pPr algn="ctr" fontAlgn="b"/>
                      <a:r>
                        <a:rPr lang="pt-BR" sz="17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400.000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400.000 / ( 1,10 )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300.530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dirty="0">
                          <a:latin typeface="Arial"/>
                        </a:rPr>
                        <a:t>188.960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CaixaDeTexto 10"/>
          <p:cNvSpPr txBox="1"/>
          <p:nvPr/>
        </p:nvSpPr>
        <p:spPr>
          <a:xfrm>
            <a:off x="4427984" y="2636912"/>
            <a:ext cx="276038" cy="307777"/>
          </a:xfrm>
          <a:prstGeom prst="rect">
            <a:avLst/>
          </a:prstGeom>
          <a:noFill/>
        </p:spPr>
        <p:txBody>
          <a:bodyPr wrap="none" rtlCol="0">
            <a:spAutoFit/>
          </a:bodyPr>
          <a:lstStyle/>
          <a:p>
            <a:r>
              <a:rPr lang="pt-BR" sz="1400" dirty="0" smtClean="0"/>
              <a:t>0</a:t>
            </a:r>
            <a:endParaRPr lang="pt-BR" sz="1400" dirty="0"/>
          </a:p>
        </p:txBody>
      </p:sp>
      <p:sp>
        <p:nvSpPr>
          <p:cNvPr id="12" name="CaixaDeTexto 11"/>
          <p:cNvSpPr txBox="1"/>
          <p:nvPr/>
        </p:nvSpPr>
        <p:spPr>
          <a:xfrm>
            <a:off x="4439978" y="2996952"/>
            <a:ext cx="276038" cy="307777"/>
          </a:xfrm>
          <a:prstGeom prst="rect">
            <a:avLst/>
          </a:prstGeom>
          <a:noFill/>
        </p:spPr>
        <p:txBody>
          <a:bodyPr wrap="none" rtlCol="0">
            <a:spAutoFit/>
          </a:bodyPr>
          <a:lstStyle/>
          <a:p>
            <a:r>
              <a:rPr lang="pt-BR" sz="1400" dirty="0" smtClean="0"/>
              <a:t>1</a:t>
            </a:r>
            <a:endParaRPr lang="pt-BR" sz="1400" dirty="0"/>
          </a:p>
        </p:txBody>
      </p:sp>
      <p:sp>
        <p:nvSpPr>
          <p:cNvPr id="13" name="CaixaDeTexto 12"/>
          <p:cNvSpPr txBox="1"/>
          <p:nvPr/>
        </p:nvSpPr>
        <p:spPr>
          <a:xfrm>
            <a:off x="4427984" y="3337247"/>
            <a:ext cx="276038" cy="307777"/>
          </a:xfrm>
          <a:prstGeom prst="rect">
            <a:avLst/>
          </a:prstGeom>
          <a:noFill/>
        </p:spPr>
        <p:txBody>
          <a:bodyPr wrap="none" rtlCol="0">
            <a:spAutoFit/>
          </a:bodyPr>
          <a:lstStyle/>
          <a:p>
            <a:r>
              <a:rPr lang="pt-BR" sz="1400" dirty="0" smtClean="0"/>
              <a:t>2</a:t>
            </a:r>
            <a:endParaRPr lang="pt-BR" sz="1400" dirty="0"/>
          </a:p>
        </p:txBody>
      </p:sp>
      <p:sp>
        <p:nvSpPr>
          <p:cNvPr id="14" name="CaixaDeTexto 13"/>
          <p:cNvSpPr txBox="1"/>
          <p:nvPr/>
        </p:nvSpPr>
        <p:spPr>
          <a:xfrm>
            <a:off x="4439978" y="3697287"/>
            <a:ext cx="276038" cy="307777"/>
          </a:xfrm>
          <a:prstGeom prst="rect">
            <a:avLst/>
          </a:prstGeom>
          <a:noFill/>
        </p:spPr>
        <p:txBody>
          <a:bodyPr wrap="none" rtlCol="0">
            <a:spAutoFit/>
          </a:bodyPr>
          <a:lstStyle/>
          <a:p>
            <a:r>
              <a:rPr lang="pt-BR" sz="1400" dirty="0" smtClean="0"/>
              <a:t>3</a:t>
            </a:r>
            <a:endParaRPr lang="pt-BR" sz="1400" dirty="0"/>
          </a:p>
        </p:txBody>
      </p:sp>
      <p:sp>
        <p:nvSpPr>
          <p:cNvPr id="15" name="Retângulo 14"/>
          <p:cNvSpPr/>
          <p:nvPr/>
        </p:nvSpPr>
        <p:spPr>
          <a:xfrm>
            <a:off x="611560" y="4479503"/>
            <a:ext cx="8280920" cy="461665"/>
          </a:xfrm>
          <a:prstGeom prst="rect">
            <a:avLst/>
          </a:prstGeom>
        </p:spPr>
        <p:txBody>
          <a:bodyPr wrap="square">
            <a:spAutoFit/>
          </a:bodyPr>
          <a:lstStyle/>
          <a:p>
            <a:r>
              <a:rPr lang="pt-BR" sz="2400" dirty="0" smtClean="0"/>
              <a:t>PBD =  2 + 111.570/300.530   =  2,37 anos</a:t>
            </a:r>
            <a:endParaRPr lang="pt-BR" sz="2400" dirty="0"/>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6</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AutoNum type="romanUcPeriod"/>
              <a:defRPr/>
            </a:pPr>
            <a:r>
              <a:rPr lang="en-US" dirty="0" smtClean="0"/>
              <a:t>Pay back </a:t>
            </a:r>
            <a:r>
              <a:rPr lang="en-US" dirty="0" err="1" smtClean="0"/>
              <a:t>descontado</a:t>
            </a:r>
            <a:endParaRPr lang="en-US" dirty="0" smtClean="0"/>
          </a:p>
        </p:txBody>
      </p:sp>
      <p:sp>
        <p:nvSpPr>
          <p:cNvPr id="8" name="Retângulo 7"/>
          <p:cNvSpPr/>
          <p:nvPr/>
        </p:nvSpPr>
        <p:spPr>
          <a:xfrm>
            <a:off x="539552" y="1859340"/>
            <a:ext cx="8280920" cy="461665"/>
          </a:xfrm>
          <a:prstGeom prst="rect">
            <a:avLst/>
          </a:prstGeom>
        </p:spPr>
        <p:txBody>
          <a:bodyPr wrap="square">
            <a:spAutoFit/>
          </a:bodyPr>
          <a:lstStyle/>
          <a:p>
            <a:r>
              <a:rPr lang="pt-BR" sz="2400" dirty="0" smtClean="0"/>
              <a:t>Tente Você   ,  para um TMA = 14% </a:t>
            </a:r>
            <a:r>
              <a:rPr lang="pt-BR" sz="2400" dirty="0" err="1" smtClean="0"/>
              <a:t>a.a.</a:t>
            </a:r>
            <a:endParaRPr lang="pt-BR" sz="2400" dirty="0"/>
          </a:p>
        </p:txBody>
      </p:sp>
      <p:graphicFrame>
        <p:nvGraphicFramePr>
          <p:cNvPr id="10" name="Tabela 9"/>
          <p:cNvGraphicFramePr>
            <a:graphicFrameLocks noGrp="1"/>
          </p:cNvGraphicFramePr>
          <p:nvPr/>
        </p:nvGraphicFramePr>
        <p:xfrm>
          <a:off x="1524000" y="2600672"/>
          <a:ext cx="6096000" cy="1656656"/>
        </p:xfrm>
        <a:graphic>
          <a:graphicData uri="http://schemas.openxmlformats.org/drawingml/2006/table">
            <a:tbl>
              <a:tblPr/>
              <a:tblGrid>
                <a:gridCol w="656113"/>
                <a:gridCol w="973388"/>
                <a:gridCol w="1986822"/>
                <a:gridCol w="1284503"/>
                <a:gridCol w="1195174"/>
              </a:tblGrid>
              <a:tr h="222121">
                <a:tc>
                  <a:txBody>
                    <a:bodyPr/>
                    <a:lstStyle/>
                    <a:p>
                      <a:pPr algn="ctr" fontAlgn="b"/>
                      <a:r>
                        <a:rPr lang="pt-BR" sz="1400" b="0" i="0" u="none" strike="noStrike">
                          <a:latin typeface="Arial"/>
                        </a:rPr>
                        <a:t>ANO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FC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OPERAÇÃO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pt-BR" sz="1400" b="0" i="0" u="none" strike="noStrike">
                          <a:latin typeface="Arial"/>
                        </a:rPr>
                        <a:t>VP ( FC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pt-BR" sz="1400" b="0" i="0" u="none" strike="noStrike">
                          <a:latin typeface="Arial"/>
                        </a:rPr>
                        <a:t>SALDO</a:t>
                      </a:r>
                      <a:endParaRPr lang="pt-BR" sz="10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86907">
                <a:tc>
                  <a:txBody>
                    <a:bodyPr/>
                    <a:lstStyle/>
                    <a:p>
                      <a:pPr algn="ctr" fontAlgn="b"/>
                      <a:r>
                        <a:rPr lang="pt-BR" sz="1700" b="0" i="0" u="none" strike="noStrike">
                          <a:latin typeface="Arial"/>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07">
                <a:tc>
                  <a:txBody>
                    <a:bodyPr/>
                    <a:lstStyle/>
                    <a:p>
                      <a:pPr algn="ctr" fontAlgn="b"/>
                      <a:r>
                        <a:rPr lang="pt-BR" sz="1700" b="0" i="0" u="none" strike="noStrike">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7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CaixaDeTexto 1"/>
          <p:cNvSpPr txBox="1"/>
          <p:nvPr/>
        </p:nvSpPr>
        <p:spPr>
          <a:xfrm>
            <a:off x="6172200" y="1781175"/>
            <a:ext cx="256160"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pt-BR" sz="1100"/>
              <a:t>0</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7</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a:t>
            </a:r>
            <a:r>
              <a:rPr lang="en-US" dirty="0" err="1" smtClean="0"/>
              <a:t>Indice</a:t>
            </a:r>
            <a:r>
              <a:rPr lang="en-US" dirty="0" smtClean="0"/>
              <a:t> </a:t>
            </a:r>
            <a:r>
              <a:rPr lang="en-US" dirty="0" err="1" smtClean="0"/>
              <a:t>Beneficio</a:t>
            </a:r>
            <a:r>
              <a:rPr lang="en-US" dirty="0" smtClean="0"/>
              <a:t> / </a:t>
            </a:r>
            <a:r>
              <a:rPr lang="en-US" dirty="0" err="1" smtClean="0"/>
              <a:t>Custo</a:t>
            </a:r>
            <a:r>
              <a:rPr lang="en-US" dirty="0" smtClean="0"/>
              <a:t> ( IBC )</a:t>
            </a:r>
          </a:p>
        </p:txBody>
      </p:sp>
      <p:sp>
        <p:nvSpPr>
          <p:cNvPr id="14" name="Rectangle 3"/>
          <p:cNvSpPr txBox="1">
            <a:spLocks noChangeArrowheads="1"/>
          </p:cNvSpPr>
          <p:nvPr/>
        </p:nvSpPr>
        <p:spPr>
          <a:xfrm>
            <a:off x="395288" y="1714500"/>
            <a:ext cx="8342312" cy="3571875"/>
          </a:xfrm>
          <a:prstGeom prst="rect">
            <a:avLst/>
          </a:prstGeom>
        </p:spPr>
        <p:txBody>
          <a:bodyPr/>
          <a:lstStyle/>
          <a:p>
            <a:pPr marL="342900" marR="0" lvl="0" indent="-342900" algn="just" defTabSz="914400" rtl="0" eaLnBrk="1" fontAlgn="auto" latinLnBrk="0" hangingPunct="1">
              <a:lnSpc>
                <a:spcPct val="90000"/>
              </a:lnSpc>
              <a:spcBef>
                <a:spcPts val="1200"/>
              </a:spcBef>
              <a:spcAft>
                <a:spcPts val="1200"/>
              </a:spcAft>
              <a:buClrTx/>
              <a:buSzTx/>
              <a:buFont typeface="Arial" pitchFamily="34" charset="0"/>
              <a:buChar char="•"/>
              <a:tabLst/>
              <a:defRPr/>
            </a:pPr>
            <a:r>
              <a:rPr kumimoji="0" lang="pt-BR"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O índice Benefício/Custo - IBC expressa quanto se espera ganhar por unidade de capital investido.</a:t>
            </a:r>
          </a:p>
          <a:p>
            <a:pPr marL="342900" marR="0" lvl="0" indent="-342900" algn="just" defTabSz="914400" rtl="0" eaLnBrk="1" fontAlgn="auto" latinLnBrk="0" hangingPunct="1">
              <a:lnSpc>
                <a:spcPct val="90000"/>
              </a:lnSpc>
              <a:spcBef>
                <a:spcPts val="1200"/>
              </a:spcBef>
              <a:spcAft>
                <a:spcPts val="1200"/>
              </a:spcAft>
              <a:buClrTx/>
              <a:buSzTx/>
              <a:buFont typeface="Arial" pitchFamily="34" charset="0"/>
              <a:buChar char="•"/>
              <a:tabLst/>
              <a:defRPr/>
            </a:pPr>
            <a:r>
              <a:rPr kumimoji="0" lang="pt-BR"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 hipótese implícita no cálculo do IBC é que os recursos liberados ao longo da vida útil do projeto sejam reinvestidos à taxa mínima atratividade.</a:t>
            </a:r>
          </a:p>
          <a:p>
            <a:pPr marL="342900" marR="0" lvl="0" indent="-342900" algn="just" defTabSz="914400" rtl="0" eaLnBrk="1" fontAlgn="auto" latinLnBrk="0" hangingPunct="1">
              <a:lnSpc>
                <a:spcPct val="90000"/>
              </a:lnSpc>
              <a:spcBef>
                <a:spcPts val="1200"/>
              </a:spcBef>
              <a:spcAft>
                <a:spcPts val="1200"/>
              </a:spcAft>
              <a:buClrTx/>
              <a:buSzTx/>
              <a:buFont typeface="Arial" pitchFamily="34" charset="0"/>
              <a:buChar char="•"/>
              <a:tabLst/>
              <a:defRPr/>
            </a:pPr>
            <a:r>
              <a:rPr kumimoji="0" lang="pt-BR"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Genericamente, o IBC é do que uma razão entre o Fluxo esperado de Benefícios de um projeto e o Fluxo Esperado de Investimentos necessários para realizá-lo. </a:t>
            </a:r>
            <a:endParaRPr kumimoji="0" lang="pt-BR" sz="2600" b="0"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80000"/>
              </a:lnSpc>
              <a:spcBef>
                <a:spcPts val="1200"/>
              </a:spcBef>
              <a:spcAft>
                <a:spcPts val="1200"/>
              </a:spcAft>
              <a:buClrTx/>
              <a:buSzTx/>
              <a:buFont typeface="Arial" pitchFamily="34" charset="0"/>
              <a:buChar char="•"/>
              <a:tabLst/>
              <a:defRPr/>
            </a:pPr>
            <a:endParaRPr kumimoji="0" lang="pt-BR" sz="2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3"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8</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a:t>
            </a:r>
            <a:r>
              <a:rPr lang="en-US" dirty="0" err="1" smtClean="0"/>
              <a:t>Indice</a:t>
            </a:r>
            <a:r>
              <a:rPr lang="en-US" dirty="0" smtClean="0"/>
              <a:t> </a:t>
            </a:r>
            <a:r>
              <a:rPr lang="en-US" dirty="0" err="1" smtClean="0"/>
              <a:t>Beneficio</a:t>
            </a:r>
            <a:r>
              <a:rPr lang="en-US" dirty="0" smtClean="0"/>
              <a:t> / </a:t>
            </a:r>
            <a:r>
              <a:rPr lang="en-US" dirty="0" err="1" smtClean="0"/>
              <a:t>Custo</a:t>
            </a:r>
            <a:r>
              <a:rPr lang="en-US" dirty="0" smtClean="0"/>
              <a:t> ( IBC )</a:t>
            </a:r>
          </a:p>
        </p:txBody>
      </p:sp>
      <p:graphicFrame>
        <p:nvGraphicFramePr>
          <p:cNvPr id="44034" name="Object 4"/>
          <p:cNvGraphicFramePr>
            <a:graphicFrameLocks noChangeAspect="1"/>
          </p:cNvGraphicFramePr>
          <p:nvPr/>
        </p:nvGraphicFramePr>
        <p:xfrm>
          <a:off x="899592" y="1628800"/>
          <a:ext cx="6584950" cy="928687"/>
        </p:xfrm>
        <a:graphic>
          <a:graphicData uri="http://schemas.openxmlformats.org/presentationml/2006/ole">
            <mc:AlternateContent xmlns:mc="http://schemas.openxmlformats.org/markup-compatibility/2006">
              <mc:Choice xmlns:v="urn:schemas-microsoft-com:vml" Requires="v">
                <p:oleObj spid="_x0000_s44042" name="Equação" r:id="rId4" imgW="2971800" imgH="419100" progId="Equation.3">
                  <p:embed/>
                </p:oleObj>
              </mc:Choice>
              <mc:Fallback>
                <p:oleObj name="Equação" r:id="rId4" imgW="29718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628800"/>
                        <a:ext cx="658495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nfconsultoria.com.br/wp-content/uploads/2010/07/26556_1-300x194.jpg"/>
          <p:cNvPicPr>
            <a:picLocks noChangeAspect="1" noChangeArrowheads="1"/>
          </p:cNvPicPr>
          <p:nvPr/>
        </p:nvPicPr>
        <p:blipFill>
          <a:blip r:embed="rId2" cstate="print"/>
          <a:srcRect/>
          <a:stretch>
            <a:fillRect/>
          </a:stretch>
        </p:blipFill>
        <p:spPr bwMode="auto">
          <a:xfrm>
            <a:off x="50378" y="0"/>
            <a:ext cx="2073350" cy="1340767"/>
          </a:xfrm>
          <a:prstGeom prst="rect">
            <a:avLst/>
          </a:prstGeom>
          <a:noFill/>
        </p:spPr>
      </p:pic>
      <p:sp>
        <p:nvSpPr>
          <p:cNvPr id="5" name="Espaço Reservado para Número de Slide 4"/>
          <p:cNvSpPr>
            <a:spLocks noGrp="1"/>
          </p:cNvSpPr>
          <p:nvPr>
            <p:ph type="sldNum" sz="quarter" idx="12"/>
          </p:nvPr>
        </p:nvSpPr>
        <p:spPr/>
        <p:txBody>
          <a:bodyPr/>
          <a:lstStyle/>
          <a:p>
            <a:fld id="{AF538238-019E-4B70-BCED-F645B823071F}" type="slidenum">
              <a:rPr lang="pt-BR" smtClean="0"/>
              <a:pPr/>
              <a:t>9</a:t>
            </a:fld>
            <a:endParaRPr lang="pt-BR"/>
          </a:p>
        </p:txBody>
      </p:sp>
      <p:sp>
        <p:nvSpPr>
          <p:cNvPr id="7" name="Subtitle 2"/>
          <p:cNvSpPr txBox="1">
            <a:spLocks/>
          </p:cNvSpPr>
          <p:nvPr/>
        </p:nvSpPr>
        <p:spPr>
          <a:xfrm>
            <a:off x="827584" y="476672"/>
            <a:ext cx="8424936"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lgn="ctr">
              <a:buNone/>
              <a:defRPr/>
            </a:pPr>
            <a:r>
              <a:rPr lang="en-US" dirty="0" smtClean="0"/>
              <a:t>II.    </a:t>
            </a:r>
            <a:r>
              <a:rPr lang="en-US" dirty="0" err="1" smtClean="0"/>
              <a:t>Indice</a:t>
            </a:r>
            <a:r>
              <a:rPr lang="en-US" dirty="0" smtClean="0"/>
              <a:t> </a:t>
            </a:r>
            <a:r>
              <a:rPr lang="en-US" dirty="0" err="1" smtClean="0"/>
              <a:t>Beneficio</a:t>
            </a:r>
            <a:r>
              <a:rPr lang="en-US" dirty="0" smtClean="0"/>
              <a:t> / </a:t>
            </a:r>
            <a:r>
              <a:rPr lang="en-US" dirty="0" err="1" smtClean="0"/>
              <a:t>Custo</a:t>
            </a:r>
            <a:r>
              <a:rPr lang="en-US" dirty="0" smtClean="0"/>
              <a:t> ( IBC )</a:t>
            </a:r>
          </a:p>
        </p:txBody>
      </p:sp>
      <p:sp>
        <p:nvSpPr>
          <p:cNvPr id="6" name="Rectangle 3"/>
          <p:cNvSpPr>
            <a:spLocks noGrp="1" noChangeArrowheads="1"/>
          </p:cNvSpPr>
          <p:nvPr>
            <p:ph sz="quarter" idx="1"/>
          </p:nvPr>
        </p:nvSpPr>
        <p:spPr>
          <a:xfrm>
            <a:off x="500063" y="1453480"/>
            <a:ext cx="8266112" cy="4495800"/>
          </a:xfrm>
        </p:spPr>
        <p:txBody>
          <a:bodyPr/>
          <a:lstStyle/>
          <a:p>
            <a:pPr eaLnBrk="1" hangingPunct="1">
              <a:spcBef>
                <a:spcPts val="1200"/>
              </a:spcBef>
              <a:spcAft>
                <a:spcPts val="1200"/>
              </a:spcAft>
            </a:pPr>
            <a:r>
              <a:rPr lang="pt-BR" sz="2800" dirty="0" smtClean="0"/>
              <a:t>A análise do IBC, para efeito de se aceitar ou rejeitar um projeto de investimento, é análoga à do VPL.</a:t>
            </a:r>
          </a:p>
          <a:p>
            <a:pPr eaLnBrk="1" hangingPunct="1">
              <a:spcBef>
                <a:spcPts val="1200"/>
              </a:spcBef>
              <a:spcAft>
                <a:spcPts val="1200"/>
              </a:spcAft>
            </a:pPr>
            <a:r>
              <a:rPr lang="pt-BR" sz="2800" dirty="0" smtClean="0"/>
              <a:t>É fácil verificar que se </a:t>
            </a:r>
            <a:r>
              <a:rPr lang="pt-BR" sz="2800" b="1" dirty="0" smtClean="0"/>
              <a:t>VPL &gt; O</a:t>
            </a:r>
            <a:r>
              <a:rPr lang="pt-BR" sz="2800" dirty="0" smtClean="0"/>
              <a:t>, então, necessariamente, ter-se-á   </a:t>
            </a:r>
            <a:r>
              <a:rPr lang="pt-BR" sz="2800" b="1" dirty="0" smtClean="0"/>
              <a:t>IBC &gt; 1</a:t>
            </a:r>
            <a:r>
              <a:rPr lang="pt-BR" sz="2800" dirty="0" smtClean="0"/>
              <a:t>. </a:t>
            </a:r>
          </a:p>
          <a:p>
            <a:pPr eaLnBrk="1" hangingPunct="1">
              <a:spcBef>
                <a:spcPts val="1200"/>
              </a:spcBef>
              <a:spcAft>
                <a:spcPts val="1200"/>
              </a:spcAft>
            </a:pPr>
            <a:r>
              <a:rPr lang="pt-BR" sz="2800" b="1" i="1" dirty="0" smtClean="0"/>
              <a:t>IBC </a:t>
            </a:r>
            <a:r>
              <a:rPr lang="pt-BR" sz="2800" b="1" dirty="0" smtClean="0"/>
              <a:t>&gt; 1</a:t>
            </a:r>
            <a:r>
              <a:rPr lang="pt-BR" sz="2800" dirty="0" smtClean="0"/>
              <a:t> → indica que o projeto merece continuar sendo analisado. </a:t>
            </a:r>
          </a:p>
        </p:txBody>
      </p:sp>
    </p:spTree>
    <p:extLst>
      <p:ext uri="{BB962C8B-B14F-4D97-AF65-F5344CB8AC3E}">
        <p14:creationId xmlns:p14="http://schemas.microsoft.com/office/powerpoint/2010/main" val="255123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2303</Words>
  <Application>Microsoft Office PowerPoint</Application>
  <PresentationFormat>Apresentação na tela (4:3)</PresentationFormat>
  <Paragraphs>541</Paragraphs>
  <Slides>43</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43</vt:i4>
      </vt:variant>
    </vt:vector>
  </HeadingPairs>
  <TitlesOfParts>
    <vt:vector size="45" baseType="lpstr">
      <vt:lpstr>Tema do Office</vt:lpstr>
      <vt:lpstr>Equação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Martino</dc:creator>
  <cp:lastModifiedBy>HP</cp:lastModifiedBy>
  <cp:revision>319</cp:revision>
  <dcterms:created xsi:type="dcterms:W3CDTF">2012-02-10T13:18:47Z</dcterms:created>
  <dcterms:modified xsi:type="dcterms:W3CDTF">2015-10-18T00:08:13Z</dcterms:modified>
</cp:coreProperties>
</file>