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0" r:id="rId3"/>
    <p:sldId id="452" r:id="rId4"/>
    <p:sldId id="400" r:id="rId5"/>
    <p:sldId id="453" r:id="rId6"/>
    <p:sldId id="406" r:id="rId7"/>
    <p:sldId id="454" r:id="rId8"/>
    <p:sldId id="407" r:id="rId9"/>
    <p:sldId id="259" r:id="rId10"/>
    <p:sldId id="402" r:id="rId11"/>
    <p:sldId id="401" r:id="rId12"/>
    <p:sldId id="403" r:id="rId13"/>
    <p:sldId id="404" r:id="rId14"/>
    <p:sldId id="405" r:id="rId15"/>
    <p:sldId id="451" r:id="rId16"/>
    <p:sldId id="408" r:id="rId17"/>
    <p:sldId id="445" r:id="rId18"/>
    <p:sldId id="446" r:id="rId19"/>
    <p:sldId id="44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4" autoAdjust="0"/>
    <p:restoredTop sz="49461" autoAdjust="0"/>
  </p:normalViewPr>
  <p:slideViewPr>
    <p:cSldViewPr>
      <p:cViewPr>
        <p:scale>
          <a:sx n="66" d="100"/>
          <a:sy n="66" d="100"/>
        </p:scale>
        <p:origin x="-1548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MMM\ENG%20ECON\TI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slide2a!$G$2:$G$8</c:f>
              <c:numCache>
                <c:formatCode>0%</c:formatCode>
                <c:ptCount val="7"/>
                <c:pt idx="0">
                  <c:v>0.1</c:v>
                </c:pt>
                <c:pt idx="1">
                  <c:v>0.12000000000000001</c:v>
                </c:pt>
                <c:pt idx="2">
                  <c:v>0.14000000000000001</c:v>
                </c:pt>
                <c:pt idx="3">
                  <c:v>0.16</c:v>
                </c:pt>
                <c:pt idx="4">
                  <c:v>0.18</c:v>
                </c:pt>
                <c:pt idx="5">
                  <c:v>0.19999999999999998</c:v>
                </c:pt>
                <c:pt idx="6">
                  <c:v>0.21999999999999997</c:v>
                </c:pt>
              </c:numCache>
            </c:numRef>
          </c:cat>
          <c:val>
            <c:numRef>
              <c:f>slide2a!$F$2:$F$8</c:f>
              <c:numCache>
                <c:formatCode>"R$"#,##0.00_);[Red]\("R$"#,##0.00\)</c:formatCode>
                <c:ptCount val="7"/>
                <c:pt idx="0">
                  <c:v>120.15194509249181</c:v>
                </c:pt>
                <c:pt idx="1">
                  <c:v>88.713266577781042</c:v>
                </c:pt>
                <c:pt idx="2">
                  <c:v>59.899566435701104</c:v>
                </c:pt>
                <c:pt idx="3">
                  <c:v>33.428713280056627</c:v>
                </c:pt>
                <c:pt idx="4">
                  <c:v>9.0544502767686481</c:v>
                </c:pt>
                <c:pt idx="5">
                  <c:v>-13.438786008230466</c:v>
                </c:pt>
                <c:pt idx="6">
                  <c:v>-34.240216950662614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cat>
            <c:numRef>
              <c:f>slide2a!$G$2:$G$8</c:f>
              <c:numCache>
                <c:formatCode>0%</c:formatCode>
                <c:ptCount val="7"/>
                <c:pt idx="0">
                  <c:v>0.1</c:v>
                </c:pt>
                <c:pt idx="1">
                  <c:v>0.12000000000000001</c:v>
                </c:pt>
                <c:pt idx="2">
                  <c:v>0.14000000000000001</c:v>
                </c:pt>
                <c:pt idx="3">
                  <c:v>0.16</c:v>
                </c:pt>
                <c:pt idx="4">
                  <c:v>0.18</c:v>
                </c:pt>
                <c:pt idx="5">
                  <c:v>0.19999999999999998</c:v>
                </c:pt>
                <c:pt idx="6">
                  <c:v>0.21999999999999997</c:v>
                </c:pt>
              </c:numCache>
            </c:numRef>
          </c:cat>
          <c:val>
            <c:numRef>
              <c:f>slide2a!$G$2:$G$8</c:f>
              <c:numCache>
                <c:formatCode>0%</c:formatCode>
                <c:ptCount val="7"/>
                <c:pt idx="0">
                  <c:v>0.1</c:v>
                </c:pt>
                <c:pt idx="1">
                  <c:v>0.12000000000000001</c:v>
                </c:pt>
                <c:pt idx="2">
                  <c:v>0.14000000000000001</c:v>
                </c:pt>
                <c:pt idx="3">
                  <c:v>0.16</c:v>
                </c:pt>
                <c:pt idx="4">
                  <c:v>0.18</c:v>
                </c:pt>
                <c:pt idx="5">
                  <c:v>0.19999999999999998</c:v>
                </c:pt>
                <c:pt idx="6">
                  <c:v>0.21999999999999997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774592"/>
        <c:axId val="100199040"/>
      </c:lineChart>
      <c:catAx>
        <c:axId val="55774592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100199040"/>
        <c:crosses val="autoZero"/>
        <c:auto val="1"/>
        <c:lblAlgn val="ctr"/>
        <c:lblOffset val="100"/>
        <c:noMultiLvlLbl val="0"/>
      </c:catAx>
      <c:valAx>
        <c:axId val="100199040"/>
        <c:scaling>
          <c:orientation val="minMax"/>
        </c:scaling>
        <c:delete val="0"/>
        <c:axPos val="l"/>
        <c:majorGridlines/>
        <c:numFmt formatCode="&quot;R$&quot;#,##0.00_);[Red]\(&quot;R$&quot;#,##0.00\)" sourceLinked="1"/>
        <c:majorTickMark val="out"/>
        <c:minorTickMark val="none"/>
        <c:tickLblPos val="nextTo"/>
        <c:crossAx val="55774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096A-14C4-4B52-BF41-F73A880791A4}" type="datetimeFigureOut">
              <a:rPr lang="pt-BR" smtClean="0"/>
              <a:pPr/>
              <a:t>15/11/2015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341D-4F62-42D6-B578-4A8B2DA009C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5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5B90F7-BCB6-4C24-BE5F-6F28D5CD279A}" type="datetime1">
              <a:rPr lang="pt-BR" smtClean="0"/>
              <a:pPr/>
              <a:t>15/11/2015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0B88AD-098A-4F3A-A9CA-39205D479FB5}" type="datetime1">
              <a:rPr lang="pt-BR" smtClean="0"/>
              <a:pPr/>
              <a:t>15/11/2015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1211D-C744-485E-A6FE-68C773A3493E}" type="datetime1">
              <a:rPr lang="pt-BR" smtClean="0"/>
              <a:pPr/>
              <a:t>15/11/2015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B06F6D-104E-4014-A898-708E73904A4C}" type="datetime1">
              <a:rPr lang="pt-BR" smtClean="0"/>
              <a:pPr/>
              <a:t>15/11/2015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3903AD-C367-4974-AB51-15FCE158B44C}" type="datetime1">
              <a:rPr lang="pt-BR" smtClean="0"/>
              <a:pPr/>
              <a:t>15/11/2015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92D889-D00B-4677-B4A6-84952F27C168}" type="datetime1">
              <a:rPr lang="pt-BR" smtClean="0"/>
              <a:pPr/>
              <a:t>15/11/2015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47C5A-0CC6-42A8-97B6-A9E557CCEC95}" type="datetime1">
              <a:rPr lang="pt-BR" smtClean="0"/>
              <a:pPr/>
              <a:t>15/11/2015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708D86-46E9-461E-B203-0767606CB4D6}" type="datetime1">
              <a:rPr lang="pt-BR" smtClean="0"/>
              <a:pPr/>
              <a:t>15/11/2015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9AAD07-74A8-4059-9ABD-E9860DBC2AF9}" type="datetime1">
              <a:rPr lang="pt-BR" smtClean="0"/>
              <a:pPr/>
              <a:t>15/11/2015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34AD35-7007-45CA-9FDB-985923B46B6B}" type="datetime1">
              <a:rPr lang="pt-BR" smtClean="0"/>
              <a:pPr/>
              <a:t>15/11/2015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71DCDB-02BB-4C1F-B992-2361271B2285}" type="datetime1">
              <a:rPr lang="pt-BR" smtClean="0"/>
              <a:pPr/>
              <a:t>15/11/2015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2.emf"/><Relationship Id="rId4" Type="http://schemas.openxmlformats.org/officeDocument/2006/relationships/package" Target="../embeddings/Planilha_do_Microsoft_Excel1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Engenharia</a:t>
            </a:r>
            <a:r>
              <a:rPr lang="en-US" dirty="0" smtClean="0"/>
              <a:t> </a:t>
            </a:r>
            <a:r>
              <a:rPr lang="en-US" dirty="0" err="1" smtClean="0"/>
              <a:t>Econômica</a:t>
            </a:r>
            <a:r>
              <a:rPr lang="en-US" dirty="0" smtClean="0"/>
              <a:t> aula 10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2564904"/>
            <a:ext cx="8748464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AutoNum type="romanUcPeriod"/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Internas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Retorno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( TIR )</a:t>
            </a:r>
          </a:p>
          <a:p>
            <a:pPr marL="571500" indent="-571500" algn="just">
              <a:buAutoNum type="romanUcPeriod"/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Ponto de Fisher</a:t>
            </a:r>
          </a:p>
          <a:p>
            <a:pPr marL="571500" indent="-571500" algn="just">
              <a:buAutoNum type="romanUcPeriod"/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Amortização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2073350" cy="134076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1340768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Exemplo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smtClean="0"/>
              <a:t>TIR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1043608" y="2564904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43608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1971328" y="18364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04651" y="328498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10.000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66651" y="1556792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12.500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611560" y="3861048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10.000 =    12.500 / ( 1+ i )</a:t>
            </a:r>
          </a:p>
          <a:p>
            <a:r>
              <a:rPr lang="pt-BR" sz="2400" dirty="0" smtClean="0"/>
              <a:t>10.000 ( 1+ i )  = 12.500</a:t>
            </a:r>
          </a:p>
          <a:p>
            <a:r>
              <a:rPr lang="pt-BR" sz="2400" dirty="0" smtClean="0"/>
              <a:t>1 + i  = 12.500/10.000</a:t>
            </a:r>
          </a:p>
          <a:p>
            <a:r>
              <a:rPr lang="pt-BR" sz="2400" dirty="0" smtClean="0"/>
              <a:t>i = 1,25 – 1</a:t>
            </a:r>
          </a:p>
          <a:p>
            <a:r>
              <a:rPr lang="pt-BR" sz="2400" dirty="0" smtClean="0"/>
              <a:t>i = 25%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34866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851090" y="38105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126876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Exemplo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 err="1" smtClean="0"/>
              <a:t>Cálculo</a:t>
            </a:r>
            <a:r>
              <a:rPr lang="en-US" dirty="0" smtClean="0"/>
              <a:t> da  TIR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1043608" y="2564904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43608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1971328" y="18364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2907432" y="18364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04651" y="328498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10.000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66651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5.000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630747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6.000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323528" y="4172887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Calcule  a TIR ?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834866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771800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126876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Exemplo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04664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smtClean="0"/>
              <a:t>TIR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1043608" y="2564904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43608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1971328" y="18364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2907432" y="18364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04651" y="328498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10.000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66651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5.000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630747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6.000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467544" y="3789040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10.000 =     5.000      +     6.000</a:t>
            </a:r>
          </a:p>
          <a:p>
            <a:r>
              <a:rPr lang="pt-BR" sz="2000" dirty="0" smtClean="0"/>
              <a:t>                   ( 1 + i )            ( 1 + i )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34866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71800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1547664" y="414908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915816" y="414908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267744" y="40985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60714" y="40881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smtClean="0"/>
              <a:t>TIR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07504" y="1412776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10.000 =    5.000      +       6.000        se   x =  1 + i  </a:t>
            </a:r>
            <a:r>
              <a:rPr lang="pt-BR" sz="2000" dirty="0" smtClean="0">
                <a:sym typeface="Wingdings" pitchFamily="2" charset="2"/>
              </a:rPr>
              <a:t>10 =  5 +  6</a:t>
            </a:r>
            <a:endParaRPr lang="pt-BR" sz="2000" dirty="0" smtClean="0"/>
          </a:p>
          <a:p>
            <a:r>
              <a:rPr lang="pt-BR" sz="2000" dirty="0" smtClean="0"/>
              <a:t>                   ( 1 + i )           ( 1 + i )                                              x      x²</a:t>
            </a:r>
          </a:p>
          <a:p>
            <a:endParaRPr lang="pt-BR" sz="2000" dirty="0" smtClean="0"/>
          </a:p>
          <a:p>
            <a:r>
              <a:rPr lang="pt-BR" sz="2000" dirty="0" smtClean="0"/>
              <a:t>Ou  10x² - 5x – 6 = 0</a:t>
            </a:r>
          </a:p>
          <a:p>
            <a:endParaRPr lang="pt-BR" sz="2000" dirty="0" smtClean="0"/>
          </a:p>
          <a:p>
            <a:r>
              <a:rPr lang="pt-BR" sz="2000" dirty="0" smtClean="0"/>
              <a:t>x = -b ±    </a:t>
            </a:r>
            <a:r>
              <a:rPr lang="el-GR" sz="2000" dirty="0" smtClean="0"/>
              <a:t>Δ</a:t>
            </a:r>
            <a:r>
              <a:rPr lang="pt-BR" sz="2000" dirty="0" smtClean="0"/>
              <a:t>   =   5 ±    (-5)² -(4*10*-6)      =   5 ± 16,28     =   1,063  ou -0,56</a:t>
            </a:r>
          </a:p>
          <a:p>
            <a:r>
              <a:rPr lang="pt-BR" sz="2000" dirty="0" smtClean="0"/>
              <a:t>          2 a                            20                               20</a:t>
            </a:r>
          </a:p>
          <a:p>
            <a:endParaRPr lang="pt-BR" sz="2000" dirty="0" smtClean="0"/>
          </a:p>
          <a:p>
            <a:r>
              <a:rPr lang="pt-BR" sz="2000" dirty="0" smtClean="0"/>
              <a:t>Ou seja i = x- 1   ,   i = -1,56 ( desprezível )</a:t>
            </a:r>
          </a:p>
          <a:p>
            <a:endParaRPr lang="pt-BR" sz="2000" dirty="0" smtClean="0"/>
          </a:p>
          <a:p>
            <a:r>
              <a:rPr lang="pt-BR" sz="2000" dirty="0" smtClean="0"/>
              <a:t>                                 i = 0,063 ,  ou seja   TIR =  6,3%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1187624" y="177281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555776" y="177281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932522" y="17008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275856" y="17008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5868144" y="177281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300192" y="177281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11560" y="328498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979712" y="328498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4572000" y="3284984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a livre 51"/>
          <p:cNvSpPr/>
          <p:nvPr/>
        </p:nvSpPr>
        <p:spPr>
          <a:xfrm>
            <a:off x="2138515" y="2852936"/>
            <a:ext cx="1137341" cy="384544"/>
          </a:xfrm>
          <a:custGeom>
            <a:avLst/>
            <a:gdLst>
              <a:gd name="connsiteX0" fmla="*/ 0 w 705293"/>
              <a:gd name="connsiteY0" fmla="*/ 109870 h 384544"/>
              <a:gd name="connsiteX1" fmla="*/ 53163 w 705293"/>
              <a:gd name="connsiteY1" fmla="*/ 375684 h 384544"/>
              <a:gd name="connsiteX2" fmla="*/ 127591 w 705293"/>
              <a:gd name="connsiteY2" fmla="*/ 56707 h 384544"/>
              <a:gd name="connsiteX3" fmla="*/ 627321 w 705293"/>
              <a:gd name="connsiteY3" fmla="*/ 35442 h 384544"/>
              <a:gd name="connsiteX4" fmla="*/ 595424 w 705293"/>
              <a:gd name="connsiteY4" fmla="*/ 35442 h 38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293" h="384544">
                <a:moveTo>
                  <a:pt x="0" y="109870"/>
                </a:moveTo>
                <a:cubicBezTo>
                  <a:pt x="15949" y="247207"/>
                  <a:pt x="31898" y="384544"/>
                  <a:pt x="53163" y="375684"/>
                </a:cubicBezTo>
                <a:cubicBezTo>
                  <a:pt x="74428" y="366824"/>
                  <a:pt x="31898" y="113414"/>
                  <a:pt x="127591" y="56707"/>
                </a:cubicBezTo>
                <a:cubicBezTo>
                  <a:pt x="223284" y="0"/>
                  <a:pt x="549349" y="38986"/>
                  <a:pt x="627321" y="35442"/>
                </a:cubicBezTo>
                <a:cubicBezTo>
                  <a:pt x="705293" y="31898"/>
                  <a:pt x="650358" y="33670"/>
                  <a:pt x="595424" y="3544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orma livre 52"/>
          <p:cNvSpPr/>
          <p:nvPr/>
        </p:nvSpPr>
        <p:spPr>
          <a:xfrm>
            <a:off x="971601" y="2996952"/>
            <a:ext cx="504055" cy="240528"/>
          </a:xfrm>
          <a:custGeom>
            <a:avLst/>
            <a:gdLst>
              <a:gd name="connsiteX0" fmla="*/ 0 w 705293"/>
              <a:gd name="connsiteY0" fmla="*/ 109870 h 384544"/>
              <a:gd name="connsiteX1" fmla="*/ 53163 w 705293"/>
              <a:gd name="connsiteY1" fmla="*/ 375684 h 384544"/>
              <a:gd name="connsiteX2" fmla="*/ 127591 w 705293"/>
              <a:gd name="connsiteY2" fmla="*/ 56707 h 384544"/>
              <a:gd name="connsiteX3" fmla="*/ 627321 w 705293"/>
              <a:gd name="connsiteY3" fmla="*/ 35442 h 384544"/>
              <a:gd name="connsiteX4" fmla="*/ 595424 w 705293"/>
              <a:gd name="connsiteY4" fmla="*/ 35442 h 38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293" h="384544">
                <a:moveTo>
                  <a:pt x="0" y="109870"/>
                </a:moveTo>
                <a:cubicBezTo>
                  <a:pt x="15949" y="247207"/>
                  <a:pt x="31898" y="384544"/>
                  <a:pt x="53163" y="375684"/>
                </a:cubicBezTo>
                <a:cubicBezTo>
                  <a:pt x="74428" y="366824"/>
                  <a:pt x="31898" y="113414"/>
                  <a:pt x="127591" y="56707"/>
                </a:cubicBezTo>
                <a:cubicBezTo>
                  <a:pt x="223284" y="0"/>
                  <a:pt x="549349" y="38986"/>
                  <a:pt x="627321" y="35442"/>
                </a:cubicBezTo>
                <a:cubicBezTo>
                  <a:pt x="705293" y="31898"/>
                  <a:pt x="650358" y="33670"/>
                  <a:pt x="595424" y="3544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126876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Exemplo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smtClean="0"/>
              <a:t>TIR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1043608" y="2564904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43608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1971328" y="18364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2907432" y="18364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04651" y="328498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10.000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66651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3.750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630747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3.750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323528" y="4172887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Calcule  a TIR ?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834866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771800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22" name="Conector de seta reta 21"/>
          <p:cNvCxnSpPr/>
          <p:nvPr/>
        </p:nvCxnSpPr>
        <p:spPr>
          <a:xfrm flipH="1" flipV="1">
            <a:off x="3699520" y="1844824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4491608" y="1844824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 flipV="1">
            <a:off x="5220072" y="1844824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563058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427154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76056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455022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3.750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175102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3.750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039198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5.000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651290" y="242088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anos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126876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Exemplo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smtClean="0"/>
              <a:t>TIR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1043608" y="2564904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43608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1971328" y="18364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2907432" y="18364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04651" y="328498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10.000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66651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3.750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630747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3.750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179512" y="3573016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 Se usarmos a HP 12 C   -    10.000   CHS  g  </a:t>
            </a:r>
            <a:r>
              <a:rPr lang="pt-BR" sz="2000" dirty="0" err="1" smtClean="0"/>
              <a:t>CFo</a:t>
            </a:r>
            <a:endParaRPr lang="pt-BR" sz="2000" dirty="0" smtClean="0"/>
          </a:p>
          <a:p>
            <a:r>
              <a:rPr lang="pt-BR" sz="2000" dirty="0" smtClean="0"/>
              <a:t>                                                  3.750            g  </a:t>
            </a:r>
            <a:r>
              <a:rPr lang="pt-BR" sz="2000" dirty="0" err="1" smtClean="0"/>
              <a:t>CFi</a:t>
            </a:r>
            <a:endParaRPr lang="pt-BR" sz="2000" dirty="0" smtClean="0"/>
          </a:p>
          <a:p>
            <a:r>
              <a:rPr lang="pt-BR" sz="2000" dirty="0" smtClean="0"/>
              <a:t>                                                  3.750            g  </a:t>
            </a:r>
            <a:r>
              <a:rPr lang="pt-BR" sz="2000" dirty="0" err="1" smtClean="0"/>
              <a:t>CFi</a:t>
            </a:r>
            <a:endParaRPr lang="pt-BR" sz="2000" dirty="0" smtClean="0"/>
          </a:p>
          <a:p>
            <a:r>
              <a:rPr lang="pt-BR" sz="2000" dirty="0" smtClean="0"/>
              <a:t>                                                  3.750            g  </a:t>
            </a:r>
            <a:r>
              <a:rPr lang="pt-BR" sz="2000" dirty="0" err="1" smtClean="0"/>
              <a:t>Cfi</a:t>
            </a:r>
            <a:endParaRPr lang="pt-BR" sz="2000" dirty="0" smtClean="0"/>
          </a:p>
          <a:p>
            <a:r>
              <a:rPr lang="pt-BR" sz="2000" dirty="0" smtClean="0"/>
              <a:t>                                                  3.750            g  </a:t>
            </a:r>
            <a:r>
              <a:rPr lang="pt-BR" sz="2000" dirty="0" err="1" smtClean="0"/>
              <a:t>Cfi</a:t>
            </a:r>
            <a:endParaRPr lang="pt-BR" sz="2000" dirty="0" smtClean="0"/>
          </a:p>
          <a:p>
            <a:r>
              <a:rPr lang="pt-BR" sz="2000" dirty="0" smtClean="0"/>
              <a:t>                                                  5.000            g  </a:t>
            </a:r>
            <a:r>
              <a:rPr lang="pt-BR" sz="2000" dirty="0" err="1" smtClean="0"/>
              <a:t>Cfi</a:t>
            </a:r>
            <a:endParaRPr lang="pt-BR" sz="2000" dirty="0" smtClean="0"/>
          </a:p>
          <a:p>
            <a:r>
              <a:rPr lang="pt-BR" sz="2000" dirty="0" smtClean="0"/>
              <a:t>                                                                        f   IRR  </a:t>
            </a:r>
            <a:r>
              <a:rPr lang="pt-BR" sz="2000" dirty="0" smtClean="0">
                <a:sym typeface="Wingdings" pitchFamily="2" charset="2"/>
              </a:rPr>
              <a:t>   27,3%  </a:t>
            </a:r>
            <a:r>
              <a:rPr lang="pt-BR" sz="2000" dirty="0" err="1" smtClean="0">
                <a:sym typeface="Wingdings" pitchFamily="2" charset="2"/>
              </a:rPr>
              <a:t>a.a.</a:t>
            </a:r>
            <a:r>
              <a:rPr lang="pt-BR" sz="2000" dirty="0" smtClean="0">
                <a:sym typeface="Wingdings" pitchFamily="2" charset="2"/>
              </a:rPr>
              <a:t> 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834866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771800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22" name="Conector de seta reta 21"/>
          <p:cNvCxnSpPr/>
          <p:nvPr/>
        </p:nvCxnSpPr>
        <p:spPr>
          <a:xfrm flipH="1" flipV="1">
            <a:off x="3699520" y="1844824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4491608" y="1844824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 flipV="1">
            <a:off x="5220072" y="1844824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563058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427154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76056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455022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3.750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175102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3.750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039198" y="155679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5.000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79282" y="242088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anos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II. Ponto de Fisher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23528" y="1268760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Método utilizado para dimensionar o risco</a:t>
            </a:r>
          </a:p>
          <a:p>
            <a:endParaRPr lang="pt-BR" sz="2400" dirty="0" smtClean="0"/>
          </a:p>
          <a:p>
            <a:r>
              <a:rPr lang="pt-BR" sz="2400" dirty="0" smtClean="0"/>
              <a:t>Existe um limite para a variabilidade da TMA , em que o Investidor  , em termos de ganho , seria indiferente entre duas alternativas de Investimento.</a:t>
            </a:r>
          </a:p>
          <a:p>
            <a:endParaRPr lang="pt-BR" sz="2400" dirty="0" smtClean="0"/>
          </a:p>
          <a:p>
            <a:r>
              <a:rPr lang="pt-BR" sz="2400" dirty="0" smtClean="0"/>
              <a:t>Para o Investidor ser indiferente , ambos projetos devem ter o mesmo VPL , permitindo matematicamente , que para uma taxa genérica , se igualem as expressões de </a:t>
            </a:r>
            <a:r>
              <a:rPr lang="pt-BR" sz="2400" dirty="0" err="1" smtClean="0"/>
              <a:t>VPL´s</a:t>
            </a:r>
            <a:r>
              <a:rPr lang="pt-BR" sz="2400" dirty="0" smtClean="0"/>
              <a:t> dos projetos.</a:t>
            </a:r>
          </a:p>
          <a:p>
            <a:endParaRPr lang="pt-BR" sz="2400" dirty="0" smtClean="0"/>
          </a:p>
          <a:p>
            <a:r>
              <a:rPr lang="pt-BR" sz="2400" dirty="0" smtClean="0"/>
              <a:t>Para igualar </a:t>
            </a:r>
            <a:r>
              <a:rPr lang="pt-BR" sz="2400" dirty="0" err="1" smtClean="0"/>
              <a:t>VPL´s</a:t>
            </a:r>
            <a:r>
              <a:rPr lang="pt-BR" sz="2400" dirty="0" smtClean="0"/>
              <a:t> , devemos também igualar os </a:t>
            </a:r>
            <a:r>
              <a:rPr lang="pt-BR" sz="2400" dirty="0" err="1" smtClean="0"/>
              <a:t>FC´s</a:t>
            </a:r>
            <a:r>
              <a:rPr lang="pt-BR" sz="2400" dirty="0" smtClean="0"/>
              <a:t> que só ocorre quando as </a:t>
            </a:r>
            <a:r>
              <a:rPr lang="pt-BR" sz="2400" dirty="0" err="1" smtClean="0"/>
              <a:t>TIR´s</a:t>
            </a:r>
            <a:r>
              <a:rPr lang="pt-BR" sz="2400" dirty="0" smtClean="0"/>
              <a:t> forem iguais.</a:t>
            </a:r>
          </a:p>
          <a:p>
            <a:endParaRPr lang="pt-BR" sz="2400" dirty="0" smtClean="0"/>
          </a:p>
          <a:p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II. Ponto de Fisher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1268760"/>
            <a:ext cx="882047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De modo esquemático :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000" dirty="0" smtClean="0"/>
              <a:t>O ponto de Fisher estabelece o limite de variabilidade da TMA. Esta informação</a:t>
            </a:r>
          </a:p>
          <a:p>
            <a:r>
              <a:rPr lang="pt-BR" sz="2000" dirty="0" smtClean="0"/>
              <a:t>melhora a analise de risco do Projeto A , pois só se torna mais vantajoso , projeto</a:t>
            </a:r>
          </a:p>
          <a:p>
            <a:r>
              <a:rPr lang="pt-BR" sz="2000" dirty="0" smtClean="0"/>
              <a:t> A em relação B , com TMA abaixo de Ponto de Fisher.</a:t>
            </a:r>
          </a:p>
          <a:p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1115616" y="2348880"/>
            <a:ext cx="0" cy="22322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1115616" y="4581128"/>
            <a:ext cx="6912768" cy="83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99592" y="3501008"/>
            <a:ext cx="669674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899592" y="2852936"/>
            <a:ext cx="6048672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60042" y="218511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VPL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076866" y="4365104"/>
            <a:ext cx="490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taxa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572000" y="3717032"/>
            <a:ext cx="1320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Ponto de Fisher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4355976" y="3789040"/>
            <a:ext cx="0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331640" y="2761183"/>
            <a:ext cx="861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Projeto A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115616" y="3769295"/>
            <a:ext cx="855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Projeto 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II. Ponto de Fisher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1268760"/>
            <a:ext cx="882047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Exemplo :  A Empresa SMC  precisa decidir entre Investir na reforma de um equipamento  ( projeto A ) ou comprar um novo ( projeto B ) para produção de um novo tipo de produto.</a:t>
            </a:r>
          </a:p>
          <a:p>
            <a:r>
              <a:rPr lang="pt-BR" sz="2000" dirty="0" smtClean="0"/>
              <a:t>Dados os Investimentos / </a:t>
            </a:r>
            <a:r>
              <a:rPr lang="pt-BR" sz="2000" dirty="0" err="1" smtClean="0"/>
              <a:t>FC´s</a:t>
            </a:r>
            <a:r>
              <a:rPr lang="pt-BR" sz="2000" dirty="0" smtClean="0"/>
              <a:t>  e não tendo a informação do TMA , qual projeto a Empresa deveria investir ?</a:t>
            </a:r>
          </a:p>
          <a:p>
            <a:r>
              <a:rPr lang="pt-BR" sz="2000" dirty="0" smtClean="0"/>
              <a:t>Projeto A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Projeto B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grpSp>
        <p:nvGrpSpPr>
          <p:cNvPr id="41" name="Grupo 40"/>
          <p:cNvGrpSpPr/>
          <p:nvPr/>
        </p:nvGrpSpPr>
        <p:grpSpPr>
          <a:xfrm>
            <a:off x="1331640" y="2996952"/>
            <a:ext cx="4798740" cy="1762446"/>
            <a:chOff x="1619672" y="2852936"/>
            <a:chExt cx="4966490" cy="1960840"/>
          </a:xfrm>
        </p:grpSpPr>
        <p:cxnSp>
          <p:nvCxnSpPr>
            <p:cNvPr id="16" name="Conector reto 15"/>
            <p:cNvCxnSpPr/>
            <p:nvPr/>
          </p:nvCxnSpPr>
          <p:spPr>
            <a:xfrm>
              <a:off x="1979712" y="3861048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1979712" y="3861048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H="1" flipV="1">
              <a:off x="2907432" y="3132584"/>
              <a:ext cx="8384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H="1" flipV="1">
              <a:off x="3843536" y="3132584"/>
              <a:ext cx="8384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2702755" y="2852936"/>
              <a:ext cx="610859" cy="376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150k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566851" y="2852936"/>
              <a:ext cx="610859" cy="376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250k</a:t>
              </a:r>
              <a:endParaRPr lang="pt-BR" sz="1600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770970" y="3882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707904" y="3882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</a:t>
              </a:r>
              <a:endParaRPr lang="pt-BR" sz="1600" dirty="0"/>
            </a:p>
          </p:txBody>
        </p:sp>
        <p:cxnSp>
          <p:nvCxnSpPr>
            <p:cNvPr id="29" name="Conector de seta reta 28"/>
            <p:cNvCxnSpPr/>
            <p:nvPr/>
          </p:nvCxnSpPr>
          <p:spPr>
            <a:xfrm flipH="1" flipV="1">
              <a:off x="4635624" y="3140968"/>
              <a:ext cx="8384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H="1" flipV="1">
              <a:off x="5427712" y="3140968"/>
              <a:ext cx="8384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 flipV="1">
              <a:off x="6156176" y="3140968"/>
              <a:ext cx="8384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>
              <a:off x="4499162" y="3882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</a:t>
              </a:r>
              <a:endParaRPr lang="pt-BR" sz="16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363258" y="3882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4</a:t>
              </a:r>
              <a:endParaRPr lang="pt-BR" sz="16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012160" y="3882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</a:t>
              </a:r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391127" y="2852936"/>
              <a:ext cx="610859" cy="376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350k</a:t>
              </a:r>
              <a:endParaRPr lang="pt-BR" sz="16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111206" y="2852936"/>
              <a:ext cx="610859" cy="376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250k</a:t>
              </a:r>
              <a:endParaRPr lang="pt-BR" sz="16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975303" y="2852936"/>
              <a:ext cx="610859" cy="376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550k</a:t>
              </a:r>
              <a:endParaRPr lang="pt-BR" sz="16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619672" y="4437112"/>
              <a:ext cx="610859" cy="376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600k</a:t>
              </a:r>
              <a:endParaRPr lang="pt-BR" sz="1600" dirty="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227445" y="4797153"/>
            <a:ext cx="4765492" cy="1703116"/>
            <a:chOff x="1619672" y="2852936"/>
            <a:chExt cx="4971353" cy="1977215"/>
          </a:xfrm>
        </p:grpSpPr>
        <p:cxnSp>
          <p:nvCxnSpPr>
            <p:cNvPr id="43" name="Conector reto 42"/>
            <p:cNvCxnSpPr/>
            <p:nvPr/>
          </p:nvCxnSpPr>
          <p:spPr>
            <a:xfrm>
              <a:off x="1979712" y="3861048"/>
              <a:ext cx="4464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>
              <a:off x="1979712" y="3861048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H="1" flipV="1">
              <a:off x="2907432" y="3132584"/>
              <a:ext cx="8384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flipH="1" flipV="1">
              <a:off x="3843536" y="3132584"/>
              <a:ext cx="8384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>
              <a:off x="2702755" y="2852936"/>
              <a:ext cx="615723" cy="393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300k</a:t>
              </a:r>
              <a:endParaRPr lang="pt-BR" sz="16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566851" y="2852936"/>
              <a:ext cx="615723" cy="393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500k</a:t>
              </a:r>
              <a:endParaRPr lang="pt-BR" sz="16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0970" y="3882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</a:t>
              </a:r>
              <a:endParaRPr lang="pt-BR" sz="16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707904" y="3882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2</a:t>
              </a:r>
              <a:endParaRPr lang="pt-BR" sz="1600" dirty="0"/>
            </a:p>
          </p:txBody>
        </p:sp>
        <p:cxnSp>
          <p:nvCxnSpPr>
            <p:cNvPr id="51" name="Conector de seta reta 50"/>
            <p:cNvCxnSpPr/>
            <p:nvPr/>
          </p:nvCxnSpPr>
          <p:spPr>
            <a:xfrm flipH="1" flipV="1">
              <a:off x="4635624" y="3140968"/>
              <a:ext cx="8384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flipH="1" flipV="1">
              <a:off x="5427712" y="3140968"/>
              <a:ext cx="8384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flipH="1" flipV="1">
              <a:off x="6156176" y="3140968"/>
              <a:ext cx="8384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4499162" y="3882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3</a:t>
              </a:r>
              <a:endParaRPr lang="pt-BR" sz="1600" dirty="0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363258" y="3882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4</a:t>
              </a:r>
              <a:endParaRPr lang="pt-BR" sz="16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012160" y="3882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5</a:t>
              </a:r>
              <a:endParaRPr lang="pt-BR" sz="1600" dirty="0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391126" y="2852936"/>
              <a:ext cx="615723" cy="393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600k</a:t>
              </a:r>
              <a:endParaRPr lang="pt-BR" sz="16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111206" y="2852936"/>
              <a:ext cx="615723" cy="393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650k</a:t>
              </a:r>
              <a:endParaRPr lang="pt-BR" sz="1600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975302" y="2852936"/>
              <a:ext cx="615723" cy="393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650k</a:t>
              </a:r>
              <a:endParaRPr lang="pt-BR" sz="16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619672" y="4437110"/>
              <a:ext cx="777931" cy="393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1.200k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II. Ponto de Fisher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1124744"/>
            <a:ext cx="8820472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Solução :</a:t>
            </a:r>
          </a:p>
          <a:p>
            <a:endParaRPr lang="pt-BR" sz="2000" dirty="0" smtClean="0"/>
          </a:p>
          <a:p>
            <a:r>
              <a:rPr lang="pt-BR" sz="2000" dirty="0" smtClean="0"/>
              <a:t>Com taxas de até </a:t>
            </a:r>
            <a:r>
              <a:rPr lang="pt-BR" sz="2000" dirty="0" smtClean="0"/>
              <a:t>25,4%  </a:t>
            </a:r>
            <a:r>
              <a:rPr lang="pt-BR" sz="2000" dirty="0" smtClean="0"/>
              <a:t>a melhor opção é  comprar um novo equipamento</a:t>
            </a:r>
          </a:p>
          <a:p>
            <a:endParaRPr lang="pt-BR" sz="2000" dirty="0" smtClean="0"/>
          </a:p>
          <a:p>
            <a:r>
              <a:rPr lang="pt-BR" sz="2000" dirty="0" smtClean="0"/>
              <a:t>Entre </a:t>
            </a:r>
            <a:r>
              <a:rPr lang="pt-BR" sz="2000" dirty="0" smtClean="0"/>
              <a:t>25,4% </a:t>
            </a:r>
            <a:r>
              <a:rPr lang="pt-BR" sz="2000" dirty="0" smtClean="0"/>
              <a:t>&lt;TMA&lt; </a:t>
            </a:r>
            <a:r>
              <a:rPr lang="pt-BR" sz="2000" dirty="0" smtClean="0"/>
              <a:t>34,1%  </a:t>
            </a:r>
            <a:r>
              <a:rPr lang="pt-BR" sz="2000" dirty="0" smtClean="0"/>
              <a:t>a melhor opção é a reforma</a:t>
            </a:r>
          </a:p>
          <a:p>
            <a:endParaRPr lang="pt-BR" sz="2000" dirty="0" smtClean="0"/>
          </a:p>
          <a:p>
            <a:r>
              <a:rPr lang="pt-BR" sz="2000" dirty="0" smtClean="0"/>
              <a:t>Acima de uma TMA de </a:t>
            </a:r>
            <a:r>
              <a:rPr lang="pt-BR" sz="2000" dirty="0" smtClean="0"/>
              <a:t>34,1% </a:t>
            </a:r>
            <a:r>
              <a:rPr lang="pt-BR" sz="2000" dirty="0" smtClean="0"/>
              <a:t>, os dois projetos são inviáveis pois o VPL será negativo.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399632"/>
            <a:ext cx="6876256" cy="341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Fluxograma: Conector 64"/>
          <p:cNvSpPr/>
          <p:nvPr/>
        </p:nvSpPr>
        <p:spPr>
          <a:xfrm>
            <a:off x="3275856" y="5301208"/>
            <a:ext cx="360040" cy="36004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>
            <a:endCxn id="65" idx="7"/>
          </p:cNvCxnSpPr>
          <p:nvPr/>
        </p:nvCxnSpPr>
        <p:spPr>
          <a:xfrm flipH="1">
            <a:off x="3583169" y="4797152"/>
            <a:ext cx="628791" cy="5567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3707904" y="4499828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Pto</a:t>
            </a:r>
            <a:r>
              <a:rPr lang="pt-BR" dirty="0" smtClean="0">
                <a:solidFill>
                  <a:srgbClr val="FF0000"/>
                </a:solidFill>
              </a:rPr>
              <a:t> de Fisher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843808" y="274339"/>
            <a:ext cx="3384376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 err="1" smtClean="0">
                <a:latin typeface="Bookman Old Style" pitchFamily="18" charset="0"/>
              </a:rPr>
              <a:t>Definição</a:t>
            </a:r>
            <a:r>
              <a:rPr lang="en-US" dirty="0" smtClean="0">
                <a:latin typeface="Bookman Old Style" pitchFamily="18" charset="0"/>
              </a:rPr>
              <a:t> de TIR</a:t>
            </a:r>
          </a:p>
        </p:txBody>
      </p:sp>
      <p:sp>
        <p:nvSpPr>
          <p:cNvPr id="2" name="Retângulo 1"/>
          <p:cNvSpPr/>
          <p:nvPr/>
        </p:nvSpPr>
        <p:spPr>
          <a:xfrm>
            <a:off x="251520" y="1340767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Bookman Old Style" pitchFamily="18" charset="0"/>
              </a:rPr>
              <a:t>A </a:t>
            </a:r>
            <a:r>
              <a:rPr lang="pt-BR" sz="2400" b="1" dirty="0">
                <a:latin typeface="Bookman Old Style" pitchFamily="18" charset="0"/>
              </a:rPr>
              <a:t>Taxa Interna de Retorno</a:t>
            </a:r>
            <a:r>
              <a:rPr lang="pt-BR" sz="2400" dirty="0">
                <a:latin typeface="Bookman Old Style" pitchFamily="18" charset="0"/>
              </a:rPr>
              <a:t> (</a:t>
            </a:r>
            <a:r>
              <a:rPr lang="pt-BR" sz="2400" b="1" dirty="0">
                <a:latin typeface="Bookman Old Style" pitchFamily="18" charset="0"/>
              </a:rPr>
              <a:t>TIR</a:t>
            </a:r>
            <a:r>
              <a:rPr lang="pt-BR" sz="2400" dirty="0" smtClean="0">
                <a:latin typeface="Bookman Old Style" pitchFamily="18" charset="0"/>
              </a:rPr>
              <a:t>)</a:t>
            </a:r>
            <a:r>
              <a:rPr lang="pt-BR" sz="2400" dirty="0">
                <a:latin typeface="Bookman Old Style" pitchFamily="18" charset="0"/>
              </a:rPr>
              <a:t> </a:t>
            </a:r>
            <a:r>
              <a:rPr lang="pt-BR" sz="2400" dirty="0" smtClean="0">
                <a:latin typeface="Bookman Old Style" pitchFamily="18" charset="0"/>
              </a:rPr>
              <a:t>ou </a:t>
            </a:r>
            <a:r>
              <a:rPr lang="pt-BR" sz="2400" b="1" i="1" dirty="0" err="1" smtClean="0">
                <a:latin typeface="Bookman Old Style" pitchFamily="18" charset="0"/>
              </a:rPr>
              <a:t>I</a:t>
            </a:r>
            <a:r>
              <a:rPr lang="pt-BR" sz="2400" i="1" dirty="0" err="1" smtClean="0">
                <a:latin typeface="Bookman Old Style" pitchFamily="18" charset="0"/>
              </a:rPr>
              <a:t>nternal</a:t>
            </a:r>
            <a:r>
              <a:rPr lang="pt-BR" sz="2400" i="1" dirty="0">
                <a:latin typeface="Bookman Old Style" pitchFamily="18" charset="0"/>
              </a:rPr>
              <a:t> </a:t>
            </a:r>
            <a:r>
              <a:rPr lang="pt-BR" sz="2400" b="1" i="1" dirty="0">
                <a:latin typeface="Bookman Old Style" pitchFamily="18" charset="0"/>
              </a:rPr>
              <a:t>R</a:t>
            </a:r>
            <a:r>
              <a:rPr lang="pt-BR" sz="2400" i="1" dirty="0">
                <a:latin typeface="Bookman Old Style" pitchFamily="18" charset="0"/>
              </a:rPr>
              <a:t>ate </a:t>
            </a:r>
            <a:r>
              <a:rPr lang="pt-BR" sz="2400" i="1" dirty="0" err="1">
                <a:latin typeface="Bookman Old Style" pitchFamily="18" charset="0"/>
              </a:rPr>
              <a:t>of</a:t>
            </a:r>
            <a:r>
              <a:rPr lang="pt-BR" sz="2400" i="1" dirty="0">
                <a:latin typeface="Bookman Old Style" pitchFamily="18" charset="0"/>
              </a:rPr>
              <a:t> </a:t>
            </a:r>
            <a:r>
              <a:rPr lang="pt-BR" sz="2400" b="1" i="1" dirty="0" err="1" smtClean="0">
                <a:latin typeface="Bookman Old Style" pitchFamily="18" charset="0"/>
              </a:rPr>
              <a:t>R</a:t>
            </a:r>
            <a:r>
              <a:rPr lang="pt-BR" sz="2400" i="1" dirty="0" err="1" smtClean="0">
                <a:latin typeface="Bookman Old Style" pitchFamily="18" charset="0"/>
              </a:rPr>
              <a:t>eturn</a:t>
            </a:r>
            <a:r>
              <a:rPr lang="pt-BR" sz="2400" dirty="0" smtClean="0">
                <a:latin typeface="Bookman Old Style" pitchFamily="18" charset="0"/>
              </a:rPr>
              <a:t>, </a:t>
            </a:r>
            <a:r>
              <a:rPr lang="pt-BR" sz="2400" dirty="0">
                <a:latin typeface="Bookman Old Style" pitchFamily="18" charset="0"/>
              </a:rPr>
              <a:t>é uma taxa de desconto hipotética que, quando aplicada a um fluxo de caixa, faz com que os valores das despesas, trazidos ao valor presente, seja igual aos valores dos retornos dos investimentos, também trazidos ao valor presente</a:t>
            </a:r>
            <a:r>
              <a:rPr lang="pt-BR" sz="2400" dirty="0" smtClean="0">
                <a:latin typeface="Bookman Old Style" pitchFamily="18" charset="0"/>
              </a:rPr>
              <a:t>.</a:t>
            </a:r>
            <a:endParaRPr lang="pt-BR" sz="2400" baseline="30000" dirty="0">
              <a:latin typeface="Bookman Old Style" pitchFamily="18" charset="0"/>
            </a:endParaRPr>
          </a:p>
          <a:p>
            <a:endParaRPr lang="pt-BR" sz="2400" baseline="30000" dirty="0" smtClean="0">
              <a:latin typeface="Bookman Old Style" pitchFamily="18" charset="0"/>
            </a:endParaRPr>
          </a:p>
          <a:p>
            <a:endParaRPr lang="pt-BR" sz="2400" baseline="30000" dirty="0">
              <a:latin typeface="Bookman Old Style" pitchFamily="18" charset="0"/>
            </a:endParaRPr>
          </a:p>
          <a:p>
            <a:r>
              <a:rPr lang="pt-BR" sz="2400" dirty="0" smtClean="0">
                <a:latin typeface="Bookman Old Style" pitchFamily="18" charset="0"/>
              </a:rPr>
              <a:t>O </a:t>
            </a:r>
            <a:r>
              <a:rPr lang="pt-BR" sz="2400" dirty="0">
                <a:latin typeface="Bookman Old Style" pitchFamily="18" charset="0"/>
              </a:rPr>
              <a:t>conceito foi proposto por John Maynard </a:t>
            </a:r>
            <a:r>
              <a:rPr lang="pt-BR" sz="2400" dirty="0" smtClean="0">
                <a:latin typeface="Bookman Old Style" pitchFamily="18" charset="0"/>
              </a:rPr>
              <a:t>Keynes, de </a:t>
            </a:r>
            <a:r>
              <a:rPr lang="pt-BR" sz="2400" dirty="0">
                <a:latin typeface="Bookman Old Style" pitchFamily="18" charset="0"/>
              </a:rPr>
              <a:t>forma a classificar diversos projetos de </a:t>
            </a:r>
            <a:r>
              <a:rPr lang="pt-BR" sz="2400" dirty="0" smtClean="0">
                <a:latin typeface="Bookman Old Style" pitchFamily="18" charset="0"/>
              </a:rPr>
              <a:t>investimento</a:t>
            </a:r>
          </a:p>
          <a:p>
            <a:endParaRPr lang="pt-BR" sz="2400" dirty="0">
              <a:latin typeface="Bookman Old Style" pitchFamily="18" charset="0"/>
            </a:endParaRPr>
          </a:p>
          <a:p>
            <a:r>
              <a:rPr lang="pt-BR" sz="2400" dirty="0" smtClean="0">
                <a:latin typeface="Bookman Old Style" pitchFamily="18" charset="0"/>
              </a:rPr>
              <a:t> </a:t>
            </a:r>
            <a:r>
              <a:rPr lang="pt-BR" sz="2400" dirty="0">
                <a:latin typeface="Bookman Old Style" pitchFamily="18" charset="0"/>
              </a:rPr>
              <a:t>O</a:t>
            </a:r>
            <a:r>
              <a:rPr lang="pt-BR" sz="2400" dirty="0" smtClean="0">
                <a:latin typeface="Bookman Old Style" pitchFamily="18" charset="0"/>
              </a:rPr>
              <a:t>s </a:t>
            </a:r>
            <a:r>
              <a:rPr lang="pt-BR" sz="2400" dirty="0">
                <a:latin typeface="Bookman Old Style" pitchFamily="18" charset="0"/>
              </a:rPr>
              <a:t>projetos cujos fluxos de caixa tivessem uma taxa interna de retorno maior do que a taxa mínima de </a:t>
            </a:r>
            <a:r>
              <a:rPr lang="pt-BR" sz="2400" dirty="0" smtClean="0">
                <a:latin typeface="Bookman Old Style" pitchFamily="18" charset="0"/>
              </a:rPr>
              <a:t>atratividade</a:t>
            </a:r>
            <a:r>
              <a:rPr lang="pt-BR" sz="2400" dirty="0">
                <a:latin typeface="Bookman Old Style" pitchFamily="18" charset="0"/>
              </a:rPr>
              <a:t> </a:t>
            </a:r>
            <a:r>
              <a:rPr lang="pt-BR" sz="2400" dirty="0" smtClean="0">
                <a:latin typeface="Bookman Old Style" pitchFamily="18" charset="0"/>
              </a:rPr>
              <a:t>deveriam </a:t>
            </a:r>
            <a:r>
              <a:rPr lang="pt-BR" sz="2400" dirty="0">
                <a:latin typeface="Bookman Old Style" pitchFamily="18" charset="0"/>
              </a:rPr>
              <a:t>ser </a:t>
            </a:r>
            <a:r>
              <a:rPr lang="pt-BR" sz="2400" dirty="0" smtClean="0">
                <a:latin typeface="Bookman Old Style" pitchFamily="18" charset="0"/>
              </a:rPr>
              <a:t>escolhidos.</a:t>
            </a:r>
            <a:endParaRPr lang="pt-BR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 err="1" smtClean="0">
                <a:latin typeface="Bookman Old Style" pitchFamily="18" charset="0"/>
              </a:rPr>
              <a:t>Definição</a:t>
            </a:r>
            <a:r>
              <a:rPr lang="en-US" dirty="0" smtClean="0">
                <a:latin typeface="Bookman Old Style" pitchFamily="18" charset="0"/>
              </a:rPr>
              <a:t> :     TIR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0063" y="1844824"/>
            <a:ext cx="8362950" cy="1071563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cs typeface="Times New Roman" pitchFamily="18" charset="0"/>
              </a:rPr>
              <a:t>TIR, </a:t>
            </a:r>
            <a:r>
              <a:rPr lang="pt-BR" sz="2400" dirty="0" smtClean="0">
                <a:latin typeface="Bookman Old Style" pitchFamily="18" charset="0"/>
                <a:cs typeface="Times New Roman" pitchFamily="18" charset="0"/>
              </a:rPr>
              <a:t>em outras palavras,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cs typeface="Times New Roman" pitchFamily="18" charset="0"/>
              </a:rPr>
              <a:t> é a taxa necessária para igualar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cs typeface="Times New Roman" pitchFamily="18" charset="0"/>
              </a:rPr>
              <a:t> o Investimento  ( a valor presente ) aos  futuros retornos de fluxo de caixa ( também a valor presente )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1560" y="3097198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Bookman Old Style" pitchFamily="18" charset="0"/>
                <a:cs typeface="Times New Roman" pitchFamily="18" charset="0"/>
              </a:rPr>
              <a:t>O Método da Taxa Interna de Retorno ( TIR) é aquele que nos permite encontrar a remuneração do investimento em termos percentuais</a:t>
            </a:r>
            <a:endParaRPr lang="pt-BR" sz="2400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11560" y="4366864"/>
            <a:ext cx="8423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Bookman Old Style" pitchFamily="18" charset="0"/>
                <a:cs typeface="Times New Roman" pitchFamily="18" charset="0"/>
              </a:rPr>
              <a:t>Em termos práticos, encontrar a TIR é encontrar a taxa de juros que permite igualar receitas e despesas na data 0, transformando o Valor Atual do investimento em 0 (zero).</a:t>
            </a:r>
            <a:endParaRPr lang="pt-BR" sz="24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>
                <a:latin typeface="Bookman Old Style" pitchFamily="18" charset="0"/>
              </a:rPr>
              <a:t>Conceito</a:t>
            </a:r>
            <a:r>
              <a:rPr lang="en-US" dirty="0" smtClean="0">
                <a:latin typeface="Bookman Old Style" pitchFamily="18" charset="0"/>
              </a:rPr>
              <a:t> :   TIR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1412776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Bookman Old Style" pitchFamily="18" charset="0"/>
                <a:cs typeface="Times New Roman" pitchFamily="18" charset="0"/>
              </a:rPr>
              <a:t>Para efeito de análise devemos comparar a TIR com a TMA. </a:t>
            </a:r>
            <a:endParaRPr lang="pt-BR" sz="2000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95536" y="2117755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Bookman Old Style" pitchFamily="18" charset="0"/>
              </a:rPr>
              <a:t>TIR &gt;</a:t>
            </a:r>
            <a:r>
              <a:rPr lang="pt-BR" sz="2400" dirty="0">
                <a:latin typeface="Bookman Old Style" pitchFamily="18" charset="0"/>
              </a:rPr>
              <a:t> </a:t>
            </a:r>
            <a:r>
              <a:rPr lang="pt-BR" sz="2400" dirty="0" smtClean="0">
                <a:latin typeface="Bookman Old Style" pitchFamily="18" charset="0"/>
              </a:rPr>
              <a:t>TMA   </a:t>
            </a:r>
            <a:r>
              <a:rPr lang="pt-BR" sz="2400" dirty="0" smtClean="0">
                <a:latin typeface="Bookman Old Style" pitchFamily="18" charset="0"/>
                <a:sym typeface="Wingdings" pitchFamily="2" charset="2"/>
              </a:rPr>
              <a:t></a:t>
            </a:r>
            <a:r>
              <a:rPr lang="pt-BR" sz="2400" dirty="0" smtClean="0">
                <a:latin typeface="Bookman Old Style" pitchFamily="18" charset="0"/>
              </a:rPr>
              <a:t>   </a:t>
            </a:r>
            <a:r>
              <a:rPr lang="pt-BR" sz="2400" dirty="0">
                <a:latin typeface="Bookman Old Style" pitchFamily="18" charset="0"/>
              </a:rPr>
              <a:t>significa que o investimento é economicamente atrativo</a:t>
            </a:r>
            <a:r>
              <a:rPr lang="pt-BR" sz="2400" dirty="0" smtClean="0">
                <a:latin typeface="Bookman Old Style" pitchFamily="18" charset="0"/>
              </a:rPr>
              <a:t>.</a:t>
            </a:r>
          </a:p>
          <a:p>
            <a:endParaRPr lang="pt-BR" sz="2400" dirty="0">
              <a:latin typeface="Bookman Old Style" pitchFamily="18" charset="0"/>
            </a:endParaRPr>
          </a:p>
          <a:p>
            <a:r>
              <a:rPr lang="pt-BR" sz="2400" dirty="0" smtClean="0">
                <a:latin typeface="Bookman Old Style" pitchFamily="18" charset="0"/>
              </a:rPr>
              <a:t>TIR = TMA  </a:t>
            </a:r>
            <a:r>
              <a:rPr lang="pt-BR" sz="2400" dirty="0" smtClean="0">
                <a:latin typeface="Bookman Old Style" pitchFamily="18" charset="0"/>
                <a:sym typeface="Wingdings" pitchFamily="2" charset="2"/>
              </a:rPr>
              <a:t></a:t>
            </a:r>
            <a:r>
              <a:rPr lang="pt-BR" sz="2400" dirty="0" smtClean="0">
                <a:latin typeface="Bookman Old Style" pitchFamily="18" charset="0"/>
              </a:rPr>
              <a:t> </a:t>
            </a:r>
            <a:r>
              <a:rPr lang="pt-BR" sz="2400" dirty="0">
                <a:latin typeface="Bookman Old Style" pitchFamily="18" charset="0"/>
              </a:rPr>
              <a:t>o investimento está economicamente numa situação de indiferença</a:t>
            </a:r>
            <a:r>
              <a:rPr lang="pt-BR" sz="2400" dirty="0" smtClean="0">
                <a:latin typeface="Bookman Old Style" pitchFamily="18" charset="0"/>
              </a:rPr>
              <a:t>.</a:t>
            </a:r>
          </a:p>
          <a:p>
            <a:endParaRPr lang="pt-BR" sz="2400" dirty="0">
              <a:latin typeface="Bookman Old Style" pitchFamily="18" charset="0"/>
            </a:endParaRPr>
          </a:p>
          <a:p>
            <a:r>
              <a:rPr lang="pt-BR" sz="2400" dirty="0" smtClean="0">
                <a:latin typeface="Bookman Old Style" pitchFamily="18" charset="0"/>
              </a:rPr>
              <a:t>TIR &lt; TMA  </a:t>
            </a:r>
            <a:r>
              <a:rPr lang="pt-BR" sz="2400" dirty="0" smtClean="0">
                <a:latin typeface="Bookman Old Style" pitchFamily="18" charset="0"/>
                <a:sym typeface="Wingdings" pitchFamily="2" charset="2"/>
              </a:rPr>
              <a:t>  </a:t>
            </a:r>
            <a:r>
              <a:rPr lang="pt-BR" sz="2400" dirty="0" smtClean="0">
                <a:latin typeface="Bookman Old Style" pitchFamily="18" charset="0"/>
              </a:rPr>
              <a:t>o </a:t>
            </a:r>
            <a:r>
              <a:rPr lang="pt-BR" sz="2400" dirty="0">
                <a:latin typeface="Bookman Old Style" pitchFamily="18" charset="0"/>
              </a:rPr>
              <a:t>investimento não é </a:t>
            </a:r>
            <a:r>
              <a:rPr lang="pt-BR" sz="2400" dirty="0" err="1" smtClean="0">
                <a:latin typeface="Bookman Old Style" pitchFamily="18" charset="0"/>
              </a:rPr>
              <a:t>conomicamente</a:t>
            </a:r>
            <a:r>
              <a:rPr lang="pt-BR" sz="2400" dirty="0" smtClean="0">
                <a:latin typeface="Bookman Old Style" pitchFamily="18" charset="0"/>
              </a:rPr>
              <a:t> </a:t>
            </a:r>
            <a:r>
              <a:rPr lang="pt-BR" sz="2400" dirty="0">
                <a:latin typeface="Bookman Old Style" pitchFamily="18" charset="0"/>
              </a:rPr>
              <a:t>atrativo pois seu retorno é superado pelo retorno de um investimento com o mínimo de retorno já definido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 err="1" smtClean="0"/>
              <a:t>Conceito</a:t>
            </a:r>
            <a:r>
              <a:rPr lang="en-US" dirty="0" smtClean="0"/>
              <a:t> :TIR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1857018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Exemplo:  Analise do fluxo de caixa abaixo :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1043608" y="450912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43608" y="45091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1971328" y="3780656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04651" y="522920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 </a:t>
            </a:r>
            <a:r>
              <a:rPr lang="pt-BR" sz="1600" dirty="0" smtClean="0"/>
              <a:t> 500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766651" y="350100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200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834866" y="45306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483768" y="45091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</a:t>
            </a:r>
            <a:endParaRPr lang="pt-BR" sz="1600" dirty="0"/>
          </a:p>
        </p:txBody>
      </p:sp>
      <p:cxnSp>
        <p:nvCxnSpPr>
          <p:cNvPr id="28" name="Conector de seta reta 27"/>
          <p:cNvCxnSpPr/>
          <p:nvPr/>
        </p:nvCxnSpPr>
        <p:spPr>
          <a:xfrm flipH="1" flipV="1">
            <a:off x="2619400" y="37890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3267472" y="37890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 flipV="1">
            <a:off x="3915544" y="37890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 flipV="1">
            <a:off x="4563616" y="37890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31010" y="45091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779912" y="45091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427154" y="45091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18564" y="350100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150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066636" y="350100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120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642700" y="350100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120</a:t>
            </a:r>
            <a:endParaRPr lang="pt-BR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290772" y="350100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120</a:t>
            </a:r>
            <a:endParaRPr lang="pt-BR" sz="16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866836" y="350100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120</a:t>
            </a:r>
            <a:endParaRPr lang="pt-BR" sz="1600" dirty="0"/>
          </a:p>
        </p:txBody>
      </p:sp>
      <p:cxnSp>
        <p:nvCxnSpPr>
          <p:cNvPr id="41" name="Conector de seta reta 40"/>
          <p:cNvCxnSpPr/>
          <p:nvPr/>
        </p:nvCxnSpPr>
        <p:spPr>
          <a:xfrm flipH="1" flipV="1">
            <a:off x="5211688" y="37890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075226" y="45091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075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 err="1" smtClean="0"/>
              <a:t>Conceito</a:t>
            </a:r>
            <a:r>
              <a:rPr lang="en-US" dirty="0" smtClean="0"/>
              <a:t> :TIR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638202"/>
              </p:ext>
            </p:extLst>
          </p:nvPr>
        </p:nvGraphicFramePr>
        <p:xfrm>
          <a:off x="395536" y="1556792"/>
          <a:ext cx="3173368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lanilha" r:id="rId4" imgW="1962200" imgH="1914639" progId="Excel.Sheet.12">
                  <p:embed/>
                </p:oleObj>
              </mc:Choice>
              <mc:Fallback>
                <p:oleObj name="Planilha" r:id="rId4" imgW="1962200" imgH="19146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1556792"/>
                        <a:ext cx="3173368" cy="30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152302"/>
              </p:ext>
            </p:extLst>
          </p:nvPr>
        </p:nvGraphicFramePr>
        <p:xfrm>
          <a:off x="3923928" y="1340766"/>
          <a:ext cx="4968552" cy="3312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 err="1" smtClean="0"/>
              <a:t>Conceito</a:t>
            </a:r>
            <a:r>
              <a:rPr lang="en-US" dirty="0" smtClean="0"/>
              <a:t> :TIR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7544" y="1556792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• De modo esquemático a TIR é a taxa de desconto que faz com que o VPL do projeto seja zero.  Um projeto é atrativo quando sua TIR for maior que o custo de capital do projeto.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71600" y="3068960"/>
            <a:ext cx="5253626" cy="2376264"/>
            <a:chOff x="971600" y="2348880"/>
            <a:chExt cx="5253626" cy="2376264"/>
          </a:xfrm>
        </p:grpSpPr>
        <p:cxnSp>
          <p:nvCxnSpPr>
            <p:cNvPr id="11" name="Conector de seta reta 10"/>
            <p:cNvCxnSpPr/>
            <p:nvPr/>
          </p:nvCxnSpPr>
          <p:spPr>
            <a:xfrm flipV="1">
              <a:off x="1547664" y="2492896"/>
              <a:ext cx="0" cy="15121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V="1">
              <a:off x="1547664" y="4005064"/>
              <a:ext cx="4104456" cy="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1115616" y="2708920"/>
              <a:ext cx="4104456" cy="17281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211960" y="2924944"/>
              <a:ext cx="8384" cy="1800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971600" y="234888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VPL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652120" y="3851756"/>
              <a:ext cx="57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taxa</a:t>
              </a:r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948366" y="248360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TIR</a:t>
              </a:r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389994" y="39957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8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smtClean="0"/>
              <a:t>TIR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9552" y="1499300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• De modo esquemático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1547664" y="2492896"/>
            <a:ext cx="0" cy="1512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1547664" y="4005064"/>
            <a:ext cx="4104456" cy="83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115616" y="2708920"/>
            <a:ext cx="4104456" cy="1728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4211960" y="2924944"/>
            <a:ext cx="8384" cy="1800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71600" y="234888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VPL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652120" y="3851756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948366" y="24836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389994" y="399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3203848" y="2924944"/>
            <a:ext cx="8384" cy="1800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915816" y="24928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TMA</a:t>
            </a:r>
            <a:endParaRPr lang="pt-BR" dirty="0"/>
          </a:p>
        </p:txBody>
      </p:sp>
      <p:sp>
        <p:nvSpPr>
          <p:cNvPr id="16" name="Seta para a esquerda e para a direita 15"/>
          <p:cNvSpPr/>
          <p:nvPr/>
        </p:nvSpPr>
        <p:spPr>
          <a:xfrm>
            <a:off x="3203848" y="3068960"/>
            <a:ext cx="1008112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/>
              <a:t>RISCO</a:t>
            </a:r>
            <a:endParaRPr lang="pt-BR" sz="1500" b="1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1340768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Exemplo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7584" y="476672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 err="1" smtClean="0"/>
              <a:t>Cálculo</a:t>
            </a:r>
            <a:r>
              <a:rPr lang="en-US" dirty="0" smtClean="0"/>
              <a:t> da  TIR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1043608" y="2564904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43608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1971328" y="1836440"/>
            <a:ext cx="8384" cy="7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04651" y="328498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10.000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766651" y="1556792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12.500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395536" y="4388911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Calcule  a TIR ?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834866" y="2586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782</Words>
  <Application>Microsoft Office PowerPoint</Application>
  <PresentationFormat>Apresentação na tela (4:3)</PresentationFormat>
  <Paragraphs>252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Tema do Office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Martino</dc:creator>
  <cp:lastModifiedBy>HP</cp:lastModifiedBy>
  <cp:revision>405</cp:revision>
  <dcterms:created xsi:type="dcterms:W3CDTF">2012-02-10T13:18:47Z</dcterms:created>
  <dcterms:modified xsi:type="dcterms:W3CDTF">2015-11-17T01:12:44Z</dcterms:modified>
</cp:coreProperties>
</file>