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9" r:id="rId3"/>
    <p:sldId id="390" r:id="rId4"/>
    <p:sldId id="391" r:id="rId5"/>
    <p:sldId id="392" r:id="rId6"/>
    <p:sldId id="359" r:id="rId7"/>
    <p:sldId id="393" r:id="rId8"/>
    <p:sldId id="385" r:id="rId9"/>
    <p:sldId id="331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5" r:id="rId21"/>
    <p:sldId id="404" r:id="rId22"/>
    <p:sldId id="406" r:id="rId23"/>
    <p:sldId id="40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>
      <p:cViewPr>
        <p:scale>
          <a:sx n="80" d="100"/>
          <a:sy n="80" d="100"/>
        </p:scale>
        <p:origin x="-30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ECF9-36DA-47E9-A2FD-20E6BB88169A}" type="datetimeFigureOut">
              <a:rPr lang="pt-BR" smtClean="0"/>
              <a:pPr/>
              <a:t>28/10/2015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F3FE-CAF1-4154-9762-8762E6591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58779E-600C-48E0-9729-B50EB563EDE6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80567-6CBD-4E2E-930E-C1C4F6AAFAA8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F05131-C408-4893-A1E0-71242F0C6DD8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7C2294-E666-48BA-B40C-3404889E7AC5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2A4B4-31C8-42B0-8AA5-C42C4FC52A56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A8B71-5A59-4DB4-82B2-18AB85A6D9D6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2C134-92D7-4CF3-8B95-D2ED7AD6B0FB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DC0FC-A1AD-48C7-9045-A9B8B0DB3904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215C69-7185-443B-BDBB-078C7CEA25C0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6026F5-E57D-4CAA-BB5A-A7748006744A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C02002-D037-48BE-A5D4-BDB504E7CDA2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84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Aula 10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2132856"/>
            <a:ext cx="892899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com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duas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amostras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                                                           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prof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Martino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Tente você 2 .  Em um teste de frenagem , um engenheiro de segurança registra a distancia de frenagem entre dois tipos de pneus. Cada amostra selecionada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aleatóriamente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contem 35 pneus . Os resultados são :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Pneu tipo A – média de frenagem 42 metros , s = 4,7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Pneu tipo B – média de frenagem 45 metros , s = 4,3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Em </a:t>
            </a:r>
            <a:r>
              <a:rPr lang="el-GR" sz="2000" dirty="0" smtClean="0"/>
              <a:t>α</a:t>
            </a:r>
            <a:r>
              <a:rPr lang="pt-BR" sz="2000" dirty="0" smtClean="0"/>
              <a:t> = 0.10 , o engenheiro pode apoiar a afirmação de que a distancia de frenagem média é diferente para os dois tipos de pneus ?</a:t>
            </a:r>
            <a:endParaRPr lang="el-GR" sz="2000" dirty="0" smtClean="0"/>
          </a:p>
          <a:p>
            <a:pPr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duas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80728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 smtClean="0"/>
              <a:t>Teste t de duas amostras para a diferença entre médias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 smtClean="0"/>
              <a:t>Três condições são necessárias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pt-BR" sz="2000" dirty="0" smtClean="0"/>
              <a:t>As amostras devem ser selecionadas </a:t>
            </a:r>
            <a:r>
              <a:rPr lang="pt-BR" sz="2000" dirty="0" err="1" smtClean="0"/>
              <a:t>aleatóriamente</a:t>
            </a:r>
            <a:endParaRPr lang="pt-BR" sz="2000" dirty="0" smtClean="0"/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pt-BR" sz="2000" dirty="0" smtClean="0"/>
              <a:t>As amostras devem ser independentes</a:t>
            </a:r>
          </a:p>
          <a:p>
            <a:pPr marL="457200" indent="-457200" algn="just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pt-BR" sz="2000" dirty="0" smtClean="0"/>
              <a:t>As amostras devem ser de tamanho &lt; 30 ou e  ter uma distribuição normal</a:t>
            </a:r>
          </a:p>
          <a:p>
            <a:pPr marL="457200" indent="-457200" algn="just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pt-BR" sz="2000" dirty="0" smtClean="0"/>
              <a:t>O Desvio padrão da população deve ser desconhecido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  <a:defRPr/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836712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Teste t de duas amostras para a diferença entre médias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Diferença média observada =   x</a:t>
            </a:r>
            <a:r>
              <a:rPr lang="pt-BR" sz="1400" dirty="0" smtClean="0"/>
              <a:t>1</a:t>
            </a:r>
            <a:r>
              <a:rPr lang="pt-BR" sz="2000" dirty="0" smtClean="0"/>
              <a:t> – x</a:t>
            </a:r>
            <a:r>
              <a:rPr lang="pt-BR" sz="1400" dirty="0" smtClean="0"/>
              <a:t>2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Diferença média Hipotética  = </a:t>
            </a:r>
            <a:r>
              <a:rPr lang="el-GR" sz="2000" dirty="0" smtClean="0"/>
              <a:t>μ</a:t>
            </a:r>
            <a:r>
              <a:rPr lang="pt-BR" sz="1400" dirty="0" smtClean="0"/>
              <a:t>1</a:t>
            </a:r>
            <a:r>
              <a:rPr lang="pt-BR" sz="2000" dirty="0" smtClean="0"/>
              <a:t> – </a:t>
            </a:r>
            <a:r>
              <a:rPr lang="el-GR" sz="2000" dirty="0" smtClean="0"/>
              <a:t>μ</a:t>
            </a:r>
            <a:r>
              <a:rPr lang="pt-BR" sz="1400" dirty="0" smtClean="0"/>
              <a:t>2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Erro padrão =  Depende das variâncias da população</a:t>
            </a:r>
            <a:endParaRPr lang="en-US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3563888" y="1700808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995936" y="1700808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836712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Teste t de duas amostras para a diferença entre médias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Variâncias da população</a:t>
            </a:r>
          </a:p>
          <a:p>
            <a:pPr marL="457200" indent="-457200" algn="just">
              <a:spcBef>
                <a:spcPct val="20000"/>
              </a:spcBef>
              <a:buFontTx/>
              <a:buAutoNum type="arabicPeriod"/>
              <a:defRPr/>
            </a:pPr>
            <a:r>
              <a:rPr lang="pt-BR" sz="2000" dirty="0" smtClean="0"/>
              <a:t>Se forem iguais  , as informações das duas amostras é combinada para calcular uma estimativa coligada do desvio padrão  </a:t>
            </a:r>
            <a:r>
              <a:rPr lang="el-GR" sz="2000" dirty="0" smtClean="0"/>
              <a:t>σ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      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                                                                , Erro padrão  =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sendo o </a:t>
            </a:r>
            <a:r>
              <a:rPr lang="pt-BR" sz="2000" dirty="0" err="1" smtClean="0"/>
              <a:t>g.l</a:t>
            </a:r>
            <a:r>
              <a:rPr lang="pt-BR" sz="2000" dirty="0" smtClean="0"/>
              <a:t>.  = n</a:t>
            </a:r>
            <a:r>
              <a:rPr lang="pt-BR" sz="1200" dirty="0" smtClean="0"/>
              <a:t>1</a:t>
            </a:r>
            <a:r>
              <a:rPr lang="pt-BR" sz="2000" dirty="0" smtClean="0"/>
              <a:t> + n</a:t>
            </a:r>
            <a:r>
              <a:rPr lang="pt-BR" sz="1200" dirty="0" smtClean="0"/>
              <a:t>2</a:t>
            </a:r>
            <a:r>
              <a:rPr lang="pt-BR" sz="2000" dirty="0" smtClean="0"/>
              <a:t> - 2 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2. Se as variâncias da população  forem desiguais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/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Erro padrão   =         s²</a:t>
            </a:r>
            <a:r>
              <a:rPr lang="pt-BR" sz="1200" dirty="0" smtClean="0"/>
              <a:t>1</a:t>
            </a:r>
            <a:r>
              <a:rPr lang="pt-BR" sz="2000" dirty="0" smtClean="0"/>
              <a:t>   +  s²</a:t>
            </a:r>
            <a:r>
              <a:rPr lang="pt-BR" sz="1200" dirty="0" smtClean="0"/>
              <a:t>2                     </a:t>
            </a:r>
            <a:r>
              <a:rPr lang="pt-BR" sz="2000" dirty="0" smtClean="0"/>
              <a:t>e g.l   = é o menor  entre n</a:t>
            </a:r>
            <a:r>
              <a:rPr lang="pt-BR" sz="1200" dirty="0" smtClean="0"/>
              <a:t>1</a:t>
            </a:r>
            <a:r>
              <a:rPr lang="pt-BR" sz="2000" dirty="0" smtClean="0"/>
              <a:t>-1 ou n</a:t>
            </a:r>
            <a:r>
              <a:rPr lang="pt-BR" sz="1200" dirty="0" smtClean="0"/>
              <a:t>2</a:t>
            </a:r>
            <a:r>
              <a:rPr lang="pt-BR" sz="2000" dirty="0" smtClean="0"/>
              <a:t> -1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                                 n</a:t>
            </a:r>
            <a:r>
              <a:rPr lang="pt-BR" sz="1200" dirty="0" smtClean="0"/>
              <a:t>1</a:t>
            </a:r>
            <a:r>
              <a:rPr lang="pt-BR" sz="2000" dirty="0" smtClean="0"/>
              <a:t>        n</a:t>
            </a:r>
            <a:r>
              <a:rPr lang="pt-BR" sz="1200" dirty="0" smtClean="0"/>
              <a:t>2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lang="el-G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     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 </a:t>
            </a:r>
            <a:endParaRPr lang="el-G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lang="en-US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6012160" y="2276872"/>
            <a:ext cx="216024" cy="72008"/>
            <a:chOff x="6444208" y="4149080"/>
            <a:chExt cx="432048" cy="288032"/>
          </a:xfrm>
        </p:grpSpPr>
        <p:cxnSp>
          <p:nvCxnSpPr>
            <p:cNvPr id="17" name="Conector reto 16"/>
            <p:cNvCxnSpPr/>
            <p:nvPr/>
          </p:nvCxnSpPr>
          <p:spPr>
            <a:xfrm flipV="1">
              <a:off x="6444208" y="4149080"/>
              <a:ext cx="216024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668616" y="4157464"/>
              <a:ext cx="207640" cy="279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27"/>
          <p:cNvGrpSpPr/>
          <p:nvPr/>
        </p:nvGrpSpPr>
        <p:grpSpPr>
          <a:xfrm>
            <a:off x="2411760" y="5517232"/>
            <a:ext cx="1296144" cy="648072"/>
            <a:chOff x="2771800" y="3068960"/>
            <a:chExt cx="1152128" cy="648072"/>
          </a:xfrm>
        </p:grpSpPr>
        <p:cxnSp>
          <p:nvCxnSpPr>
            <p:cNvPr id="47" name="Conector reto 46"/>
            <p:cNvCxnSpPr/>
            <p:nvPr/>
          </p:nvCxnSpPr>
          <p:spPr>
            <a:xfrm>
              <a:off x="2915816" y="306896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843808" y="3068960"/>
              <a:ext cx="6362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2771800" y="3068960"/>
              <a:ext cx="6362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ector reto 49"/>
          <p:cNvCxnSpPr/>
          <p:nvPr/>
        </p:nvCxnSpPr>
        <p:spPr>
          <a:xfrm>
            <a:off x="2555776" y="5949280"/>
            <a:ext cx="49567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3203848" y="5949280"/>
            <a:ext cx="49567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7884368" y="30689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1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3851920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2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76275"/>
              </p:ext>
            </p:extLst>
          </p:nvPr>
        </p:nvGraphicFramePr>
        <p:xfrm>
          <a:off x="683568" y="2780928"/>
          <a:ext cx="2881759" cy="84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ção" r:id="rId4" imgW="1688760" imgH="495000" progId="Equation.3">
                  <p:embed/>
                </p:oleObj>
              </mc:Choice>
              <mc:Fallback>
                <p:oleObj name="Equação" r:id="rId4" imgW="168876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780928"/>
                        <a:ext cx="2881759" cy="84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75790"/>
              </p:ext>
            </p:extLst>
          </p:nvPr>
        </p:nvGraphicFramePr>
        <p:xfrm>
          <a:off x="6300192" y="2780928"/>
          <a:ext cx="1296144" cy="8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ção" r:id="rId6" imgW="711000" imgH="482400" progId="Equation.3">
                  <p:embed/>
                </p:oleObj>
              </mc:Choice>
              <mc:Fallback>
                <p:oleObj name="Equação" r:id="rId6" imgW="7110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0192" y="2780928"/>
                        <a:ext cx="1296144" cy="8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611560" y="908720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 tamanho  de ambas  amostras  é pelo menos 30</a:t>
            </a:r>
            <a:endParaRPr lang="pt-BR" sz="1600" b="1" dirty="0"/>
          </a:p>
        </p:txBody>
      </p:sp>
      <p:sp>
        <p:nvSpPr>
          <p:cNvPr id="37" name="Seta para a direita 36"/>
          <p:cNvSpPr/>
          <p:nvPr/>
        </p:nvSpPr>
        <p:spPr>
          <a:xfrm>
            <a:off x="2771800" y="836712"/>
            <a:ext cx="86409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Sim</a:t>
            </a:r>
            <a:endParaRPr lang="pt-BR" sz="1600" b="1" dirty="0"/>
          </a:p>
        </p:txBody>
      </p:sp>
      <p:sp>
        <p:nvSpPr>
          <p:cNvPr id="42" name="Retângulo 41"/>
          <p:cNvSpPr/>
          <p:nvPr/>
        </p:nvSpPr>
        <p:spPr>
          <a:xfrm>
            <a:off x="3851920" y="90872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o teste z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>
            <a:off x="899592" y="1772816"/>
            <a:ext cx="100811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Não</a:t>
            </a:r>
            <a:endParaRPr lang="pt-BR" sz="1400" b="1" dirty="0"/>
          </a:p>
        </p:txBody>
      </p:sp>
      <p:sp>
        <p:nvSpPr>
          <p:cNvPr id="52" name="Retângulo 51"/>
          <p:cNvSpPr/>
          <p:nvPr/>
        </p:nvSpPr>
        <p:spPr>
          <a:xfrm>
            <a:off x="539552" y="24928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Ambas populações são normais</a:t>
            </a:r>
            <a:endParaRPr lang="pt-BR" sz="1600" b="1" dirty="0"/>
          </a:p>
        </p:txBody>
      </p:sp>
      <p:sp>
        <p:nvSpPr>
          <p:cNvPr id="53" name="Seta para a direita 52"/>
          <p:cNvSpPr/>
          <p:nvPr/>
        </p:nvSpPr>
        <p:spPr>
          <a:xfrm>
            <a:off x="2771800" y="2420888"/>
            <a:ext cx="86409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Não</a:t>
            </a:r>
            <a:endParaRPr lang="pt-BR" sz="1600" b="1" dirty="0"/>
          </a:p>
        </p:txBody>
      </p:sp>
      <p:sp>
        <p:nvSpPr>
          <p:cNvPr id="55" name="Retângulo 54"/>
          <p:cNvSpPr/>
          <p:nvPr/>
        </p:nvSpPr>
        <p:spPr>
          <a:xfrm>
            <a:off x="3851920" y="242088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 pode usar o teste z e nem o t</a:t>
            </a:r>
            <a:endParaRPr lang="pt-BR" dirty="0"/>
          </a:p>
        </p:txBody>
      </p:sp>
      <p:sp>
        <p:nvSpPr>
          <p:cNvPr id="56" name="Seta para baixo 55"/>
          <p:cNvSpPr/>
          <p:nvPr/>
        </p:nvSpPr>
        <p:spPr>
          <a:xfrm>
            <a:off x="899592" y="3356992"/>
            <a:ext cx="93610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Sim</a:t>
            </a:r>
            <a:endParaRPr lang="pt-BR" sz="1400" b="1" dirty="0"/>
          </a:p>
        </p:txBody>
      </p:sp>
      <p:sp>
        <p:nvSpPr>
          <p:cNvPr id="58" name="Retângulo 57"/>
          <p:cNvSpPr/>
          <p:nvPr/>
        </p:nvSpPr>
        <p:spPr>
          <a:xfrm>
            <a:off x="395536" y="4077072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Os desvios padrões de ambas populações são conhecidos</a:t>
            </a:r>
            <a:endParaRPr lang="pt-BR" sz="1400" b="1" dirty="0"/>
          </a:p>
        </p:txBody>
      </p:sp>
      <p:sp>
        <p:nvSpPr>
          <p:cNvPr id="59" name="Retângulo 58"/>
          <p:cNvSpPr/>
          <p:nvPr/>
        </p:nvSpPr>
        <p:spPr>
          <a:xfrm>
            <a:off x="395536" y="580526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 o teste z</a:t>
            </a:r>
            <a:endParaRPr lang="pt-BR" dirty="0"/>
          </a:p>
        </p:txBody>
      </p:sp>
      <p:sp>
        <p:nvSpPr>
          <p:cNvPr id="60" name="Seta para baixo 59"/>
          <p:cNvSpPr/>
          <p:nvPr/>
        </p:nvSpPr>
        <p:spPr>
          <a:xfrm>
            <a:off x="899592" y="5085184"/>
            <a:ext cx="93610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Sim</a:t>
            </a:r>
            <a:endParaRPr lang="pt-BR" sz="1400" b="1" dirty="0"/>
          </a:p>
        </p:txBody>
      </p:sp>
      <p:sp>
        <p:nvSpPr>
          <p:cNvPr id="61" name="Seta para a direita 60"/>
          <p:cNvSpPr/>
          <p:nvPr/>
        </p:nvSpPr>
        <p:spPr>
          <a:xfrm>
            <a:off x="2771800" y="4077072"/>
            <a:ext cx="86409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Não</a:t>
            </a:r>
            <a:endParaRPr lang="pt-BR" sz="1600" b="1" dirty="0"/>
          </a:p>
        </p:txBody>
      </p:sp>
      <p:sp>
        <p:nvSpPr>
          <p:cNvPr id="62" name="Retângulo 61"/>
          <p:cNvSpPr/>
          <p:nvPr/>
        </p:nvSpPr>
        <p:spPr>
          <a:xfrm>
            <a:off x="3851920" y="4077072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As </a:t>
            </a:r>
            <a:r>
              <a:rPr lang="pt-BR" sz="1600" b="1" dirty="0" err="1" smtClean="0"/>
              <a:t>variancias</a:t>
            </a:r>
            <a:r>
              <a:rPr lang="pt-BR" sz="1600" b="1" dirty="0" smtClean="0"/>
              <a:t> da população são iguais</a:t>
            </a:r>
            <a:endParaRPr lang="pt-BR" sz="1600" b="1" dirty="0"/>
          </a:p>
        </p:txBody>
      </p:sp>
      <p:sp>
        <p:nvSpPr>
          <p:cNvPr id="63" name="Seta para a direita 62"/>
          <p:cNvSpPr/>
          <p:nvPr/>
        </p:nvSpPr>
        <p:spPr>
          <a:xfrm>
            <a:off x="5940152" y="4077072"/>
            <a:ext cx="86409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Sim</a:t>
            </a:r>
            <a:endParaRPr lang="pt-BR" sz="1600" b="1" dirty="0"/>
          </a:p>
        </p:txBody>
      </p:sp>
      <p:sp>
        <p:nvSpPr>
          <p:cNvPr id="64" name="Retângulo 63"/>
          <p:cNvSpPr/>
          <p:nvPr/>
        </p:nvSpPr>
        <p:spPr>
          <a:xfrm>
            <a:off x="6876256" y="4077072"/>
            <a:ext cx="21602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Use o teste t com</a:t>
            </a:r>
          </a:p>
          <a:p>
            <a:pPr algn="ctr"/>
            <a:r>
              <a:rPr lang="pt-BR" sz="1600" b="1" dirty="0" smtClean="0"/>
              <a:t>Erro padrão =</a:t>
            </a:r>
          </a:p>
          <a:p>
            <a:pPr algn="ctr"/>
            <a:r>
              <a:rPr lang="pt-BR" sz="1600" b="1" dirty="0" smtClean="0"/>
              <a:t>e </a:t>
            </a:r>
            <a:r>
              <a:rPr lang="pt-BR" sz="1600" b="1" dirty="0" err="1" smtClean="0"/>
              <a:t>g.l.</a:t>
            </a:r>
            <a:r>
              <a:rPr lang="pt-BR" sz="1600" b="1" dirty="0" smtClean="0"/>
              <a:t> = n</a:t>
            </a:r>
            <a:r>
              <a:rPr lang="pt-BR" sz="1200" b="1" dirty="0" smtClean="0"/>
              <a:t>1</a:t>
            </a:r>
            <a:r>
              <a:rPr lang="pt-BR" sz="1600" b="1" dirty="0" smtClean="0"/>
              <a:t> + n</a:t>
            </a:r>
            <a:r>
              <a:rPr lang="pt-BR" sz="1200" b="1" dirty="0" smtClean="0"/>
              <a:t>2</a:t>
            </a:r>
            <a:r>
              <a:rPr lang="pt-BR" sz="1600" b="1" dirty="0" smtClean="0"/>
              <a:t> -2</a:t>
            </a:r>
          </a:p>
        </p:txBody>
      </p:sp>
      <p:sp>
        <p:nvSpPr>
          <p:cNvPr id="65" name="Elipse 64"/>
          <p:cNvSpPr/>
          <p:nvPr/>
        </p:nvSpPr>
        <p:spPr>
          <a:xfrm>
            <a:off x="8676456" y="47251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1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6" name="Seta para baixo 65"/>
          <p:cNvSpPr/>
          <p:nvPr/>
        </p:nvSpPr>
        <p:spPr>
          <a:xfrm>
            <a:off x="4211960" y="5013176"/>
            <a:ext cx="100811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Não</a:t>
            </a:r>
            <a:endParaRPr lang="pt-BR" sz="1400" b="1" dirty="0"/>
          </a:p>
        </p:txBody>
      </p:sp>
      <p:sp>
        <p:nvSpPr>
          <p:cNvPr id="67" name="Retângulo 66"/>
          <p:cNvSpPr/>
          <p:nvPr/>
        </p:nvSpPr>
        <p:spPr>
          <a:xfrm>
            <a:off x="3491880" y="5733256"/>
            <a:ext cx="2520280" cy="10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Use o teste t com</a:t>
            </a:r>
          </a:p>
          <a:p>
            <a:pPr algn="ctr"/>
            <a:r>
              <a:rPr lang="pt-BR" sz="1600" b="1" dirty="0" smtClean="0"/>
              <a:t>Erro padrão =</a:t>
            </a:r>
          </a:p>
          <a:p>
            <a:pPr algn="ctr"/>
            <a:r>
              <a:rPr lang="pt-BR" sz="1600" b="1" dirty="0" smtClean="0"/>
              <a:t>e </a:t>
            </a:r>
            <a:r>
              <a:rPr lang="pt-BR" sz="1600" b="1" dirty="0" err="1" smtClean="0"/>
              <a:t>g.l.</a:t>
            </a:r>
            <a:r>
              <a:rPr lang="pt-BR" sz="1600" b="1" dirty="0" smtClean="0"/>
              <a:t> = menor  entre  n</a:t>
            </a:r>
            <a:r>
              <a:rPr lang="pt-BR" sz="1200" b="1" dirty="0" smtClean="0"/>
              <a:t>1</a:t>
            </a:r>
            <a:r>
              <a:rPr lang="pt-BR" sz="1600" b="1" dirty="0" smtClean="0"/>
              <a:t> -1 ou  n</a:t>
            </a:r>
            <a:r>
              <a:rPr lang="pt-BR" sz="1200" b="1" dirty="0" smtClean="0"/>
              <a:t>2</a:t>
            </a:r>
            <a:r>
              <a:rPr lang="pt-BR" sz="1600" b="1" dirty="0" smtClean="0"/>
              <a:t> -1</a:t>
            </a:r>
          </a:p>
        </p:txBody>
      </p:sp>
      <p:sp>
        <p:nvSpPr>
          <p:cNvPr id="68" name="Elipse 67"/>
          <p:cNvSpPr/>
          <p:nvPr/>
        </p:nvSpPr>
        <p:spPr>
          <a:xfrm>
            <a:off x="5364088" y="594928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2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Expresse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afirmação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matemática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Ho e Ha</a:t>
            </a:r>
          </a:p>
          <a:p>
            <a:pPr marL="457200" indent="-457200" algn="just">
              <a:buAutoNum type="arabicPeriod"/>
            </a:pP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Especifique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nivel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significancia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200" dirty="0" smtClean="0"/>
              <a:t>α</a:t>
            </a:r>
            <a:endParaRPr lang="pt-BR" sz="2200" dirty="0" smtClean="0"/>
          </a:p>
          <a:p>
            <a:pPr marL="457200" indent="-457200" algn="just">
              <a:buAutoNum type="arabicPeriod"/>
            </a:pPr>
            <a:r>
              <a:rPr lang="pt-BR" sz="2200" dirty="0" smtClean="0"/>
              <a:t>Estime os graus de liberdade 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Faça um esboço da distribuição amostral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Determine os valores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</a:rPr>
              <a:t>criticos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 to  ( Tabela 5 )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Determine a(s) região(s) de rejeição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Calcule t , estatística do teste padronizado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Tome a decisão de rejeitar ou falhar em rejeitar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( se z está na área de rejeição , rejeite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, do contrário , falhe ao rejeitar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).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Interprete o resultado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08720"/>
            <a:ext cx="907300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Instruções  para o teste t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11" name="Texto Explicativo 3 10"/>
          <p:cNvSpPr/>
          <p:nvPr/>
        </p:nvSpPr>
        <p:spPr>
          <a:xfrm>
            <a:off x="6804248" y="836712"/>
            <a:ext cx="1872208" cy="2232248"/>
          </a:xfrm>
          <a:prstGeom prst="borderCallout3">
            <a:avLst>
              <a:gd name="adj1" fmla="val 6802"/>
              <a:gd name="adj2" fmla="val -16473"/>
              <a:gd name="adj3" fmla="val 5949"/>
              <a:gd name="adj4" fmla="val -2931"/>
              <a:gd name="adj5" fmla="val 6553"/>
              <a:gd name="adj6" fmla="val -17176"/>
              <a:gd name="adj7" fmla="val 43838"/>
              <a:gd name="adj8" fmla="val -352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Ho</a:t>
            </a:r>
            <a:r>
              <a:rPr lang="pt-BR" sz="1600" dirty="0" smtClean="0">
                <a:solidFill>
                  <a:schemeClr val="tx1"/>
                </a:solidFill>
              </a:rPr>
              <a:t>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=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Ha 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≠ 0</a:t>
            </a:r>
          </a:p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Ho</a:t>
            </a:r>
            <a:r>
              <a:rPr lang="pt-BR" sz="1600" dirty="0" smtClean="0">
                <a:solidFill>
                  <a:schemeClr val="tx1"/>
                </a:solidFill>
              </a:rPr>
              <a:t> : 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≥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Ha : 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&lt; 0</a:t>
            </a:r>
          </a:p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Ho</a:t>
            </a:r>
            <a:r>
              <a:rPr lang="pt-BR" sz="1600" dirty="0" smtClean="0">
                <a:solidFill>
                  <a:schemeClr val="tx1"/>
                </a:solidFill>
              </a:rPr>
              <a:t> 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≤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Ha 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&gt;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08720"/>
            <a:ext cx="871296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1900" dirty="0" smtClean="0"/>
              <a:t>Exemplo : As distancias de frenagem de 8 </a:t>
            </a:r>
            <a:r>
              <a:rPr lang="pt-BR" sz="1900" dirty="0" err="1" smtClean="0"/>
              <a:t>Volkswagem</a:t>
            </a:r>
            <a:r>
              <a:rPr lang="pt-BR" sz="1900" dirty="0" smtClean="0"/>
              <a:t> GT e 10 GM </a:t>
            </a:r>
            <a:r>
              <a:rPr lang="pt-BR" sz="1900" dirty="0" err="1" smtClean="0"/>
              <a:t>Cobalt</a:t>
            </a:r>
            <a:r>
              <a:rPr lang="pt-BR" sz="1900" dirty="0" smtClean="0"/>
              <a:t> foram testadas enquanto viajavam a 120 Km/h em pista seca. Os resultados são mostrados abaixo:</a:t>
            </a:r>
          </a:p>
          <a:p>
            <a:pPr algn="just">
              <a:spcBef>
                <a:spcPct val="20000"/>
              </a:spcBef>
            </a:pPr>
            <a:r>
              <a:rPr lang="pt-BR" sz="1900" dirty="0" smtClean="0"/>
              <a:t>GTI </a:t>
            </a:r>
            <a:r>
              <a:rPr lang="pt-BR" sz="1900" dirty="0" smtClean="0">
                <a:sym typeface="Wingdings" pitchFamily="2" charset="2"/>
              </a:rPr>
              <a:t>  média 134 </a:t>
            </a:r>
            <a:r>
              <a:rPr lang="pt-BR" sz="1900" dirty="0" err="1" smtClean="0">
                <a:sym typeface="Wingdings" pitchFamily="2" charset="2"/>
              </a:rPr>
              <a:t>mts</a:t>
            </a:r>
            <a:r>
              <a:rPr lang="pt-BR" sz="1900" dirty="0" smtClean="0">
                <a:sym typeface="Wingdings" pitchFamily="2" charset="2"/>
              </a:rPr>
              <a:t> ,  s1 = 6,9 </a:t>
            </a:r>
            <a:r>
              <a:rPr lang="pt-BR" sz="1900" dirty="0" err="1" smtClean="0">
                <a:sym typeface="Wingdings" pitchFamily="2" charset="2"/>
              </a:rPr>
              <a:t>mts</a:t>
            </a:r>
            <a:r>
              <a:rPr lang="pt-BR" sz="1900" dirty="0" smtClean="0">
                <a:sym typeface="Wingdings" pitchFamily="2" charset="2"/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lang="pt-BR" sz="1900" dirty="0" err="1" smtClean="0">
                <a:sym typeface="Wingdings" pitchFamily="2" charset="2"/>
              </a:rPr>
              <a:t>Cobalt</a:t>
            </a:r>
            <a:r>
              <a:rPr lang="pt-BR" sz="1900" dirty="0" smtClean="0">
                <a:sym typeface="Wingdings" pitchFamily="2" charset="2"/>
              </a:rPr>
              <a:t>   média 143 </a:t>
            </a:r>
            <a:r>
              <a:rPr lang="pt-BR" sz="1900" dirty="0" err="1" smtClean="0">
                <a:sym typeface="Wingdings" pitchFamily="2" charset="2"/>
              </a:rPr>
              <a:t>mts</a:t>
            </a:r>
            <a:r>
              <a:rPr lang="pt-BR" sz="1900" dirty="0" smtClean="0">
                <a:sym typeface="Wingdings" pitchFamily="2" charset="2"/>
              </a:rPr>
              <a:t> , s2 = 2,6 </a:t>
            </a:r>
            <a:r>
              <a:rPr lang="pt-BR" sz="1900" dirty="0" err="1" smtClean="0">
                <a:sym typeface="Wingdings" pitchFamily="2" charset="2"/>
              </a:rPr>
              <a:t>mts</a:t>
            </a:r>
            <a:endParaRPr lang="pt-BR" sz="1900" dirty="0" smtClean="0"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pt-BR" sz="1900" dirty="0" smtClean="0">
                <a:sym typeface="Wingdings" pitchFamily="2" charset="2"/>
              </a:rPr>
              <a:t>Você pode concluir que existe uma diferença na média da distancia de frenagem dos dois tipos de carros ?  Use </a:t>
            </a:r>
            <a:r>
              <a:rPr lang="el-GR" sz="2000" dirty="0" smtClean="0"/>
              <a:t>α</a:t>
            </a:r>
            <a:r>
              <a:rPr lang="pt-BR" sz="2000" dirty="0" smtClean="0"/>
              <a:t>  = 0,01 .  Assuma que as populações são normalmente </a:t>
            </a:r>
            <a:r>
              <a:rPr lang="pt-BR" sz="2000" dirty="0" err="1" smtClean="0"/>
              <a:t>distribuidas</a:t>
            </a:r>
            <a:r>
              <a:rPr lang="pt-BR" sz="2000" dirty="0" smtClean="0"/>
              <a:t> e as </a:t>
            </a:r>
            <a:r>
              <a:rPr lang="pt-BR" sz="2000" dirty="0" err="1" smtClean="0"/>
              <a:t>variancias</a:t>
            </a:r>
            <a:r>
              <a:rPr lang="pt-BR" sz="2000" dirty="0" smtClean="0"/>
              <a:t> não são iguais.</a:t>
            </a:r>
            <a:endParaRPr lang="el-GR" sz="19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08720"/>
            <a:ext cx="871296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1900" dirty="0" smtClean="0"/>
              <a:t>Dados :   x</a:t>
            </a:r>
            <a:r>
              <a:rPr lang="pt-BR" sz="1400" dirty="0" smtClean="0"/>
              <a:t>1</a:t>
            </a:r>
            <a:r>
              <a:rPr lang="pt-BR" sz="1900" dirty="0" smtClean="0"/>
              <a:t>  = 134      s</a:t>
            </a:r>
            <a:r>
              <a:rPr lang="pt-BR" sz="1400" dirty="0" smtClean="0"/>
              <a:t>1</a:t>
            </a:r>
            <a:r>
              <a:rPr lang="pt-BR" sz="1900" dirty="0" smtClean="0"/>
              <a:t> = 6,9   n</a:t>
            </a:r>
            <a:r>
              <a:rPr lang="pt-BR" sz="1400" dirty="0" smtClean="0"/>
              <a:t>1</a:t>
            </a:r>
            <a:r>
              <a:rPr lang="pt-BR" sz="1900" dirty="0" smtClean="0"/>
              <a:t> = 8</a:t>
            </a:r>
          </a:p>
          <a:p>
            <a:pPr algn="just">
              <a:spcBef>
                <a:spcPct val="20000"/>
              </a:spcBef>
            </a:pPr>
            <a:r>
              <a:rPr lang="pt-BR" sz="1900" dirty="0" smtClean="0"/>
              <a:t>                 x</a:t>
            </a:r>
            <a:r>
              <a:rPr lang="pt-BR" sz="1400" dirty="0" smtClean="0"/>
              <a:t>2</a:t>
            </a:r>
            <a:r>
              <a:rPr lang="pt-BR" sz="1900" dirty="0" smtClean="0"/>
              <a:t> = 143      s</a:t>
            </a:r>
            <a:r>
              <a:rPr lang="pt-BR" sz="1400" dirty="0" smtClean="0"/>
              <a:t>2</a:t>
            </a:r>
            <a:r>
              <a:rPr lang="pt-BR" sz="1900" dirty="0" smtClean="0"/>
              <a:t> = 2,6    n</a:t>
            </a:r>
            <a:r>
              <a:rPr lang="pt-BR" sz="1400" dirty="0" smtClean="0"/>
              <a:t>2</a:t>
            </a:r>
            <a:r>
              <a:rPr lang="pt-BR" sz="1900" dirty="0" smtClean="0"/>
              <a:t> =10  ,  </a:t>
            </a:r>
            <a:r>
              <a:rPr lang="pt-BR" sz="1900" dirty="0" smtClean="0">
                <a:sym typeface="Wingdings" pitchFamily="2" charset="2"/>
              </a:rPr>
              <a:t> </a:t>
            </a:r>
            <a:r>
              <a:rPr lang="el-GR" sz="2000" dirty="0" smtClean="0"/>
              <a:t>α</a:t>
            </a:r>
            <a:r>
              <a:rPr lang="pt-BR" sz="2000" dirty="0" smtClean="0"/>
              <a:t>  = 0,01 .</a:t>
            </a:r>
          </a:p>
          <a:p>
            <a:pPr algn="just">
              <a:spcBef>
                <a:spcPct val="20000"/>
              </a:spcBef>
            </a:pPr>
            <a:r>
              <a:rPr lang="pt-BR" sz="2000" dirty="0" smtClean="0"/>
              <a:t>Você quer testar  se as médias de distancia de frenagem são diferentes , portanto:</a:t>
            </a:r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Como Ha </a:t>
            </a:r>
            <a:r>
              <a:rPr lang="pt-BR" sz="2000" dirty="0" smtClean="0"/>
              <a:t>≠ , bicaudal  e </a:t>
            </a:r>
            <a:r>
              <a:rPr lang="pt-BR" sz="2000" dirty="0" err="1" smtClean="0"/>
              <a:t>g.l.</a:t>
            </a:r>
            <a:r>
              <a:rPr lang="pt-BR" sz="2000" dirty="0" smtClean="0"/>
              <a:t> = 8- 1 =  7 </a:t>
            </a:r>
            <a:r>
              <a:rPr lang="pt-BR" sz="1200" dirty="0" smtClean="0"/>
              <a:t>( menor que  9  ( n2-1 ))</a:t>
            </a:r>
          </a:p>
          <a:p>
            <a:pPr algn="just">
              <a:spcBef>
                <a:spcPct val="20000"/>
              </a:spcBef>
            </a:pP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-to = - 3,499    e to = 3,499</a:t>
            </a:r>
          </a:p>
          <a:p>
            <a:pPr algn="just">
              <a:spcBef>
                <a:spcPct val="20000"/>
              </a:spcBef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as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variancias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são diferentes :</a:t>
            </a:r>
          </a:p>
          <a:p>
            <a:pPr algn="just">
              <a:spcBef>
                <a:spcPct val="20000"/>
              </a:spcBef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Erro padrão  =                                    =                                = 2,574   </a:t>
            </a:r>
          </a:p>
          <a:p>
            <a:pPr algn="just">
              <a:spcBef>
                <a:spcPct val="20000"/>
              </a:spcBef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dirty="0" smtClean="0"/>
              <a:t>t =  (134 – 143 ) – 0    = - 3,496</a:t>
            </a:r>
          </a:p>
          <a:p>
            <a:pPr algn="just">
              <a:spcBef>
                <a:spcPct val="20000"/>
              </a:spcBef>
            </a:pPr>
            <a:r>
              <a:rPr lang="pt-BR" dirty="0" smtClean="0"/>
              <a:t>               2,574</a:t>
            </a:r>
          </a:p>
          <a:p>
            <a:pPr algn="just">
              <a:spcBef>
                <a:spcPct val="20000"/>
              </a:spcBef>
            </a:pPr>
            <a:r>
              <a:rPr lang="pt-BR" dirty="0" smtClean="0"/>
              <a:t>Portanto como t  é &gt; -to ,  devemos falhar ao rejeitar </a:t>
            </a:r>
            <a:r>
              <a:rPr lang="pt-BR" dirty="0" err="1" smtClean="0"/>
              <a:t>Ho</a:t>
            </a:r>
            <a:endParaRPr lang="pt-BR" dirty="0" smtClean="0"/>
          </a:p>
          <a:p>
            <a:pPr algn="just">
              <a:spcBef>
                <a:spcPct val="20000"/>
              </a:spcBef>
            </a:pPr>
            <a:r>
              <a:rPr lang="pt-BR" dirty="0" smtClean="0"/>
              <a:t>Interpretação </a:t>
            </a:r>
            <a:r>
              <a:rPr lang="pt-BR" dirty="0" smtClean="0">
                <a:sym typeface="Wingdings" pitchFamily="2" charset="2"/>
              </a:rPr>
              <a:t>   No </a:t>
            </a:r>
            <a:r>
              <a:rPr lang="pt-BR" dirty="0" err="1" smtClean="0">
                <a:sym typeface="Wingdings" pitchFamily="2" charset="2"/>
              </a:rPr>
              <a:t>nivel</a:t>
            </a:r>
            <a:r>
              <a:rPr lang="pt-BR" dirty="0" smtClean="0">
                <a:sym typeface="Wingdings" pitchFamily="2" charset="2"/>
              </a:rPr>
              <a:t> de </a:t>
            </a:r>
            <a:r>
              <a:rPr lang="pt-BR" dirty="0" err="1" smtClean="0">
                <a:sym typeface="Wingdings" pitchFamily="2" charset="2"/>
              </a:rPr>
              <a:t>significancia</a:t>
            </a:r>
            <a:r>
              <a:rPr lang="pt-BR" dirty="0" smtClean="0">
                <a:sym typeface="Wingdings" pitchFamily="2" charset="2"/>
              </a:rPr>
              <a:t> de 1% , não há evidencia suficiente para concluir que as médias da distancia de frenagens dos carros sejam diferentes.</a:t>
            </a:r>
            <a:endParaRPr lang="pt-BR" dirty="0" smtClean="0"/>
          </a:p>
          <a:p>
            <a:pPr algn="just">
              <a:spcBef>
                <a:spcPct val="20000"/>
              </a:spcBef>
            </a:pPr>
            <a:endParaRPr lang="pt-BR" dirty="0" smtClean="0"/>
          </a:p>
          <a:p>
            <a:pPr algn="just">
              <a:spcBef>
                <a:spcPct val="20000"/>
              </a:spcBef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540568" y="19905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 smtClean="0"/>
              <a:t>   </a:t>
            </a:r>
            <a:r>
              <a:rPr lang="pt-BR" dirty="0" err="1" smtClean="0"/>
              <a:t>Ho</a:t>
            </a:r>
            <a:r>
              <a:rPr lang="pt-BR" dirty="0" smtClean="0"/>
              <a:t>: </a:t>
            </a:r>
            <a:r>
              <a:rPr lang="el-GR" dirty="0" smtClean="0"/>
              <a:t>μ</a:t>
            </a:r>
            <a:r>
              <a:rPr lang="pt-BR" sz="1400" dirty="0" smtClean="0"/>
              <a:t>1</a:t>
            </a:r>
            <a:r>
              <a:rPr lang="pt-BR" dirty="0" smtClean="0"/>
              <a:t> = </a:t>
            </a:r>
            <a:r>
              <a:rPr lang="el-GR" dirty="0" smtClean="0"/>
              <a:t>μ</a:t>
            </a:r>
            <a:r>
              <a:rPr lang="pt-BR" sz="1400" dirty="0" smtClean="0"/>
              <a:t>2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    Ha : </a:t>
            </a:r>
            <a:r>
              <a:rPr lang="el-GR" dirty="0" smtClean="0"/>
              <a:t>μ</a:t>
            </a:r>
            <a:r>
              <a:rPr lang="pt-BR" sz="1400" dirty="0" smtClean="0"/>
              <a:t>1 </a:t>
            </a:r>
            <a:r>
              <a:rPr lang="pt-BR" dirty="0" smtClean="0"/>
              <a:t>≠  </a:t>
            </a:r>
            <a:r>
              <a:rPr lang="el-GR" dirty="0" smtClean="0"/>
              <a:t>μ</a:t>
            </a:r>
            <a:r>
              <a:rPr lang="pt-BR" sz="1400" dirty="0" smtClean="0"/>
              <a:t>2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6300192" y="2420888"/>
            <a:ext cx="2592288" cy="1584176"/>
            <a:chOff x="5868144" y="1772816"/>
            <a:chExt cx="2592288" cy="1584176"/>
          </a:xfrm>
        </p:grpSpPr>
        <p:grpSp>
          <p:nvGrpSpPr>
            <p:cNvPr id="30" name="Group 16"/>
            <p:cNvGrpSpPr>
              <a:grpSpLocks/>
            </p:cNvGrpSpPr>
            <p:nvPr/>
          </p:nvGrpSpPr>
          <p:grpSpPr bwMode="auto">
            <a:xfrm>
              <a:off x="5868144" y="1772816"/>
              <a:ext cx="2592288" cy="1255465"/>
              <a:chOff x="1447800" y="2613580"/>
              <a:chExt cx="6192688" cy="3287671"/>
            </a:xfrm>
          </p:grpSpPr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1447800" y="4736068"/>
                <a:ext cx="5791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2007568" y="4812268"/>
                <a:ext cx="184731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4095480" y="4812268"/>
                <a:ext cx="354584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+mj-lt"/>
                  </a:rPr>
                  <a:t> 0</a:t>
                </a: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3167991" y="4682092"/>
                <a:ext cx="0" cy="200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4289425" y="4650343"/>
                <a:ext cx="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6756002" y="4853488"/>
                <a:ext cx="884486" cy="1047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i="1" dirty="0" smtClean="0">
                    <a:latin typeface="+mj-lt"/>
                  </a:rPr>
                  <a:t>t</a:t>
                </a:r>
                <a:endParaRPr lang="en-US" sz="2000" i="1" dirty="0">
                  <a:latin typeface="+mj-lt"/>
                </a:endParaRPr>
              </a:p>
            </p:txBody>
          </p:sp>
          <p:sp>
            <p:nvSpPr>
              <p:cNvPr id="44" name="Freeform 14"/>
              <p:cNvSpPr>
                <a:spLocks/>
              </p:cNvSpPr>
              <p:nvPr/>
            </p:nvSpPr>
            <p:spPr bwMode="auto">
              <a:xfrm>
                <a:off x="1600200" y="2613580"/>
                <a:ext cx="5318125" cy="2122488"/>
              </a:xfrm>
              <a:custGeom>
                <a:avLst/>
                <a:gdLst>
                  <a:gd name="T0" fmla="*/ 0 w 3350"/>
                  <a:gd name="T1" fmla="*/ 2147483647 h 1271"/>
                  <a:gd name="T2" fmla="*/ 2147483647 w 3350"/>
                  <a:gd name="T3" fmla="*/ 2147483647 h 1271"/>
                  <a:gd name="T4" fmla="*/ 2147483647 w 3350"/>
                  <a:gd name="T5" fmla="*/ 2147483647 h 1271"/>
                  <a:gd name="T6" fmla="*/ 2147483647 w 3350"/>
                  <a:gd name="T7" fmla="*/ 2147483647 h 1271"/>
                  <a:gd name="T8" fmla="*/ 2147483647 w 3350"/>
                  <a:gd name="T9" fmla="*/ 2147483647 h 1271"/>
                  <a:gd name="T10" fmla="*/ 2147483647 w 3350"/>
                  <a:gd name="T11" fmla="*/ 2147483647 h 1271"/>
                  <a:gd name="T12" fmla="*/ 2147483647 w 3350"/>
                  <a:gd name="T13" fmla="*/ 2147483647 h 1271"/>
                  <a:gd name="T14" fmla="*/ 2147483647 w 3350"/>
                  <a:gd name="T15" fmla="*/ 2147483647 h 1271"/>
                  <a:gd name="T16" fmla="*/ 2147483647 w 3350"/>
                  <a:gd name="T17" fmla="*/ 2147483647 h 1271"/>
                  <a:gd name="T18" fmla="*/ 2147483647 w 3350"/>
                  <a:gd name="T19" fmla="*/ 2147483647 h 1271"/>
                  <a:gd name="T20" fmla="*/ 2147483647 w 3350"/>
                  <a:gd name="T21" fmla="*/ 2147483647 h 1271"/>
                  <a:gd name="T22" fmla="*/ 2147483647 w 3350"/>
                  <a:gd name="T23" fmla="*/ 2147483647 h 1271"/>
                  <a:gd name="T24" fmla="*/ 2147483647 w 3350"/>
                  <a:gd name="T25" fmla="*/ 2147483647 h 1271"/>
                  <a:gd name="T26" fmla="*/ 2147483647 w 3350"/>
                  <a:gd name="T27" fmla="*/ 2147483647 h 1271"/>
                  <a:gd name="T28" fmla="*/ 2147483647 w 3350"/>
                  <a:gd name="T29" fmla="*/ 2147483647 h 1271"/>
                  <a:gd name="T30" fmla="*/ 2147483647 w 3350"/>
                  <a:gd name="T31" fmla="*/ 2147483647 h 1271"/>
                  <a:gd name="T32" fmla="*/ 2147483647 w 3350"/>
                  <a:gd name="T33" fmla="*/ 2147483647 h 1271"/>
                  <a:gd name="T34" fmla="*/ 2147483647 w 3350"/>
                  <a:gd name="T35" fmla="*/ 2147483647 h 1271"/>
                  <a:gd name="T36" fmla="*/ 2147483647 w 3350"/>
                  <a:gd name="T37" fmla="*/ 2147483647 h 1271"/>
                  <a:gd name="T38" fmla="*/ 2147483647 w 3350"/>
                  <a:gd name="T39" fmla="*/ 2147483647 h 1271"/>
                  <a:gd name="T40" fmla="*/ 2147483647 w 3350"/>
                  <a:gd name="T41" fmla="*/ 2147483647 h 1271"/>
                  <a:gd name="T42" fmla="*/ 2147483647 w 3350"/>
                  <a:gd name="T43" fmla="*/ 2147483647 h 1271"/>
                  <a:gd name="T44" fmla="*/ 2147483647 w 3350"/>
                  <a:gd name="T45" fmla="*/ 2147483647 h 1271"/>
                  <a:gd name="T46" fmla="*/ 2147483647 w 3350"/>
                  <a:gd name="T47" fmla="*/ 2147483647 h 1271"/>
                  <a:gd name="T48" fmla="*/ 2147483647 w 3350"/>
                  <a:gd name="T49" fmla="*/ 2147483647 h 1271"/>
                  <a:gd name="T50" fmla="*/ 2147483647 w 3350"/>
                  <a:gd name="T51" fmla="*/ 2147483647 h 1271"/>
                  <a:gd name="T52" fmla="*/ 2147483647 w 3350"/>
                  <a:gd name="T53" fmla="*/ 2147483647 h 1271"/>
                  <a:gd name="T54" fmla="*/ 2147483647 w 3350"/>
                  <a:gd name="T55" fmla="*/ 2147483647 h 1271"/>
                  <a:gd name="T56" fmla="*/ 2147483647 w 3350"/>
                  <a:gd name="T57" fmla="*/ 2147483647 h 1271"/>
                  <a:gd name="T58" fmla="*/ 2147483647 w 3350"/>
                  <a:gd name="T59" fmla="*/ 2147483647 h 1271"/>
                  <a:gd name="T60" fmla="*/ 2147483647 w 3350"/>
                  <a:gd name="T61" fmla="*/ 2147483647 h 1271"/>
                  <a:gd name="T62" fmla="*/ 2147483647 w 3350"/>
                  <a:gd name="T63" fmla="*/ 2147483647 h 1271"/>
                  <a:gd name="T64" fmla="*/ 2147483647 w 3350"/>
                  <a:gd name="T65" fmla="*/ 2147483647 h 1271"/>
                  <a:gd name="T66" fmla="*/ 0 w 3350"/>
                  <a:gd name="T67" fmla="*/ 2147483647 h 12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50"/>
                  <a:gd name="T103" fmla="*/ 0 h 1271"/>
                  <a:gd name="T104" fmla="*/ 3350 w 3350"/>
                  <a:gd name="T105" fmla="*/ 1271 h 12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50" h="1271">
                    <a:moveTo>
                      <a:pt x="0" y="1271"/>
                    </a:moveTo>
                    <a:lnTo>
                      <a:pt x="69" y="1262"/>
                    </a:lnTo>
                    <a:lnTo>
                      <a:pt x="130" y="1257"/>
                    </a:lnTo>
                    <a:cubicBezTo>
                      <a:pt x="185" y="1251"/>
                      <a:pt x="321" y="1244"/>
                      <a:pt x="399" y="1229"/>
                    </a:cubicBezTo>
                    <a:cubicBezTo>
                      <a:pt x="476" y="1215"/>
                      <a:pt x="525" y="1198"/>
                      <a:pt x="594" y="1170"/>
                    </a:cubicBezTo>
                    <a:cubicBezTo>
                      <a:pt x="662" y="1142"/>
                      <a:pt x="753" y="1094"/>
                      <a:pt x="810" y="1061"/>
                    </a:cubicBezTo>
                    <a:cubicBezTo>
                      <a:pt x="868" y="1027"/>
                      <a:pt x="902" y="998"/>
                      <a:pt x="938" y="967"/>
                    </a:cubicBezTo>
                    <a:cubicBezTo>
                      <a:pt x="975" y="936"/>
                      <a:pt x="1005" y="902"/>
                      <a:pt x="1029" y="875"/>
                    </a:cubicBezTo>
                    <a:cubicBezTo>
                      <a:pt x="1053" y="848"/>
                      <a:pt x="1060" y="838"/>
                      <a:pt x="1083" y="804"/>
                    </a:cubicBezTo>
                    <a:lnTo>
                      <a:pt x="1172" y="667"/>
                    </a:lnTo>
                    <a:lnTo>
                      <a:pt x="1226" y="566"/>
                    </a:lnTo>
                    <a:lnTo>
                      <a:pt x="1278" y="456"/>
                    </a:lnTo>
                    <a:lnTo>
                      <a:pt x="1330" y="346"/>
                    </a:lnTo>
                    <a:lnTo>
                      <a:pt x="1395" y="223"/>
                    </a:lnTo>
                    <a:cubicBezTo>
                      <a:pt x="1421" y="181"/>
                      <a:pt x="1452" y="129"/>
                      <a:pt x="1483" y="95"/>
                    </a:cubicBezTo>
                    <a:cubicBezTo>
                      <a:pt x="1514" y="62"/>
                      <a:pt x="1550" y="38"/>
                      <a:pt x="1581" y="22"/>
                    </a:cubicBezTo>
                    <a:cubicBezTo>
                      <a:pt x="1612" y="7"/>
                      <a:pt x="1640" y="4"/>
                      <a:pt x="1671" y="2"/>
                    </a:cubicBezTo>
                    <a:cubicBezTo>
                      <a:pt x="1701" y="1"/>
                      <a:pt x="1731" y="0"/>
                      <a:pt x="1764" y="12"/>
                    </a:cubicBezTo>
                    <a:cubicBezTo>
                      <a:pt x="1798" y="24"/>
                      <a:pt x="1838" y="42"/>
                      <a:pt x="1871" y="76"/>
                    </a:cubicBezTo>
                    <a:cubicBezTo>
                      <a:pt x="1904" y="110"/>
                      <a:pt x="1926" y="155"/>
                      <a:pt x="1960" y="216"/>
                    </a:cubicBezTo>
                    <a:cubicBezTo>
                      <a:pt x="1994" y="277"/>
                      <a:pt x="2045" y="385"/>
                      <a:pt x="2072" y="443"/>
                    </a:cubicBezTo>
                    <a:cubicBezTo>
                      <a:pt x="2099" y="501"/>
                      <a:pt x="2100" y="514"/>
                      <a:pt x="2124" y="562"/>
                    </a:cubicBezTo>
                    <a:cubicBezTo>
                      <a:pt x="2148" y="610"/>
                      <a:pt x="2186" y="683"/>
                      <a:pt x="2214" y="730"/>
                    </a:cubicBezTo>
                    <a:lnTo>
                      <a:pt x="2293" y="845"/>
                    </a:lnTo>
                    <a:cubicBezTo>
                      <a:pt x="2315" y="876"/>
                      <a:pt x="2329" y="890"/>
                      <a:pt x="2349" y="911"/>
                    </a:cubicBezTo>
                    <a:cubicBezTo>
                      <a:pt x="2369" y="933"/>
                      <a:pt x="2384" y="949"/>
                      <a:pt x="2414" y="973"/>
                    </a:cubicBezTo>
                    <a:cubicBezTo>
                      <a:pt x="2444" y="998"/>
                      <a:pt x="2492" y="1037"/>
                      <a:pt x="2528" y="1061"/>
                    </a:cubicBezTo>
                    <a:lnTo>
                      <a:pt x="2630" y="1115"/>
                    </a:lnTo>
                    <a:lnTo>
                      <a:pt x="2735" y="1161"/>
                    </a:lnTo>
                    <a:lnTo>
                      <a:pt x="2839" y="1194"/>
                    </a:lnTo>
                    <a:cubicBezTo>
                      <a:pt x="2886" y="1207"/>
                      <a:pt x="2954" y="1229"/>
                      <a:pt x="3014" y="1240"/>
                    </a:cubicBezTo>
                    <a:cubicBezTo>
                      <a:pt x="3075" y="1251"/>
                      <a:pt x="3147" y="1253"/>
                      <a:pt x="3203" y="1257"/>
                    </a:cubicBezTo>
                    <a:lnTo>
                      <a:pt x="3350" y="1266"/>
                    </a:lnTo>
                    <a:lnTo>
                      <a:pt x="0" y="1271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</p:grpSp>
        <p:sp>
          <p:nvSpPr>
            <p:cNvPr id="31" name="Freeform 15"/>
            <p:cNvSpPr/>
            <p:nvPr/>
          </p:nvSpPr>
          <p:spPr>
            <a:xfrm>
              <a:off x="5940152" y="2348880"/>
              <a:ext cx="648072" cy="216024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Freeform 15"/>
            <p:cNvSpPr/>
            <p:nvPr/>
          </p:nvSpPr>
          <p:spPr>
            <a:xfrm flipH="1">
              <a:off x="7524328" y="2348880"/>
              <a:ext cx="504056" cy="216024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300192" y="2564904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-3,499</a:t>
              </a:r>
              <a:endParaRPr lang="en-US" sz="1400" i="1" dirty="0">
                <a:latin typeface="+mj-lt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7380312" y="2564904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3,499</a:t>
              </a:r>
              <a:endParaRPr lang="en-US" sz="1400" i="1" dirty="0">
                <a:latin typeface="+mj-lt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5868144" y="1916832"/>
              <a:ext cx="79208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l-GR" sz="1400" dirty="0" smtClean="0"/>
                <a:t>α</a:t>
              </a:r>
              <a:r>
                <a:rPr lang="pt-BR" sz="1400" dirty="0" smtClean="0"/>
                <a:t>  / 2 = 0,005</a:t>
              </a:r>
              <a:endParaRPr lang="el-GR" sz="1400" dirty="0" smtClean="0"/>
            </a:p>
            <a:p>
              <a:pPr eaLnBrk="1" hangingPunct="1"/>
              <a:endParaRPr lang="en-US" sz="1400" i="1" dirty="0">
                <a:latin typeface="+mj-lt"/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 flipH="1">
              <a:off x="6651848" y="2420888"/>
              <a:ext cx="838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6372200" y="3049215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-3,496</a:t>
              </a:r>
              <a:endParaRPr lang="en-US" sz="1400" i="1" dirty="0">
                <a:latin typeface="+mj-lt"/>
              </a:endParaRPr>
            </a:p>
          </p:txBody>
        </p:sp>
      </p:grpSp>
      <p:cxnSp>
        <p:nvCxnSpPr>
          <p:cNvPr id="45" name="Conector reto 44"/>
          <p:cNvCxnSpPr/>
          <p:nvPr/>
        </p:nvCxnSpPr>
        <p:spPr>
          <a:xfrm>
            <a:off x="683568" y="515719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1187624" y="98072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187624" y="13407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17024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ção" r:id="rId4" imgW="914400" imgH="215640" progId="Equation.3">
                  <p:embed/>
                </p:oleObj>
              </mc:Choice>
              <mc:Fallback>
                <p:oleObj name="Equação" r:id="rId4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43554"/>
              </p:ext>
            </p:extLst>
          </p:nvPr>
        </p:nvGraphicFramePr>
        <p:xfrm>
          <a:off x="1907704" y="3933056"/>
          <a:ext cx="1872208" cy="78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ção" r:id="rId6" imgW="1180800" imgH="495000" progId="Equation.3">
                  <p:embed/>
                </p:oleObj>
              </mc:Choice>
              <mc:Fallback>
                <p:oleObj name="Equação" r:id="rId6" imgW="118080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7704" y="3933056"/>
                        <a:ext cx="1872208" cy="78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681"/>
              </p:ext>
            </p:extLst>
          </p:nvPr>
        </p:nvGraphicFramePr>
        <p:xfrm>
          <a:off x="4182554" y="3861048"/>
          <a:ext cx="1541574" cy="82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ção" r:id="rId8" imgW="850680" imgH="457200" progId="Equation.3">
                  <p:embed/>
                </p:oleObj>
              </mc:Choice>
              <mc:Fallback>
                <p:oleObj name="Equação" r:id="rId8" imgW="8506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2554" y="3861048"/>
                        <a:ext cx="1541574" cy="828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Tente você 3.  Usando o mesma ideia no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exercicio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anterior porem agora com pista molhada   , os resultados foram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GTI ,  x1 = 141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 ,   s1 = 7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Cobalt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 ,    x2 = 151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 , s2 = 3,1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Você pode concluir que as médias de distancia de frenagem são diferentes ?  Use</a:t>
            </a:r>
          </a:p>
          <a:p>
            <a:pPr algn="just">
              <a:spcBef>
                <a:spcPct val="20000"/>
              </a:spcBef>
              <a:defRPr/>
            </a:pPr>
            <a:r>
              <a:rPr lang="el-GR" sz="2000" dirty="0" smtClean="0"/>
              <a:t>α</a:t>
            </a:r>
            <a:r>
              <a:rPr lang="pt-BR" sz="2000" dirty="0" smtClean="0"/>
              <a:t>  = 0,05 .</a:t>
            </a:r>
            <a:endParaRPr lang="el-GR" sz="2000" dirty="0" smtClean="0"/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duas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899592" y="220486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403648" y="256490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Exemplo : Um fabricante afirma que o alcance de chamada ( em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) do seu telefone sem fio 2.4 GHz é maior do que o seu principal concorrente. Você realiza um estudo usando 14 telefones selecionados aleatoriamente deste fabricante e 16 telefones similares do concorrente . Os resultados são :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Fabricante -    x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1.275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     s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45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Concorrente -    x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1.250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     s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30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mts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Em </a:t>
            </a:r>
            <a:r>
              <a:rPr lang="el-GR" sz="2000" dirty="0" smtClean="0"/>
              <a:t>α</a:t>
            </a:r>
            <a:r>
              <a:rPr lang="pt-BR" sz="2000" dirty="0" smtClean="0"/>
              <a:t>  = 0,05 , você pode apoiar a afirmação do fabricante ? Assuma que as populações são normalmente distribuídas e as variâncias de população são iguais.</a:t>
            </a:r>
            <a:endParaRPr lang="el-GR" sz="2000" dirty="0" smtClean="0"/>
          </a:p>
          <a:p>
            <a:pPr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duas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1763688" y="278092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9712" y="31409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80728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teste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com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duas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amostras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tem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como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comparar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médias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duas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populações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diferentes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usando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amostras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independentes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Suponha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esta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desenvolvendo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plano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de MKT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provedor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serviço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Internet 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queira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determinar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há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uma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diferença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entre 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quantidade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de tempo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estudantes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sexo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masculino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feminino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passam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conectados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dia.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08720"/>
            <a:ext cx="871296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1900" dirty="0" smtClean="0"/>
              <a:t>Dados :   x1  = 1275     s1 = 45   n1 = 14</a:t>
            </a:r>
          </a:p>
          <a:p>
            <a:pPr algn="just">
              <a:spcBef>
                <a:spcPct val="20000"/>
              </a:spcBef>
            </a:pPr>
            <a:r>
              <a:rPr lang="pt-BR" sz="1900" dirty="0" smtClean="0"/>
              <a:t>                 x2 = 1250      s2 = 30    n2 = 16 ,  </a:t>
            </a:r>
            <a:r>
              <a:rPr lang="pt-BR" sz="1900" dirty="0" smtClean="0">
                <a:sym typeface="Wingdings" pitchFamily="2" charset="2"/>
              </a:rPr>
              <a:t> </a:t>
            </a:r>
            <a:r>
              <a:rPr lang="el-GR" sz="2000" dirty="0" smtClean="0"/>
              <a:t>α</a:t>
            </a:r>
            <a:r>
              <a:rPr lang="pt-BR" sz="2000" dirty="0" smtClean="0"/>
              <a:t>  = 0,05 .</a:t>
            </a:r>
          </a:p>
          <a:p>
            <a:pPr algn="just">
              <a:spcBef>
                <a:spcPct val="20000"/>
              </a:spcBef>
            </a:pPr>
            <a:r>
              <a:rPr lang="pt-BR" sz="2000" dirty="0" smtClean="0"/>
              <a:t>Você quer testar  se as médias de alcance do telefone do fabricante é maior que a média do principal concorrente , portanto:</a:t>
            </a:r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Como Ha </a:t>
            </a:r>
            <a:r>
              <a:rPr lang="pt-BR" sz="1600" dirty="0" smtClean="0"/>
              <a:t>&gt; , caudal a direita  e </a:t>
            </a:r>
            <a:r>
              <a:rPr lang="pt-BR" sz="1600" dirty="0" err="1" smtClean="0"/>
              <a:t>g.l.</a:t>
            </a:r>
            <a:r>
              <a:rPr lang="pt-BR" sz="1600" dirty="0" smtClean="0"/>
              <a:t> = 14 + 16 -2 =  28 </a:t>
            </a:r>
            <a:r>
              <a:rPr lang="pt-BR" sz="1200" dirty="0" smtClean="0"/>
              <a:t>(  variâncias iguais )</a:t>
            </a:r>
          </a:p>
          <a:p>
            <a:pPr algn="just">
              <a:spcBef>
                <a:spcPct val="20000"/>
              </a:spcBef>
            </a:pP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                         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      to = 1,701</a:t>
            </a:r>
          </a:p>
          <a:p>
            <a:pPr algn="just">
              <a:spcBef>
                <a:spcPct val="20000"/>
              </a:spcBef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as variâncias são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iguais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Erro padrão  = </a:t>
            </a:r>
            <a:r>
              <a:rPr lang="el-GR" sz="2000" dirty="0" smtClean="0"/>
              <a:t>σ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smtClean="0"/>
              <a:t>x</a:t>
            </a:r>
            <a:r>
              <a:rPr lang="pt-BR" sz="1400" dirty="0" smtClean="0"/>
              <a:t>1</a:t>
            </a:r>
            <a:r>
              <a:rPr lang="pt-BR" sz="2000" dirty="0" smtClean="0"/>
              <a:t> – x</a:t>
            </a:r>
            <a:r>
              <a:rPr lang="pt-BR" sz="1400" dirty="0" smtClean="0"/>
              <a:t>2      =        </a:t>
            </a:r>
            <a:r>
              <a:rPr lang="pt-BR" dirty="0" smtClean="0"/>
              <a:t>( 14-1)45² +  (16-1) 30²   *     1     +    1               = 13,802</a:t>
            </a:r>
          </a:p>
          <a:p>
            <a:pPr algn="just">
              <a:spcBef>
                <a:spcPct val="20000"/>
              </a:spcBef>
            </a:pPr>
            <a:r>
              <a:rPr lang="pt-BR" dirty="0" smtClean="0"/>
              <a:t>                                                              ( 14 + 16 – 2 )                       14       16</a:t>
            </a:r>
          </a:p>
          <a:p>
            <a:pPr algn="just">
              <a:spcBef>
                <a:spcPct val="20000"/>
              </a:spcBef>
            </a:pPr>
            <a:r>
              <a:rPr lang="pt-BR" dirty="0" smtClean="0"/>
              <a:t>t =  (1275 - 1250 ) – 0    =  1,811</a:t>
            </a:r>
          </a:p>
          <a:p>
            <a:pPr algn="just">
              <a:spcBef>
                <a:spcPct val="20000"/>
              </a:spcBef>
            </a:pPr>
            <a:r>
              <a:rPr lang="pt-BR" dirty="0" smtClean="0"/>
              <a:t>               13,802</a:t>
            </a:r>
          </a:p>
          <a:p>
            <a:pPr algn="just">
              <a:spcBef>
                <a:spcPct val="20000"/>
              </a:spcBef>
            </a:pPr>
            <a:r>
              <a:rPr lang="pt-BR" dirty="0" smtClean="0"/>
              <a:t>Portanto como t  é &gt; to ,  devemos  rejeitar </a:t>
            </a:r>
            <a:r>
              <a:rPr lang="pt-BR" dirty="0" err="1" smtClean="0"/>
              <a:t>Ho</a:t>
            </a:r>
            <a:endParaRPr lang="pt-BR" dirty="0" smtClean="0"/>
          </a:p>
          <a:p>
            <a:pPr algn="just">
              <a:spcBef>
                <a:spcPct val="20000"/>
              </a:spcBef>
            </a:pPr>
            <a:r>
              <a:rPr lang="pt-BR" dirty="0" smtClean="0"/>
              <a:t>Interpretação </a:t>
            </a:r>
            <a:r>
              <a:rPr lang="pt-BR" dirty="0" smtClean="0">
                <a:sym typeface="Wingdings" pitchFamily="2" charset="2"/>
              </a:rPr>
              <a:t>   No </a:t>
            </a:r>
            <a:r>
              <a:rPr lang="pt-BR" dirty="0" err="1" smtClean="0">
                <a:sym typeface="Wingdings" pitchFamily="2" charset="2"/>
              </a:rPr>
              <a:t>nivel</a:t>
            </a:r>
            <a:r>
              <a:rPr lang="pt-BR" dirty="0" smtClean="0">
                <a:sym typeface="Wingdings" pitchFamily="2" charset="2"/>
              </a:rPr>
              <a:t> de </a:t>
            </a:r>
            <a:r>
              <a:rPr lang="pt-BR" dirty="0" err="1" smtClean="0">
                <a:sym typeface="Wingdings" pitchFamily="2" charset="2"/>
              </a:rPr>
              <a:t>significancia</a:t>
            </a:r>
            <a:r>
              <a:rPr lang="pt-BR" dirty="0" smtClean="0">
                <a:sym typeface="Wingdings" pitchFamily="2" charset="2"/>
              </a:rPr>
              <a:t> de 5% .,  há evidencias suficientes para apoiar a afirmação do fabricante de que o seu telefone tem um alcance de chamada maior que o concorrente.</a:t>
            </a:r>
            <a:endParaRPr lang="pt-BR" dirty="0" smtClean="0"/>
          </a:p>
          <a:p>
            <a:pPr algn="just">
              <a:spcBef>
                <a:spcPct val="20000"/>
              </a:spcBef>
            </a:pPr>
            <a:endParaRPr lang="pt-BR" dirty="0" smtClean="0"/>
          </a:p>
          <a:p>
            <a:pPr algn="just">
              <a:spcBef>
                <a:spcPct val="20000"/>
              </a:spcBef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540568" y="22066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 smtClean="0"/>
              <a:t>   </a:t>
            </a:r>
            <a:r>
              <a:rPr lang="pt-BR" dirty="0" err="1" smtClean="0"/>
              <a:t>Ho</a:t>
            </a:r>
            <a:r>
              <a:rPr lang="pt-BR" dirty="0" smtClean="0"/>
              <a:t>: </a:t>
            </a:r>
            <a:r>
              <a:rPr lang="el-GR" dirty="0" smtClean="0"/>
              <a:t>μ</a:t>
            </a:r>
            <a:r>
              <a:rPr lang="pt-BR" dirty="0" smtClean="0"/>
              <a:t>1 ≤  </a:t>
            </a:r>
            <a:r>
              <a:rPr lang="el-GR" dirty="0" smtClean="0"/>
              <a:t>μ</a:t>
            </a:r>
            <a:r>
              <a:rPr lang="pt-BR" dirty="0" smtClean="0"/>
              <a:t>2 </a:t>
            </a:r>
          </a:p>
          <a:p>
            <a:pPr algn="ctr"/>
            <a:r>
              <a:rPr lang="pt-BR" dirty="0" smtClean="0"/>
              <a:t>    Ha : </a:t>
            </a:r>
            <a:r>
              <a:rPr lang="el-GR" dirty="0" smtClean="0"/>
              <a:t>μ</a:t>
            </a:r>
            <a:r>
              <a:rPr lang="pt-BR" dirty="0" smtClean="0"/>
              <a:t>1 &gt;  </a:t>
            </a:r>
            <a:r>
              <a:rPr lang="el-GR" dirty="0" smtClean="0"/>
              <a:t>μ</a:t>
            </a:r>
            <a:r>
              <a:rPr lang="pt-BR" dirty="0" smtClean="0"/>
              <a:t>2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275856" y="436510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7"/>
          <p:cNvGrpSpPr/>
          <p:nvPr/>
        </p:nvGrpSpPr>
        <p:grpSpPr>
          <a:xfrm>
            <a:off x="3059832" y="4005063"/>
            <a:ext cx="2448272" cy="720081"/>
            <a:chOff x="2771800" y="3068960"/>
            <a:chExt cx="1152128" cy="648073"/>
          </a:xfrm>
        </p:grpSpPr>
        <p:cxnSp>
          <p:nvCxnSpPr>
            <p:cNvPr id="20" name="Conector reto 19"/>
            <p:cNvCxnSpPr/>
            <p:nvPr/>
          </p:nvCxnSpPr>
          <p:spPr>
            <a:xfrm>
              <a:off x="2915816" y="306896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2805686" y="3068961"/>
              <a:ext cx="6362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2771800" y="3068961"/>
              <a:ext cx="2973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6300192" y="2420888"/>
            <a:ext cx="2592288" cy="1584176"/>
            <a:chOff x="5868144" y="1772816"/>
            <a:chExt cx="2592288" cy="1584176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868144" y="1772816"/>
              <a:ext cx="2592288" cy="1255465"/>
              <a:chOff x="1447800" y="2613580"/>
              <a:chExt cx="6192688" cy="3287671"/>
            </a:xfrm>
          </p:grpSpPr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1447800" y="4736068"/>
                <a:ext cx="5791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2007568" y="4812268"/>
                <a:ext cx="184731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4095480" y="4812268"/>
                <a:ext cx="354584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+mj-lt"/>
                  </a:rPr>
                  <a:t> 0</a:t>
                </a: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3167991" y="4682092"/>
                <a:ext cx="0" cy="200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4289425" y="4650343"/>
                <a:ext cx="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6756002" y="4853488"/>
                <a:ext cx="884486" cy="1047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i="1" dirty="0" smtClean="0">
                    <a:latin typeface="+mj-lt"/>
                  </a:rPr>
                  <a:t>t</a:t>
                </a:r>
                <a:endParaRPr lang="en-US" sz="2000" i="1" dirty="0">
                  <a:latin typeface="+mj-lt"/>
                </a:endParaRPr>
              </a:p>
            </p:txBody>
          </p:sp>
          <p:sp>
            <p:nvSpPr>
              <p:cNvPr id="44" name="Freeform 14"/>
              <p:cNvSpPr>
                <a:spLocks/>
              </p:cNvSpPr>
              <p:nvPr/>
            </p:nvSpPr>
            <p:spPr bwMode="auto">
              <a:xfrm>
                <a:off x="1600200" y="2613580"/>
                <a:ext cx="5318125" cy="2122488"/>
              </a:xfrm>
              <a:custGeom>
                <a:avLst/>
                <a:gdLst>
                  <a:gd name="T0" fmla="*/ 0 w 3350"/>
                  <a:gd name="T1" fmla="*/ 2147483647 h 1271"/>
                  <a:gd name="T2" fmla="*/ 2147483647 w 3350"/>
                  <a:gd name="T3" fmla="*/ 2147483647 h 1271"/>
                  <a:gd name="T4" fmla="*/ 2147483647 w 3350"/>
                  <a:gd name="T5" fmla="*/ 2147483647 h 1271"/>
                  <a:gd name="T6" fmla="*/ 2147483647 w 3350"/>
                  <a:gd name="T7" fmla="*/ 2147483647 h 1271"/>
                  <a:gd name="T8" fmla="*/ 2147483647 w 3350"/>
                  <a:gd name="T9" fmla="*/ 2147483647 h 1271"/>
                  <a:gd name="T10" fmla="*/ 2147483647 w 3350"/>
                  <a:gd name="T11" fmla="*/ 2147483647 h 1271"/>
                  <a:gd name="T12" fmla="*/ 2147483647 w 3350"/>
                  <a:gd name="T13" fmla="*/ 2147483647 h 1271"/>
                  <a:gd name="T14" fmla="*/ 2147483647 w 3350"/>
                  <a:gd name="T15" fmla="*/ 2147483647 h 1271"/>
                  <a:gd name="T16" fmla="*/ 2147483647 w 3350"/>
                  <a:gd name="T17" fmla="*/ 2147483647 h 1271"/>
                  <a:gd name="T18" fmla="*/ 2147483647 w 3350"/>
                  <a:gd name="T19" fmla="*/ 2147483647 h 1271"/>
                  <a:gd name="T20" fmla="*/ 2147483647 w 3350"/>
                  <a:gd name="T21" fmla="*/ 2147483647 h 1271"/>
                  <a:gd name="T22" fmla="*/ 2147483647 w 3350"/>
                  <a:gd name="T23" fmla="*/ 2147483647 h 1271"/>
                  <a:gd name="T24" fmla="*/ 2147483647 w 3350"/>
                  <a:gd name="T25" fmla="*/ 2147483647 h 1271"/>
                  <a:gd name="T26" fmla="*/ 2147483647 w 3350"/>
                  <a:gd name="T27" fmla="*/ 2147483647 h 1271"/>
                  <a:gd name="T28" fmla="*/ 2147483647 w 3350"/>
                  <a:gd name="T29" fmla="*/ 2147483647 h 1271"/>
                  <a:gd name="T30" fmla="*/ 2147483647 w 3350"/>
                  <a:gd name="T31" fmla="*/ 2147483647 h 1271"/>
                  <a:gd name="T32" fmla="*/ 2147483647 w 3350"/>
                  <a:gd name="T33" fmla="*/ 2147483647 h 1271"/>
                  <a:gd name="T34" fmla="*/ 2147483647 w 3350"/>
                  <a:gd name="T35" fmla="*/ 2147483647 h 1271"/>
                  <a:gd name="T36" fmla="*/ 2147483647 w 3350"/>
                  <a:gd name="T37" fmla="*/ 2147483647 h 1271"/>
                  <a:gd name="T38" fmla="*/ 2147483647 w 3350"/>
                  <a:gd name="T39" fmla="*/ 2147483647 h 1271"/>
                  <a:gd name="T40" fmla="*/ 2147483647 w 3350"/>
                  <a:gd name="T41" fmla="*/ 2147483647 h 1271"/>
                  <a:gd name="T42" fmla="*/ 2147483647 w 3350"/>
                  <a:gd name="T43" fmla="*/ 2147483647 h 1271"/>
                  <a:gd name="T44" fmla="*/ 2147483647 w 3350"/>
                  <a:gd name="T45" fmla="*/ 2147483647 h 1271"/>
                  <a:gd name="T46" fmla="*/ 2147483647 w 3350"/>
                  <a:gd name="T47" fmla="*/ 2147483647 h 1271"/>
                  <a:gd name="T48" fmla="*/ 2147483647 w 3350"/>
                  <a:gd name="T49" fmla="*/ 2147483647 h 1271"/>
                  <a:gd name="T50" fmla="*/ 2147483647 w 3350"/>
                  <a:gd name="T51" fmla="*/ 2147483647 h 1271"/>
                  <a:gd name="T52" fmla="*/ 2147483647 w 3350"/>
                  <a:gd name="T53" fmla="*/ 2147483647 h 1271"/>
                  <a:gd name="T54" fmla="*/ 2147483647 w 3350"/>
                  <a:gd name="T55" fmla="*/ 2147483647 h 1271"/>
                  <a:gd name="T56" fmla="*/ 2147483647 w 3350"/>
                  <a:gd name="T57" fmla="*/ 2147483647 h 1271"/>
                  <a:gd name="T58" fmla="*/ 2147483647 w 3350"/>
                  <a:gd name="T59" fmla="*/ 2147483647 h 1271"/>
                  <a:gd name="T60" fmla="*/ 2147483647 w 3350"/>
                  <a:gd name="T61" fmla="*/ 2147483647 h 1271"/>
                  <a:gd name="T62" fmla="*/ 2147483647 w 3350"/>
                  <a:gd name="T63" fmla="*/ 2147483647 h 1271"/>
                  <a:gd name="T64" fmla="*/ 2147483647 w 3350"/>
                  <a:gd name="T65" fmla="*/ 2147483647 h 1271"/>
                  <a:gd name="T66" fmla="*/ 0 w 3350"/>
                  <a:gd name="T67" fmla="*/ 2147483647 h 12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50"/>
                  <a:gd name="T103" fmla="*/ 0 h 1271"/>
                  <a:gd name="T104" fmla="*/ 3350 w 3350"/>
                  <a:gd name="T105" fmla="*/ 1271 h 12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50" h="1271">
                    <a:moveTo>
                      <a:pt x="0" y="1271"/>
                    </a:moveTo>
                    <a:lnTo>
                      <a:pt x="69" y="1262"/>
                    </a:lnTo>
                    <a:lnTo>
                      <a:pt x="130" y="1257"/>
                    </a:lnTo>
                    <a:cubicBezTo>
                      <a:pt x="185" y="1251"/>
                      <a:pt x="321" y="1244"/>
                      <a:pt x="399" y="1229"/>
                    </a:cubicBezTo>
                    <a:cubicBezTo>
                      <a:pt x="476" y="1215"/>
                      <a:pt x="525" y="1198"/>
                      <a:pt x="594" y="1170"/>
                    </a:cubicBezTo>
                    <a:cubicBezTo>
                      <a:pt x="662" y="1142"/>
                      <a:pt x="753" y="1094"/>
                      <a:pt x="810" y="1061"/>
                    </a:cubicBezTo>
                    <a:cubicBezTo>
                      <a:pt x="868" y="1027"/>
                      <a:pt x="902" y="998"/>
                      <a:pt x="938" y="967"/>
                    </a:cubicBezTo>
                    <a:cubicBezTo>
                      <a:pt x="975" y="936"/>
                      <a:pt x="1005" y="902"/>
                      <a:pt x="1029" y="875"/>
                    </a:cubicBezTo>
                    <a:cubicBezTo>
                      <a:pt x="1053" y="848"/>
                      <a:pt x="1060" y="838"/>
                      <a:pt x="1083" y="804"/>
                    </a:cubicBezTo>
                    <a:lnTo>
                      <a:pt x="1172" y="667"/>
                    </a:lnTo>
                    <a:lnTo>
                      <a:pt x="1226" y="566"/>
                    </a:lnTo>
                    <a:lnTo>
                      <a:pt x="1278" y="456"/>
                    </a:lnTo>
                    <a:lnTo>
                      <a:pt x="1330" y="346"/>
                    </a:lnTo>
                    <a:lnTo>
                      <a:pt x="1395" y="223"/>
                    </a:lnTo>
                    <a:cubicBezTo>
                      <a:pt x="1421" y="181"/>
                      <a:pt x="1452" y="129"/>
                      <a:pt x="1483" y="95"/>
                    </a:cubicBezTo>
                    <a:cubicBezTo>
                      <a:pt x="1514" y="62"/>
                      <a:pt x="1550" y="38"/>
                      <a:pt x="1581" y="22"/>
                    </a:cubicBezTo>
                    <a:cubicBezTo>
                      <a:pt x="1612" y="7"/>
                      <a:pt x="1640" y="4"/>
                      <a:pt x="1671" y="2"/>
                    </a:cubicBezTo>
                    <a:cubicBezTo>
                      <a:pt x="1701" y="1"/>
                      <a:pt x="1731" y="0"/>
                      <a:pt x="1764" y="12"/>
                    </a:cubicBezTo>
                    <a:cubicBezTo>
                      <a:pt x="1798" y="24"/>
                      <a:pt x="1838" y="42"/>
                      <a:pt x="1871" y="76"/>
                    </a:cubicBezTo>
                    <a:cubicBezTo>
                      <a:pt x="1904" y="110"/>
                      <a:pt x="1926" y="155"/>
                      <a:pt x="1960" y="216"/>
                    </a:cubicBezTo>
                    <a:cubicBezTo>
                      <a:pt x="1994" y="277"/>
                      <a:pt x="2045" y="385"/>
                      <a:pt x="2072" y="443"/>
                    </a:cubicBezTo>
                    <a:cubicBezTo>
                      <a:pt x="2099" y="501"/>
                      <a:pt x="2100" y="514"/>
                      <a:pt x="2124" y="562"/>
                    </a:cubicBezTo>
                    <a:cubicBezTo>
                      <a:pt x="2148" y="610"/>
                      <a:pt x="2186" y="683"/>
                      <a:pt x="2214" y="730"/>
                    </a:cubicBezTo>
                    <a:lnTo>
                      <a:pt x="2293" y="845"/>
                    </a:lnTo>
                    <a:cubicBezTo>
                      <a:pt x="2315" y="876"/>
                      <a:pt x="2329" y="890"/>
                      <a:pt x="2349" y="911"/>
                    </a:cubicBezTo>
                    <a:cubicBezTo>
                      <a:pt x="2369" y="933"/>
                      <a:pt x="2384" y="949"/>
                      <a:pt x="2414" y="973"/>
                    </a:cubicBezTo>
                    <a:cubicBezTo>
                      <a:pt x="2444" y="998"/>
                      <a:pt x="2492" y="1037"/>
                      <a:pt x="2528" y="1061"/>
                    </a:cubicBezTo>
                    <a:lnTo>
                      <a:pt x="2630" y="1115"/>
                    </a:lnTo>
                    <a:lnTo>
                      <a:pt x="2735" y="1161"/>
                    </a:lnTo>
                    <a:lnTo>
                      <a:pt x="2839" y="1194"/>
                    </a:lnTo>
                    <a:cubicBezTo>
                      <a:pt x="2886" y="1207"/>
                      <a:pt x="2954" y="1229"/>
                      <a:pt x="3014" y="1240"/>
                    </a:cubicBezTo>
                    <a:cubicBezTo>
                      <a:pt x="3075" y="1251"/>
                      <a:pt x="3147" y="1253"/>
                      <a:pt x="3203" y="1257"/>
                    </a:cubicBezTo>
                    <a:lnTo>
                      <a:pt x="3350" y="1266"/>
                    </a:lnTo>
                    <a:lnTo>
                      <a:pt x="0" y="1271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</p:grpSp>
        <p:sp>
          <p:nvSpPr>
            <p:cNvPr id="32" name="Freeform 15"/>
            <p:cNvSpPr/>
            <p:nvPr/>
          </p:nvSpPr>
          <p:spPr>
            <a:xfrm flipH="1">
              <a:off x="7524328" y="2348880"/>
              <a:ext cx="504056" cy="216024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7380312" y="2564904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1,701</a:t>
              </a:r>
              <a:endParaRPr lang="en-US" sz="1400" i="1" dirty="0">
                <a:latin typeface="+mj-lt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596336" y="1916832"/>
              <a:ext cx="79208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l-GR" sz="1400" dirty="0" smtClean="0"/>
                <a:t>α</a:t>
              </a:r>
              <a:r>
                <a:rPr lang="pt-BR" sz="1400" dirty="0" smtClean="0"/>
                <a:t>   = 0,05</a:t>
              </a:r>
              <a:endParaRPr lang="el-GR" sz="1400" dirty="0" smtClean="0"/>
            </a:p>
            <a:p>
              <a:pPr eaLnBrk="1" hangingPunct="1"/>
              <a:endParaRPr lang="en-US" sz="1400" i="1" dirty="0">
                <a:latin typeface="+mj-lt"/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 flipH="1">
              <a:off x="7596336" y="2420888"/>
              <a:ext cx="838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308304" y="3049215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1,811</a:t>
              </a:r>
              <a:endParaRPr lang="en-US" sz="1400" i="1" dirty="0">
                <a:latin typeface="+mj-lt"/>
              </a:endParaRPr>
            </a:p>
          </p:txBody>
        </p:sp>
      </p:grpSp>
      <p:cxnSp>
        <p:nvCxnSpPr>
          <p:cNvPr id="45" name="Conector reto 44"/>
          <p:cNvCxnSpPr/>
          <p:nvPr/>
        </p:nvCxnSpPr>
        <p:spPr>
          <a:xfrm>
            <a:off x="683568" y="501317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27"/>
          <p:cNvGrpSpPr/>
          <p:nvPr/>
        </p:nvGrpSpPr>
        <p:grpSpPr>
          <a:xfrm>
            <a:off x="5868144" y="4077072"/>
            <a:ext cx="1296144" cy="720081"/>
            <a:chOff x="2771800" y="3068960"/>
            <a:chExt cx="1152128" cy="648073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2915816" y="306896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2805686" y="3068961"/>
              <a:ext cx="6362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771800" y="3068961"/>
              <a:ext cx="2973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to 53"/>
          <p:cNvCxnSpPr/>
          <p:nvPr/>
        </p:nvCxnSpPr>
        <p:spPr>
          <a:xfrm>
            <a:off x="6012160" y="436510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6660232" y="436510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1187624" y="98072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1259632" y="13407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2051720" y="40770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2483768" y="40770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683568" y="3337828"/>
            <a:ext cx="1512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l-GR" sz="1400" dirty="0" smtClean="0"/>
              <a:t>α</a:t>
            </a:r>
            <a:r>
              <a:rPr lang="pt-BR" sz="1400" dirty="0" smtClean="0"/>
              <a:t>   = 0,05</a:t>
            </a:r>
            <a:endParaRPr lang="el-GR" sz="1400" dirty="0" smtClean="0"/>
          </a:p>
          <a:p>
            <a:pPr eaLnBrk="1" hangingPunct="1"/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duas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251520" y="1124744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Tente Você 4 : Um fabricante afirma que a média de uso de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kw´s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de seus monitores de tela plana é menor do que o do seu concorrente principal. Você realiza um estudo e obtém os seguinte resultados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Fabricante -    x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32    s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2,1   n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12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Concorrente -    x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35      s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1,8    n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15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Em </a:t>
            </a:r>
            <a:r>
              <a:rPr lang="el-GR" sz="2000" dirty="0" smtClean="0"/>
              <a:t>α</a:t>
            </a:r>
            <a:r>
              <a:rPr lang="pt-BR" sz="2000" dirty="0" smtClean="0"/>
              <a:t>  = 0,10 , existe evidencia suficiente para apoiar a afirmação do fabricante ? Assuma que as populações são normalmente distribuídas e as variâncias das populações são iguais .</a:t>
            </a:r>
            <a:endParaRPr lang="el-GR" sz="2000" dirty="0" smtClean="0"/>
          </a:p>
          <a:p>
            <a:pPr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763688" y="220486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9712" y="256490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88559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Exercícios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251520" y="1124744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1.)  Você quer comprar um forno micro ondas e escolherá entre o modelo A se os custos de reparo forem mais baixos que os custos de reparo do modelo B.  Você pesquisa os custos de reparo de 47 fornos modelo A e 55 fornos modelo B. Os resultados são :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Modelo A       x1 =$75    s1 = $12,50   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Modelo B      -    x2 = $80      s2 = $20   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Em </a:t>
            </a:r>
            <a:r>
              <a:rPr lang="el-GR" dirty="0" smtClean="0"/>
              <a:t>α</a:t>
            </a:r>
            <a:r>
              <a:rPr lang="pt-BR" dirty="0" smtClean="0"/>
              <a:t>  = 0,01 , você compraria o modelo A ?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2.) Uma associação de viagem diz que a média de custo de acomodação por dia para uma família viajando pelo norte dos USA é a mesma que no sul dos USA . A média  de custo por acomodação /dia para 35 famílias viajando no norte dos USA é $131 e o desvio padrão $26.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Viajando no sul , a média de custos é $136 e o desvio padrão $19 também para 35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familias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.  Em </a:t>
            </a:r>
            <a:r>
              <a:rPr lang="el-GR" dirty="0" smtClean="0"/>
              <a:t>α</a:t>
            </a:r>
            <a:r>
              <a:rPr lang="pt-BR" dirty="0" smtClean="0"/>
              <a:t> = 0,10 ,existe evidencia suficiente para rejeitar a afirmação da associação de viagens ?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dirty="0" smtClean="0"/>
              <a:t>3.) Em testes de batida a 10km/h , a média do custo de reparo no </a:t>
            </a:r>
            <a:r>
              <a:rPr lang="pt-BR" dirty="0" err="1" smtClean="0"/>
              <a:t>pára-choque</a:t>
            </a:r>
            <a:r>
              <a:rPr lang="pt-BR" dirty="0" smtClean="0"/>
              <a:t> de 14 carros pequenos selecionados </a:t>
            </a:r>
            <a:r>
              <a:rPr lang="pt-BR" dirty="0" err="1" smtClean="0"/>
              <a:t>aleatóriamente</a:t>
            </a:r>
            <a:r>
              <a:rPr lang="pt-BR" dirty="0" smtClean="0"/>
              <a:t> é $ 473 com um desvio padrão de $190. Em testes similares de 23 carros de tamanho médio selecionado </a:t>
            </a:r>
            <a:r>
              <a:rPr lang="pt-BR" dirty="0" err="1" smtClean="0"/>
              <a:t>aleatóriamente</a:t>
            </a:r>
            <a:r>
              <a:rPr lang="pt-BR" dirty="0" smtClean="0"/>
              <a:t> , a média de custo de reparo no </a:t>
            </a:r>
            <a:r>
              <a:rPr lang="pt-BR" dirty="0" err="1" smtClean="0"/>
              <a:t>pára-choque</a:t>
            </a:r>
            <a:r>
              <a:rPr lang="pt-BR" dirty="0" smtClean="0"/>
              <a:t> é $741 com um desvio padrão de $205 . Em </a:t>
            </a:r>
            <a:r>
              <a:rPr lang="el-GR" dirty="0" smtClean="0"/>
              <a:t>α</a:t>
            </a:r>
            <a:r>
              <a:rPr lang="pt-BR" dirty="0" smtClean="0"/>
              <a:t> = 0,10 , você pode concluir que a média de custo de reparo  no </a:t>
            </a:r>
            <a:r>
              <a:rPr lang="pt-BR" dirty="0" err="1" smtClean="0"/>
              <a:t>pára-choque</a:t>
            </a:r>
            <a:r>
              <a:rPr lang="pt-BR" dirty="0" smtClean="0"/>
              <a:t>  é menor em carros pequenos do que em carros médios ? Assuma que as variâncias da  população são iguais.</a:t>
            </a:r>
            <a:endParaRPr lang="el-GR" dirty="0" smtClean="0"/>
          </a:p>
          <a:p>
            <a:pPr algn="just">
              <a:spcBef>
                <a:spcPct val="20000"/>
              </a:spcBef>
              <a:defRPr/>
            </a:pPr>
            <a:endParaRPr lang="el-GR" dirty="0" smtClean="0"/>
          </a:p>
          <a:p>
            <a:pPr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dirty="0" smtClean="0"/>
          </a:p>
          <a:p>
            <a:pPr algn="just">
              <a:spcBef>
                <a:spcPct val="20000"/>
              </a:spcBef>
            </a:pPr>
            <a:endParaRPr lang="el-G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619672" y="21328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835696" y="24208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3370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Exercícios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251520" y="1124744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4.) Uma amostra aleatória de 17 moradores de um bairro  A em SP tem uma média de renda anual de $36.700 e um desvio padrão de $7.800 .  Em um bairro B , uma amostra aleatória de 18 moradores tem uma média de renda anual de $34.700 e um desvio padrão de $7.375 . Teste a afirmação em </a:t>
            </a:r>
            <a:r>
              <a:rPr lang="el-GR" dirty="0" smtClean="0"/>
              <a:t>α</a:t>
            </a:r>
            <a:r>
              <a:rPr lang="pt-BR" dirty="0" smtClean="0"/>
              <a:t> = 0,01 de que as médias de renda anual nos bairros A e B não são as mesmas. Assuma que as variâncias da população não são iguais.</a:t>
            </a:r>
          </a:p>
          <a:p>
            <a:pPr algn="just">
              <a:spcBef>
                <a:spcPct val="20000"/>
              </a:spcBef>
              <a:defRPr/>
            </a:pPr>
            <a:endParaRPr lang="pt-BR" dirty="0" smtClean="0"/>
          </a:p>
          <a:p>
            <a:pPr algn="just">
              <a:spcBef>
                <a:spcPct val="20000"/>
              </a:spcBef>
              <a:defRPr/>
            </a:pPr>
            <a:r>
              <a:rPr lang="pt-BR" dirty="0" smtClean="0"/>
              <a:t>5.) idem ao exercício anterior ,com a mesma analise porem com a variâncias da população sendo iguais .  Interprete o resultado comparado com o exercício 4.</a:t>
            </a:r>
            <a:endParaRPr lang="el-GR" dirty="0" smtClean="0"/>
          </a:p>
          <a:p>
            <a:pPr algn="just">
              <a:spcBef>
                <a:spcPct val="20000"/>
              </a:spcBef>
              <a:defRPr/>
            </a:pPr>
            <a:endParaRPr lang="el-GR" dirty="0" smtClean="0"/>
          </a:p>
          <a:p>
            <a:pPr algn="just">
              <a:spcBef>
                <a:spcPct val="20000"/>
              </a:spcBef>
              <a:defRPr/>
            </a:pPr>
            <a:endParaRPr lang="el-GR" dirty="0" smtClean="0"/>
          </a:p>
          <a:p>
            <a:pPr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dirty="0" smtClean="0"/>
          </a:p>
          <a:p>
            <a:pPr algn="just">
              <a:spcBef>
                <a:spcPct val="20000"/>
              </a:spcBef>
            </a:pPr>
            <a:endParaRPr lang="el-G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80728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Suponha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esta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desenvolvendo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plano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de MKT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provedor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serviço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Internet 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queira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determinar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há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uma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diferença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entre 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quantidade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de tempo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estudantes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sexo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masculino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feminino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passam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conectados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dia.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Iniciamos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analise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assumindo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não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haver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diferença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média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das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duas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populações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ou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seja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  <a:defRPr/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2985"/>
              </p:ext>
            </p:extLst>
          </p:nvPr>
        </p:nvGraphicFramePr>
        <p:xfrm>
          <a:off x="1331639" y="3499674"/>
          <a:ext cx="1664811" cy="5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ção" r:id="rId4" imgW="711000" imgH="215640" progId="Equation.3">
                  <p:embed/>
                </p:oleObj>
              </mc:Choice>
              <mc:Fallback>
                <p:oleObj name="Equação" r:id="rId4" imgW="7110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39" y="3499674"/>
                        <a:ext cx="1664811" cy="505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47427" y="1196752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Teste z de duas amostras para a diferença entre médias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Três condições são necessárias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As amostras devem ser selecionadas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aleatóriamente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As amostras devem ser independentes</a:t>
            </a:r>
          </a:p>
          <a:p>
            <a:pPr marL="457200" indent="-457200" algn="just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As amostras devem ser de tamanho </a:t>
            </a:r>
            <a:r>
              <a:rPr lang="pt-BR" sz="2000" dirty="0" smtClean="0"/>
              <a:t>≥ 30 ou se não , cada população deve ter uma distribuição normal com um desvio padrão conhecido.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</a:t>
            </a:r>
            <a:endParaRPr lang="el-GR" sz="2000" dirty="0" smtClean="0"/>
          </a:p>
          <a:p>
            <a:pPr algn="just">
              <a:spcBef>
                <a:spcPct val="20000"/>
              </a:spcBef>
              <a:defRPr/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</p:txBody>
      </p:sp>
      <p:sp>
        <p:nvSpPr>
          <p:cNvPr id="2" name="Retângulo 1"/>
          <p:cNvSpPr/>
          <p:nvPr/>
        </p:nvSpPr>
        <p:spPr>
          <a:xfrm>
            <a:off x="320282" y="4077072"/>
            <a:ext cx="8500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defRPr/>
            </a:pPr>
            <a:r>
              <a:rPr lang="pt-BR" dirty="0">
                <a:sym typeface="Wingdings" pitchFamily="2" charset="2"/>
              </a:rPr>
              <a:t>         </a:t>
            </a:r>
            <a:r>
              <a:rPr lang="pt-BR" dirty="0" smtClean="0">
                <a:sym typeface="Wingdings" pitchFamily="2" charset="2"/>
              </a:rPr>
              <a:t>Caso</a:t>
            </a:r>
            <a:r>
              <a:rPr lang="pt-BR" dirty="0" smtClean="0"/>
              <a:t> </a:t>
            </a:r>
            <a:r>
              <a:rPr lang="pt-BR" dirty="0"/>
              <a:t>estes requisitos são  definidos , então a distribuição amostral </a:t>
            </a:r>
            <a:r>
              <a:rPr lang="pt-BR" dirty="0" smtClean="0"/>
              <a:t>para                                                                                                      </a:t>
            </a:r>
            <a:r>
              <a:rPr lang="pt-BR" dirty="0" smtClean="0">
                <a:solidFill>
                  <a:schemeClr val="bg1"/>
                </a:solidFill>
              </a:rPr>
              <a:t>CCCCCCCCCCCCCC</a:t>
            </a:r>
            <a:r>
              <a:rPr lang="pt-BR" dirty="0" smtClean="0"/>
              <a:t>( </a:t>
            </a:r>
            <a:r>
              <a:rPr lang="pt-BR" dirty="0"/>
              <a:t>a diferença média das amostras ) é uma distribuição normal com média e erro padrão definidos por :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59186"/>
              </p:ext>
            </p:extLst>
          </p:nvPr>
        </p:nvGraphicFramePr>
        <p:xfrm>
          <a:off x="1619672" y="4365104"/>
          <a:ext cx="720080" cy="37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ção" r:id="rId4" imgW="419040" imgH="215640" progId="Equation.3">
                  <p:embed/>
                </p:oleObj>
              </mc:Choice>
              <mc:Fallback>
                <p:oleObj name="Equação" r:id="rId4" imgW="419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672" y="4365104"/>
                        <a:ext cx="720080" cy="37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836712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Teste z de duas amostras para a diferença entre médias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Diferença média observada =   x</a:t>
            </a:r>
            <a:r>
              <a:rPr lang="pt-BR" sz="1400" dirty="0" smtClean="0"/>
              <a:t>1</a:t>
            </a:r>
            <a:r>
              <a:rPr lang="pt-BR" sz="2000" dirty="0" smtClean="0"/>
              <a:t> – x</a:t>
            </a:r>
            <a:r>
              <a:rPr lang="pt-BR" sz="1400" dirty="0" smtClean="0"/>
              <a:t>2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Diferença média Hipotética  = </a:t>
            </a:r>
            <a:r>
              <a:rPr lang="el-GR" sz="2000" dirty="0" smtClean="0"/>
              <a:t>μ</a:t>
            </a:r>
            <a:r>
              <a:rPr lang="pt-BR" sz="1400" dirty="0" smtClean="0"/>
              <a:t>1</a:t>
            </a:r>
            <a:r>
              <a:rPr lang="pt-BR" sz="2000" dirty="0" smtClean="0"/>
              <a:t> – </a:t>
            </a:r>
            <a:r>
              <a:rPr lang="el-GR" sz="2000" dirty="0" smtClean="0"/>
              <a:t>μ</a:t>
            </a:r>
            <a:r>
              <a:rPr lang="pt-BR" sz="1400" dirty="0" smtClean="0"/>
              <a:t>2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Erro padrão =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/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/>
          </a:p>
          <a:p>
            <a:pPr marL="457200" indent="-45720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Z = ( diferença observada ) – ( diferença hipotética )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pt-BR" sz="2000" dirty="0" smtClean="0"/>
              <a:t>                                      erro padrão</a:t>
            </a:r>
            <a:endParaRPr lang="el-G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lang="el-GR" sz="20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lang="el-GR" sz="1400" dirty="0" smtClean="0"/>
          </a:p>
          <a:p>
            <a:pPr marL="457200" indent="-457200" algn="just">
              <a:spcBef>
                <a:spcPct val="20000"/>
              </a:spcBef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  <a:defRPr/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3563888" y="1700808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995936" y="1700808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5576" y="5229200"/>
            <a:ext cx="48965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821691"/>
              </p:ext>
            </p:extLst>
          </p:nvPr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ção" r:id="rId4" imgW="101520" imgH="253800" progId="Equation.3">
                  <p:embed/>
                </p:oleObj>
              </mc:Choice>
              <mc:Fallback>
                <p:oleObj name="Equação" r:id="rId4" imgW="1015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19833"/>
              </p:ext>
            </p:extLst>
          </p:nvPr>
        </p:nvGraphicFramePr>
        <p:xfrm>
          <a:off x="1946548" y="3077715"/>
          <a:ext cx="2769468" cy="109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ção" r:id="rId6" imgW="1257120" imgH="495000" progId="Equation.3">
                  <p:embed/>
                </p:oleObj>
              </mc:Choice>
              <mc:Fallback>
                <p:oleObj name="Equação" r:id="rId6" imgW="125712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6548" y="3077715"/>
                        <a:ext cx="2769468" cy="1091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Expresse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afirmação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matemática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Ho e Ha</a:t>
            </a:r>
          </a:p>
          <a:p>
            <a:pPr marL="457200" indent="-457200" algn="just">
              <a:buAutoNum type="arabicPeriod"/>
            </a:pP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Especifique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nivel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significancia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200" dirty="0" smtClean="0"/>
              <a:t>α</a:t>
            </a:r>
            <a:endParaRPr lang="pt-BR" sz="2200" dirty="0" smtClean="0"/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Faça um esboço da distribuição amostral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Determine os valores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</a:rPr>
              <a:t>criticos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pt-BR" sz="1800" dirty="0" err="1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  ( Tabela 4 )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</a:rPr>
              <a:t>Determine a região de rejeição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Calcule z , estatística do teste padronizado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Tome a decisão de rejeitar ou falhar em rejeitar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( se z está na área de rejeição , rejeite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, do contrário , falhe ao rejeitar </a:t>
            </a:r>
            <a:r>
              <a:rPr lang="pt-BR" sz="22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).</a:t>
            </a:r>
          </a:p>
          <a:p>
            <a:pPr marL="457200" indent="-457200" algn="just">
              <a:buAutoNum type="arabicPeriod"/>
            </a:pP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Interprete o resultado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08720"/>
            <a:ext cx="907300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Instruções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com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11" name="Texto Explicativo 3 10"/>
          <p:cNvSpPr/>
          <p:nvPr/>
        </p:nvSpPr>
        <p:spPr>
          <a:xfrm>
            <a:off x="6804248" y="836712"/>
            <a:ext cx="1872208" cy="2232248"/>
          </a:xfrm>
          <a:prstGeom prst="borderCallout3">
            <a:avLst>
              <a:gd name="adj1" fmla="val 6802"/>
              <a:gd name="adj2" fmla="val -16473"/>
              <a:gd name="adj3" fmla="val 5949"/>
              <a:gd name="adj4" fmla="val -2931"/>
              <a:gd name="adj5" fmla="val 6553"/>
              <a:gd name="adj6" fmla="val -17176"/>
              <a:gd name="adj7" fmla="val 43838"/>
              <a:gd name="adj8" fmla="val -352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Ho</a:t>
            </a:r>
            <a:r>
              <a:rPr lang="pt-BR" sz="1600" dirty="0" smtClean="0">
                <a:solidFill>
                  <a:schemeClr val="tx1"/>
                </a:solidFill>
              </a:rPr>
              <a:t>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=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Ha 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≠ 0</a:t>
            </a:r>
          </a:p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Ho</a:t>
            </a:r>
            <a:r>
              <a:rPr lang="pt-BR" sz="1600" dirty="0" smtClean="0">
                <a:solidFill>
                  <a:schemeClr val="tx1"/>
                </a:solidFill>
              </a:rPr>
              <a:t> : 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≥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Ha : 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&lt; 0</a:t>
            </a:r>
          </a:p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Ho</a:t>
            </a:r>
            <a:r>
              <a:rPr lang="pt-BR" sz="1600" dirty="0" smtClean="0">
                <a:solidFill>
                  <a:schemeClr val="tx1"/>
                </a:solidFill>
              </a:rPr>
              <a:t> 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≤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Ha :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1 – </a:t>
            </a:r>
            <a:r>
              <a:rPr lang="el-GR" sz="1600" dirty="0" smtClean="0">
                <a:solidFill>
                  <a:schemeClr val="tx1"/>
                </a:solidFill>
              </a:rPr>
              <a:t>μ</a:t>
            </a:r>
            <a:r>
              <a:rPr lang="pt-BR" sz="1600" dirty="0" smtClean="0">
                <a:solidFill>
                  <a:schemeClr val="tx1"/>
                </a:solidFill>
              </a:rPr>
              <a:t>2 &gt; 0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179512" y="1124744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Exemplo : Uma organização de educação de consumidores afirma que há uma diferença entre a média da divida do cartão de credito do homes e mulheres. Os resultados de uma pesquisa aleatória de 200 indivíduos de cada grupo são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Homens – média da divida = $2.290 , s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=$750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Mulheres – média da dívida = $2.370 , s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= $800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Sendo as duas amostras independentes e       = 0,05 , os resultados apoiam a afirmação da organização 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endParaRPr lang="el-G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en-US" sz="26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com </a:t>
            </a:r>
            <a:r>
              <a:rPr lang="en-US" altLang="en-US" sz="26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amostras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55888" y="2636912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179512" y="1124744"/>
            <a:ext cx="8712968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Você quer testar se há uma diferença entre as médias , portanto</a:t>
            </a:r>
          </a:p>
          <a:p>
            <a:pPr algn="ctr"/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pt-BR" dirty="0" err="1" smtClean="0"/>
              <a:t>Ho</a:t>
            </a:r>
            <a:r>
              <a:rPr lang="pt-BR" dirty="0" smtClean="0"/>
              <a:t>: </a:t>
            </a:r>
            <a:r>
              <a:rPr lang="el-GR" dirty="0" smtClean="0"/>
              <a:t>μ</a:t>
            </a:r>
            <a:r>
              <a:rPr lang="pt-BR" dirty="0" smtClean="0"/>
              <a:t>1 = </a:t>
            </a:r>
            <a:r>
              <a:rPr lang="el-GR" dirty="0" smtClean="0"/>
              <a:t>μ</a:t>
            </a:r>
            <a:r>
              <a:rPr lang="pt-BR" dirty="0" smtClean="0"/>
              <a:t>2 </a:t>
            </a:r>
          </a:p>
          <a:p>
            <a:pPr algn="ctr"/>
            <a:r>
              <a:rPr lang="pt-BR" dirty="0" smtClean="0"/>
              <a:t>    Ha : </a:t>
            </a:r>
            <a:r>
              <a:rPr lang="el-GR" dirty="0" smtClean="0"/>
              <a:t>μ</a:t>
            </a:r>
            <a:r>
              <a:rPr lang="pt-BR" dirty="0" smtClean="0"/>
              <a:t>1 ≠  </a:t>
            </a:r>
            <a:r>
              <a:rPr lang="el-GR" dirty="0" smtClean="0"/>
              <a:t>μ</a:t>
            </a:r>
            <a:r>
              <a:rPr lang="pt-BR" dirty="0" smtClean="0"/>
              <a:t>2</a:t>
            </a:r>
          </a:p>
          <a:p>
            <a:pPr algn="ctr"/>
            <a:endParaRPr lang="pt-B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el-G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en-US" sz="26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com </a:t>
            </a:r>
            <a:r>
              <a:rPr lang="en-US" altLang="en-US" sz="26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duas</a:t>
            </a:r>
            <a:r>
              <a:rPr lang="en-US" altLang="en-US" sz="26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amostras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7584" y="2348880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α</a:t>
            </a:r>
          </a:p>
        </p:txBody>
      </p:sp>
      <p:sp>
        <p:nvSpPr>
          <p:cNvPr id="11" name="Content Placeholder 14"/>
          <p:cNvSpPr txBox="1">
            <a:spLocks/>
          </p:cNvSpPr>
          <p:nvPr/>
        </p:nvSpPr>
        <p:spPr>
          <a:xfrm>
            <a:off x="179512" y="2060848"/>
            <a:ext cx="8712968" cy="288032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Como Ha contém o sinal </a:t>
            </a:r>
            <a:r>
              <a:rPr lang="pt-BR" dirty="0" smtClean="0"/>
              <a:t>≠ ,  teremos um teste bicaudal 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Como      = 0,05 , </a:t>
            </a:r>
            <a:r>
              <a:rPr lang="el-GR" dirty="0" smtClean="0"/>
              <a:t>α</a:t>
            </a:r>
            <a:r>
              <a:rPr lang="pt-BR" dirty="0" smtClean="0"/>
              <a:t> / 2= 0,025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 -z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= -1,96   e z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= 1,96 </a:t>
            </a:r>
          </a:p>
          <a:p>
            <a:pPr algn="ctr"/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pt-B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el-G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453216" y="3244334"/>
            <a:ext cx="766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251521" y="3068960"/>
            <a:ext cx="8892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Estatística </a:t>
            </a:r>
            <a:r>
              <a:rPr lang="pt-BR" dirty="0" smtClean="0"/>
              <a:t>de teste padronizado =  z =   ( 2290 – 2370 ) -  0    = -1,03 </a:t>
            </a:r>
          </a:p>
          <a:p>
            <a:r>
              <a:rPr lang="pt-BR" dirty="0" smtClean="0"/>
              <a:t>                                                                                77,54</a:t>
            </a:r>
          </a:p>
          <a:p>
            <a:endParaRPr lang="pt-BR" dirty="0" smtClean="0"/>
          </a:p>
          <a:p>
            <a:r>
              <a:rPr lang="pt-BR" dirty="0" smtClean="0"/>
              <a:t>Conclusão -   </a:t>
            </a:r>
            <a:r>
              <a:rPr lang="pt-BR" dirty="0" smtClean="0"/>
              <a:t>Falha ao Rejeitar </a:t>
            </a:r>
            <a:r>
              <a:rPr lang="pt-BR" dirty="0" smtClean="0"/>
              <a:t>Ho</a:t>
            </a:r>
          </a:p>
          <a:p>
            <a:endParaRPr lang="pt-BR" dirty="0" smtClean="0"/>
          </a:p>
          <a:p>
            <a:r>
              <a:rPr lang="pt-BR" dirty="0" smtClean="0"/>
              <a:t>Interpretação – No </a:t>
            </a:r>
            <a:r>
              <a:rPr lang="pt-BR" dirty="0" err="1" smtClean="0"/>
              <a:t>nivel</a:t>
            </a:r>
            <a:r>
              <a:rPr lang="pt-BR" dirty="0" smtClean="0"/>
              <a:t> de </a:t>
            </a:r>
            <a:r>
              <a:rPr lang="pt-BR" dirty="0" err="1" smtClean="0"/>
              <a:t>significancia</a:t>
            </a:r>
            <a:r>
              <a:rPr lang="pt-BR" dirty="0" smtClean="0"/>
              <a:t> de 5% , há evidencias suficientes para apoiar a afirmação da organização de que existe uma diferença na média da dívida do cartão de crédito entre homes e mulheres.</a:t>
            </a:r>
            <a:endParaRPr lang="pt-BR" dirty="0"/>
          </a:p>
        </p:txBody>
      </p:sp>
      <p:cxnSp>
        <p:nvCxnSpPr>
          <p:cNvPr id="43" name="Conector reto 42"/>
          <p:cNvCxnSpPr/>
          <p:nvPr/>
        </p:nvCxnSpPr>
        <p:spPr>
          <a:xfrm>
            <a:off x="3923928" y="479715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5868144" y="1772816"/>
            <a:ext cx="2592288" cy="1547642"/>
            <a:chOff x="5868144" y="1772816"/>
            <a:chExt cx="2592288" cy="1547642"/>
          </a:xfrm>
        </p:grpSpPr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5868144" y="1772816"/>
              <a:ext cx="2592288" cy="1255465"/>
              <a:chOff x="1447800" y="2613580"/>
              <a:chExt cx="6192688" cy="3287671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447800" y="4736068"/>
                <a:ext cx="5791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007568" y="4812268"/>
                <a:ext cx="184731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095480" y="4812268"/>
                <a:ext cx="354584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+mj-lt"/>
                  </a:rPr>
                  <a:t> 0</a:t>
                </a: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167991" y="4682092"/>
                <a:ext cx="0" cy="200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4289425" y="4650343"/>
                <a:ext cx="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6756002" y="4853488"/>
                <a:ext cx="884486" cy="1047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i="1" dirty="0" smtClean="0">
                    <a:latin typeface="+mj-lt"/>
                  </a:rPr>
                  <a:t>z</a:t>
                </a:r>
                <a:endParaRPr lang="en-US" sz="2000" i="1" dirty="0">
                  <a:latin typeface="+mj-lt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1600200" y="2613580"/>
                <a:ext cx="5318125" cy="2122488"/>
              </a:xfrm>
              <a:custGeom>
                <a:avLst/>
                <a:gdLst>
                  <a:gd name="T0" fmla="*/ 0 w 3350"/>
                  <a:gd name="T1" fmla="*/ 2147483647 h 1271"/>
                  <a:gd name="T2" fmla="*/ 2147483647 w 3350"/>
                  <a:gd name="T3" fmla="*/ 2147483647 h 1271"/>
                  <a:gd name="T4" fmla="*/ 2147483647 w 3350"/>
                  <a:gd name="T5" fmla="*/ 2147483647 h 1271"/>
                  <a:gd name="T6" fmla="*/ 2147483647 w 3350"/>
                  <a:gd name="T7" fmla="*/ 2147483647 h 1271"/>
                  <a:gd name="T8" fmla="*/ 2147483647 w 3350"/>
                  <a:gd name="T9" fmla="*/ 2147483647 h 1271"/>
                  <a:gd name="T10" fmla="*/ 2147483647 w 3350"/>
                  <a:gd name="T11" fmla="*/ 2147483647 h 1271"/>
                  <a:gd name="T12" fmla="*/ 2147483647 w 3350"/>
                  <a:gd name="T13" fmla="*/ 2147483647 h 1271"/>
                  <a:gd name="T14" fmla="*/ 2147483647 w 3350"/>
                  <a:gd name="T15" fmla="*/ 2147483647 h 1271"/>
                  <a:gd name="T16" fmla="*/ 2147483647 w 3350"/>
                  <a:gd name="T17" fmla="*/ 2147483647 h 1271"/>
                  <a:gd name="T18" fmla="*/ 2147483647 w 3350"/>
                  <a:gd name="T19" fmla="*/ 2147483647 h 1271"/>
                  <a:gd name="T20" fmla="*/ 2147483647 w 3350"/>
                  <a:gd name="T21" fmla="*/ 2147483647 h 1271"/>
                  <a:gd name="T22" fmla="*/ 2147483647 w 3350"/>
                  <a:gd name="T23" fmla="*/ 2147483647 h 1271"/>
                  <a:gd name="T24" fmla="*/ 2147483647 w 3350"/>
                  <a:gd name="T25" fmla="*/ 2147483647 h 1271"/>
                  <a:gd name="T26" fmla="*/ 2147483647 w 3350"/>
                  <a:gd name="T27" fmla="*/ 2147483647 h 1271"/>
                  <a:gd name="T28" fmla="*/ 2147483647 w 3350"/>
                  <a:gd name="T29" fmla="*/ 2147483647 h 1271"/>
                  <a:gd name="T30" fmla="*/ 2147483647 w 3350"/>
                  <a:gd name="T31" fmla="*/ 2147483647 h 1271"/>
                  <a:gd name="T32" fmla="*/ 2147483647 w 3350"/>
                  <a:gd name="T33" fmla="*/ 2147483647 h 1271"/>
                  <a:gd name="T34" fmla="*/ 2147483647 w 3350"/>
                  <a:gd name="T35" fmla="*/ 2147483647 h 1271"/>
                  <a:gd name="T36" fmla="*/ 2147483647 w 3350"/>
                  <a:gd name="T37" fmla="*/ 2147483647 h 1271"/>
                  <a:gd name="T38" fmla="*/ 2147483647 w 3350"/>
                  <a:gd name="T39" fmla="*/ 2147483647 h 1271"/>
                  <a:gd name="T40" fmla="*/ 2147483647 w 3350"/>
                  <a:gd name="T41" fmla="*/ 2147483647 h 1271"/>
                  <a:gd name="T42" fmla="*/ 2147483647 w 3350"/>
                  <a:gd name="T43" fmla="*/ 2147483647 h 1271"/>
                  <a:gd name="T44" fmla="*/ 2147483647 w 3350"/>
                  <a:gd name="T45" fmla="*/ 2147483647 h 1271"/>
                  <a:gd name="T46" fmla="*/ 2147483647 w 3350"/>
                  <a:gd name="T47" fmla="*/ 2147483647 h 1271"/>
                  <a:gd name="T48" fmla="*/ 2147483647 w 3350"/>
                  <a:gd name="T49" fmla="*/ 2147483647 h 1271"/>
                  <a:gd name="T50" fmla="*/ 2147483647 w 3350"/>
                  <a:gd name="T51" fmla="*/ 2147483647 h 1271"/>
                  <a:gd name="T52" fmla="*/ 2147483647 w 3350"/>
                  <a:gd name="T53" fmla="*/ 2147483647 h 1271"/>
                  <a:gd name="T54" fmla="*/ 2147483647 w 3350"/>
                  <a:gd name="T55" fmla="*/ 2147483647 h 1271"/>
                  <a:gd name="T56" fmla="*/ 2147483647 w 3350"/>
                  <a:gd name="T57" fmla="*/ 2147483647 h 1271"/>
                  <a:gd name="T58" fmla="*/ 2147483647 w 3350"/>
                  <a:gd name="T59" fmla="*/ 2147483647 h 1271"/>
                  <a:gd name="T60" fmla="*/ 2147483647 w 3350"/>
                  <a:gd name="T61" fmla="*/ 2147483647 h 1271"/>
                  <a:gd name="T62" fmla="*/ 2147483647 w 3350"/>
                  <a:gd name="T63" fmla="*/ 2147483647 h 1271"/>
                  <a:gd name="T64" fmla="*/ 2147483647 w 3350"/>
                  <a:gd name="T65" fmla="*/ 2147483647 h 1271"/>
                  <a:gd name="T66" fmla="*/ 0 w 3350"/>
                  <a:gd name="T67" fmla="*/ 2147483647 h 12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50"/>
                  <a:gd name="T103" fmla="*/ 0 h 1271"/>
                  <a:gd name="T104" fmla="*/ 3350 w 3350"/>
                  <a:gd name="T105" fmla="*/ 1271 h 12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50" h="1271">
                    <a:moveTo>
                      <a:pt x="0" y="1271"/>
                    </a:moveTo>
                    <a:lnTo>
                      <a:pt x="69" y="1262"/>
                    </a:lnTo>
                    <a:lnTo>
                      <a:pt x="130" y="1257"/>
                    </a:lnTo>
                    <a:cubicBezTo>
                      <a:pt x="185" y="1251"/>
                      <a:pt x="321" y="1244"/>
                      <a:pt x="399" y="1229"/>
                    </a:cubicBezTo>
                    <a:cubicBezTo>
                      <a:pt x="476" y="1215"/>
                      <a:pt x="525" y="1198"/>
                      <a:pt x="594" y="1170"/>
                    </a:cubicBezTo>
                    <a:cubicBezTo>
                      <a:pt x="662" y="1142"/>
                      <a:pt x="753" y="1094"/>
                      <a:pt x="810" y="1061"/>
                    </a:cubicBezTo>
                    <a:cubicBezTo>
                      <a:pt x="868" y="1027"/>
                      <a:pt x="902" y="998"/>
                      <a:pt x="938" y="967"/>
                    </a:cubicBezTo>
                    <a:cubicBezTo>
                      <a:pt x="975" y="936"/>
                      <a:pt x="1005" y="902"/>
                      <a:pt x="1029" y="875"/>
                    </a:cubicBezTo>
                    <a:cubicBezTo>
                      <a:pt x="1053" y="848"/>
                      <a:pt x="1060" y="838"/>
                      <a:pt x="1083" y="804"/>
                    </a:cubicBezTo>
                    <a:lnTo>
                      <a:pt x="1172" y="667"/>
                    </a:lnTo>
                    <a:lnTo>
                      <a:pt x="1226" y="566"/>
                    </a:lnTo>
                    <a:lnTo>
                      <a:pt x="1278" y="456"/>
                    </a:lnTo>
                    <a:lnTo>
                      <a:pt x="1330" y="346"/>
                    </a:lnTo>
                    <a:lnTo>
                      <a:pt x="1395" y="223"/>
                    </a:lnTo>
                    <a:cubicBezTo>
                      <a:pt x="1421" y="181"/>
                      <a:pt x="1452" y="129"/>
                      <a:pt x="1483" y="95"/>
                    </a:cubicBezTo>
                    <a:cubicBezTo>
                      <a:pt x="1514" y="62"/>
                      <a:pt x="1550" y="38"/>
                      <a:pt x="1581" y="22"/>
                    </a:cubicBezTo>
                    <a:cubicBezTo>
                      <a:pt x="1612" y="7"/>
                      <a:pt x="1640" y="4"/>
                      <a:pt x="1671" y="2"/>
                    </a:cubicBezTo>
                    <a:cubicBezTo>
                      <a:pt x="1701" y="1"/>
                      <a:pt x="1731" y="0"/>
                      <a:pt x="1764" y="12"/>
                    </a:cubicBezTo>
                    <a:cubicBezTo>
                      <a:pt x="1798" y="24"/>
                      <a:pt x="1838" y="42"/>
                      <a:pt x="1871" y="76"/>
                    </a:cubicBezTo>
                    <a:cubicBezTo>
                      <a:pt x="1904" y="110"/>
                      <a:pt x="1926" y="155"/>
                      <a:pt x="1960" y="216"/>
                    </a:cubicBezTo>
                    <a:cubicBezTo>
                      <a:pt x="1994" y="277"/>
                      <a:pt x="2045" y="385"/>
                      <a:pt x="2072" y="443"/>
                    </a:cubicBezTo>
                    <a:cubicBezTo>
                      <a:pt x="2099" y="501"/>
                      <a:pt x="2100" y="514"/>
                      <a:pt x="2124" y="562"/>
                    </a:cubicBezTo>
                    <a:cubicBezTo>
                      <a:pt x="2148" y="610"/>
                      <a:pt x="2186" y="683"/>
                      <a:pt x="2214" y="730"/>
                    </a:cubicBezTo>
                    <a:lnTo>
                      <a:pt x="2293" y="845"/>
                    </a:lnTo>
                    <a:cubicBezTo>
                      <a:pt x="2315" y="876"/>
                      <a:pt x="2329" y="890"/>
                      <a:pt x="2349" y="911"/>
                    </a:cubicBezTo>
                    <a:cubicBezTo>
                      <a:pt x="2369" y="933"/>
                      <a:pt x="2384" y="949"/>
                      <a:pt x="2414" y="973"/>
                    </a:cubicBezTo>
                    <a:cubicBezTo>
                      <a:pt x="2444" y="998"/>
                      <a:pt x="2492" y="1037"/>
                      <a:pt x="2528" y="1061"/>
                    </a:cubicBezTo>
                    <a:lnTo>
                      <a:pt x="2630" y="1115"/>
                    </a:lnTo>
                    <a:lnTo>
                      <a:pt x="2735" y="1161"/>
                    </a:lnTo>
                    <a:lnTo>
                      <a:pt x="2839" y="1194"/>
                    </a:lnTo>
                    <a:cubicBezTo>
                      <a:pt x="2886" y="1207"/>
                      <a:pt x="2954" y="1229"/>
                      <a:pt x="3014" y="1240"/>
                    </a:cubicBezTo>
                    <a:cubicBezTo>
                      <a:pt x="3075" y="1251"/>
                      <a:pt x="3147" y="1253"/>
                      <a:pt x="3203" y="1257"/>
                    </a:cubicBezTo>
                    <a:lnTo>
                      <a:pt x="3350" y="1266"/>
                    </a:lnTo>
                    <a:lnTo>
                      <a:pt x="0" y="1271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</p:grpSp>
        <p:sp>
          <p:nvSpPr>
            <p:cNvPr id="21" name="Freeform 15"/>
            <p:cNvSpPr/>
            <p:nvPr/>
          </p:nvSpPr>
          <p:spPr>
            <a:xfrm>
              <a:off x="5940152" y="2348880"/>
              <a:ext cx="648072" cy="216024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Freeform 15"/>
            <p:cNvSpPr/>
            <p:nvPr/>
          </p:nvSpPr>
          <p:spPr>
            <a:xfrm flipH="1">
              <a:off x="7524328" y="2348880"/>
              <a:ext cx="504056" cy="216024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300192" y="2564904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-1,96</a:t>
              </a:r>
              <a:endParaRPr lang="en-US" sz="1400" i="1" dirty="0">
                <a:latin typeface="+mj-lt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380312" y="2564904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1,96</a:t>
              </a:r>
              <a:endParaRPr lang="en-US" sz="1400" i="1" dirty="0">
                <a:latin typeface="+mj-lt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5868144" y="2113111"/>
              <a:ext cx="7920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l-GR" sz="1400" dirty="0" smtClean="0"/>
                <a:t>α</a:t>
              </a:r>
              <a:r>
                <a:rPr lang="pt-BR" sz="1400" dirty="0" smtClean="0"/>
                <a:t>  / 2</a:t>
              </a:r>
              <a:endParaRPr lang="el-GR" sz="1400" dirty="0" smtClean="0"/>
            </a:p>
            <a:p>
              <a:pPr eaLnBrk="1" hangingPunct="1"/>
              <a:endParaRPr lang="en-US" sz="1400" i="1" dirty="0">
                <a:latin typeface="+mj-lt"/>
              </a:endParaRPr>
            </a:p>
          </p:txBody>
        </p:sp>
        <p:cxnSp>
          <p:nvCxnSpPr>
            <p:cNvPr id="45" name="Conector reto 44"/>
            <p:cNvCxnSpPr/>
            <p:nvPr/>
          </p:nvCxnSpPr>
          <p:spPr>
            <a:xfrm>
              <a:off x="6876256" y="1916832"/>
              <a:ext cx="0" cy="1095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6646910" y="3012681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latin typeface="+mj-lt"/>
                </a:rPr>
                <a:t>-1,03</a:t>
              </a:r>
              <a:endParaRPr lang="en-US" sz="1400" i="1" dirty="0">
                <a:latin typeface="+mj-lt"/>
              </a:endParaRPr>
            </a:p>
          </p:txBody>
        </p:sp>
      </p:grp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87773"/>
              </p:ext>
            </p:extLst>
          </p:nvPr>
        </p:nvGraphicFramePr>
        <p:xfrm>
          <a:off x="413048" y="3068960"/>
          <a:ext cx="374441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ção" r:id="rId4" imgW="1981080" imgH="457200" progId="Equation.3">
                  <p:embed/>
                </p:oleObj>
              </mc:Choice>
              <mc:Fallback>
                <p:oleObj name="Equação" r:id="rId4" imgW="1981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048" y="3068960"/>
                        <a:ext cx="374441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3131840" y="2872680"/>
            <a:ext cx="1033344" cy="371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Tente você : Uma pesquisa indica que a média per capita da taxa de cartão de credito para residentes  nas cidades A e B  são de $3.900 e 3.500 por ano, respectivamente . A pesquisa incluiu uma amostra aleatória de tamanho 50 de cada cidade e desvios padrões das amostras são respectivamente $900  e $500 . As duas amostras são independentes .  Em </a:t>
            </a:r>
            <a:r>
              <a:rPr lang="el-GR" sz="2000" dirty="0" smtClean="0"/>
              <a:t>α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0,01 , existe evidencias suficientes para concluir que há diferença na média das taxas de cartão de credito entre as cidades 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000" dirty="0" smtClean="0"/>
          </a:p>
          <a:p>
            <a:pPr algn="just">
              <a:spcBef>
                <a:spcPct val="20000"/>
              </a:spcBef>
            </a:pP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duas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amostras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2507</Words>
  <Application>Microsoft Office PowerPoint</Application>
  <PresentationFormat>Apresentação na tela (4:3)</PresentationFormat>
  <Paragraphs>358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Tema do Office</vt:lpstr>
      <vt:lpstr>Equação</vt:lpstr>
      <vt:lpstr>Apresentação do PowerPoint</vt:lpstr>
      <vt:lpstr>I. Teste de Hipótese com duas amostras</vt:lpstr>
      <vt:lpstr>I. Teste de Hipótese com duas amostras</vt:lpstr>
      <vt:lpstr>I. Teste de Hipótese com duas amostras</vt:lpstr>
      <vt:lpstr>I. Teste de Hipótese com duas amostras</vt:lpstr>
      <vt:lpstr>I. Teste de Hipótese com duas amostras</vt:lpstr>
      <vt:lpstr>Apresentação do PowerPoint</vt:lpstr>
      <vt:lpstr>Apresentação do PowerPoint</vt:lpstr>
      <vt:lpstr>Apresentação do PowerPoint</vt:lpstr>
      <vt:lpstr>Apresentação do PowerPoint</vt:lpstr>
      <vt:lpstr>I. Teste de Hipótese com duas amostras</vt:lpstr>
      <vt:lpstr>I. Teste de Hipótese com duas amostras</vt:lpstr>
      <vt:lpstr>I. Teste de Hipótese com duas amostras</vt:lpstr>
      <vt:lpstr>I. Teste de Hipótese com duas amostras</vt:lpstr>
      <vt:lpstr>I. Teste de Hipótese com duas amostras</vt:lpstr>
      <vt:lpstr>I. Teste de Hipótese com duas amostras</vt:lpstr>
      <vt:lpstr>I. Teste de Hipótese com duas amostras</vt:lpstr>
      <vt:lpstr>Apresentação do PowerPoint</vt:lpstr>
      <vt:lpstr>Apresentação do PowerPoint</vt:lpstr>
      <vt:lpstr>I. Teste de Hipótese com duas amostras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Martino</dc:creator>
  <cp:lastModifiedBy>HP</cp:lastModifiedBy>
  <cp:revision>425</cp:revision>
  <dcterms:created xsi:type="dcterms:W3CDTF">2012-02-10T13:18:47Z</dcterms:created>
  <dcterms:modified xsi:type="dcterms:W3CDTF">2015-10-30T23:49:57Z</dcterms:modified>
</cp:coreProperties>
</file>