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8" r:id="rId3"/>
    <p:sldId id="338" r:id="rId4"/>
    <p:sldId id="329" r:id="rId5"/>
    <p:sldId id="299" r:id="rId6"/>
    <p:sldId id="313" r:id="rId7"/>
    <p:sldId id="314" r:id="rId8"/>
    <p:sldId id="315" r:id="rId9"/>
    <p:sldId id="316" r:id="rId10"/>
    <p:sldId id="317" r:id="rId11"/>
    <p:sldId id="318" r:id="rId12"/>
    <p:sldId id="330" r:id="rId13"/>
    <p:sldId id="319" r:id="rId14"/>
    <p:sldId id="320" r:id="rId15"/>
    <p:sldId id="321" r:id="rId16"/>
    <p:sldId id="322" r:id="rId17"/>
    <p:sldId id="331" r:id="rId18"/>
    <p:sldId id="332" r:id="rId19"/>
    <p:sldId id="323" r:id="rId20"/>
    <p:sldId id="333" r:id="rId21"/>
    <p:sldId id="324" r:id="rId22"/>
    <p:sldId id="334" r:id="rId23"/>
    <p:sldId id="325" r:id="rId24"/>
    <p:sldId id="335" r:id="rId25"/>
    <p:sldId id="326" r:id="rId26"/>
    <p:sldId id="327" r:id="rId27"/>
    <p:sldId id="328" r:id="rId28"/>
    <p:sldId id="336" r:id="rId29"/>
    <p:sldId id="337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69" d="100"/>
          <a:sy n="69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A2A1B-E5AB-4DBD-AB37-998D865B353D}" type="datetimeFigureOut">
              <a:rPr lang="pt-BR" smtClean="0"/>
              <a:pPr/>
              <a:t>31/08/2015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F1186-DFAB-4B1F-A2C2-AC12D63222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92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E3450B-A2B4-466D-A701-CABC8224E76E}" type="datetime1">
              <a:rPr lang="pt-BR" smtClean="0"/>
              <a:pPr/>
              <a:t>31/08/2015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93C31E-1988-47D6-B900-621E365D3E3A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F0CCF2-60D4-4A12-AE24-3CDB4464A7F3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705E0-8194-46E1-9D7F-F72AAD08985B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00F9C5-D268-4E93-910E-B9EE1392EBE9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F9A0CF-4407-46FD-87E8-235C45A5B706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E244A6-8CD4-43B0-95B0-6633D8A7F457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A6EDAC-627D-4A13-BA26-DF82BAA30ED6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F0F67-6F0E-41A0-9105-A9E775D09DC0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236644-8B5A-4DCE-B7E0-8A8D3662903D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F4C522-4E50-4B3F-B9F1-37F5929AA996}" type="datetime1">
              <a:rPr lang="pt-BR" smtClean="0"/>
              <a:pPr/>
              <a:t>31/08/2015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.jpe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Estatística</a:t>
            </a:r>
            <a:r>
              <a:rPr lang="en-US" dirty="0" smtClean="0"/>
              <a:t> </a:t>
            </a:r>
            <a:r>
              <a:rPr lang="en-US" dirty="0" err="1" smtClean="0"/>
              <a:t>Aplicada</a:t>
            </a:r>
            <a:r>
              <a:rPr lang="en-US" dirty="0" smtClean="0"/>
              <a:t> aula 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2564904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AutoNum type="romanUcPeriod"/>
              <a:defRPr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Intervalos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média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(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amostras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grandes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)</a:t>
            </a:r>
          </a:p>
          <a:p>
            <a:pPr marL="571500" indent="-571500" algn="just"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II .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Exercícios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72009"/>
            <a:ext cx="2073350" cy="1340767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71600" y="116632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 </a:t>
            </a:r>
            <a:r>
              <a:rPr lang="en-US" sz="2800" dirty="0" err="1" smtClean="0"/>
              <a:t>Entendendo</a:t>
            </a:r>
            <a:r>
              <a:rPr lang="en-US" sz="2800" dirty="0" smtClean="0"/>
              <a:t> o </a:t>
            </a:r>
            <a:r>
              <a:rPr lang="en-US" sz="2800" dirty="0" err="1" smtClean="0"/>
              <a:t>conceito</a:t>
            </a:r>
            <a:r>
              <a:rPr lang="en-US" sz="2800" dirty="0" smtClean="0"/>
              <a:t> de </a:t>
            </a:r>
            <a:r>
              <a:rPr lang="en-US" sz="2800" dirty="0" err="1" smtClean="0"/>
              <a:t>nivel</a:t>
            </a:r>
            <a:r>
              <a:rPr lang="en-US" sz="2800" dirty="0" smtClean="0"/>
              <a:t> de </a:t>
            </a:r>
            <a:r>
              <a:rPr lang="en-US" sz="2800" dirty="0" err="1" smtClean="0"/>
              <a:t>confiança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23" name="Content Placeholder 31"/>
          <p:cNvSpPr>
            <a:spLocks noGrp="1"/>
          </p:cNvSpPr>
          <p:nvPr>
            <p:ph idx="1"/>
          </p:nvPr>
        </p:nvSpPr>
        <p:spPr>
          <a:xfrm>
            <a:off x="107504" y="836712"/>
            <a:ext cx="8853934" cy="159724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b="1" dirty="0" err="1" smtClean="0">
                <a:solidFill>
                  <a:schemeClr val="accent2"/>
                </a:solidFill>
              </a:rPr>
              <a:t>Nível</a:t>
            </a:r>
            <a:r>
              <a:rPr lang="en-US" altLang="en-US" b="1" dirty="0" smtClean="0">
                <a:solidFill>
                  <a:schemeClr val="accent2"/>
                </a:solidFill>
              </a:rPr>
              <a:t> de </a:t>
            </a:r>
            <a:r>
              <a:rPr lang="en-US" altLang="en-US" b="1" dirty="0" err="1" smtClean="0">
                <a:solidFill>
                  <a:schemeClr val="accent2"/>
                </a:solidFill>
              </a:rPr>
              <a:t>confiança</a:t>
            </a:r>
            <a:r>
              <a:rPr lang="en-US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en-US" b="1" i="1" dirty="0" smtClean="0">
                <a:solidFill>
                  <a:schemeClr val="accent2"/>
                </a:solidFill>
              </a:rPr>
              <a:t>c</a:t>
            </a:r>
            <a:r>
              <a:rPr lang="en-US" altLang="en-US" dirty="0" smtClean="0">
                <a:solidFill>
                  <a:schemeClr val="accent2"/>
                </a:solidFill>
              </a:rPr>
              <a:t>  </a:t>
            </a:r>
          </a:p>
          <a:p>
            <a:pPr algn="just"/>
            <a:r>
              <a:rPr lang="en-US" altLang="en-US" dirty="0" smtClean="0"/>
              <a:t>A </a:t>
            </a:r>
            <a:r>
              <a:rPr lang="en-US" altLang="en-US" dirty="0" err="1" smtClean="0"/>
              <a:t>probabilidade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o </a:t>
            </a:r>
            <a:r>
              <a:rPr lang="en-US" altLang="en-US" dirty="0" err="1" smtClean="0"/>
              <a:t>intervalo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estimado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contenha</a:t>
            </a:r>
            <a:r>
              <a:rPr lang="en-US" altLang="en-US" dirty="0" smtClean="0"/>
              <a:t> o </a:t>
            </a:r>
            <a:r>
              <a:rPr lang="en-US" altLang="en-US" dirty="0" err="1" smtClean="0"/>
              <a:t>parâmetro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populacional</a:t>
            </a:r>
            <a:r>
              <a:rPr lang="en-US" altLang="en-US" dirty="0" smtClean="0"/>
              <a:t>.</a:t>
            </a:r>
          </a:p>
        </p:txBody>
      </p:sp>
      <p:grpSp>
        <p:nvGrpSpPr>
          <p:cNvPr id="27" name="Group 60"/>
          <p:cNvGrpSpPr>
            <a:grpSpLocks/>
          </p:cNvGrpSpPr>
          <p:nvPr/>
        </p:nvGrpSpPr>
        <p:grpSpPr bwMode="auto">
          <a:xfrm>
            <a:off x="762000" y="2960836"/>
            <a:ext cx="7112000" cy="2106613"/>
            <a:chOff x="480" y="1984"/>
            <a:chExt cx="4480" cy="1327"/>
          </a:xfrm>
        </p:grpSpPr>
        <p:pic>
          <p:nvPicPr>
            <p:cNvPr id="30" name="Picture 4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984"/>
              <a:ext cx="3132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Line 41"/>
            <p:cNvSpPr>
              <a:spLocks noChangeShapeType="1"/>
            </p:cNvSpPr>
            <p:nvPr/>
          </p:nvSpPr>
          <p:spPr bwMode="auto">
            <a:xfrm>
              <a:off x="2626" y="1992"/>
              <a:ext cx="0" cy="1092"/>
            </a:xfrm>
            <a:prstGeom prst="line">
              <a:avLst/>
            </a:prstGeom>
            <a:noFill/>
            <a:ln w="9525">
              <a:solidFill>
                <a:srgbClr val="E1152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>
              <a:off x="480" y="3091"/>
              <a:ext cx="4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33" name="Freeform 43"/>
            <p:cNvSpPr>
              <a:spLocks/>
            </p:cNvSpPr>
            <p:nvPr/>
          </p:nvSpPr>
          <p:spPr bwMode="auto">
            <a:xfrm>
              <a:off x="1942" y="1992"/>
              <a:ext cx="1362" cy="1096"/>
            </a:xfrm>
            <a:custGeom>
              <a:avLst/>
              <a:gdLst>
                <a:gd name="T0" fmla="*/ 2 w 1362"/>
                <a:gd name="T1" fmla="*/ 1096 h 1096"/>
                <a:gd name="T2" fmla="*/ 0 w 1362"/>
                <a:gd name="T3" fmla="*/ 826 h 1096"/>
                <a:gd name="T4" fmla="*/ 84 w 1362"/>
                <a:gd name="T5" fmla="*/ 746 h 1096"/>
                <a:gd name="T6" fmla="*/ 134 w 1362"/>
                <a:gd name="T7" fmla="*/ 684 h 1096"/>
                <a:gd name="T8" fmla="*/ 204 w 1362"/>
                <a:gd name="T9" fmla="*/ 588 h 1096"/>
                <a:gd name="T10" fmla="*/ 216 w 1362"/>
                <a:gd name="T11" fmla="*/ 564 h 1096"/>
                <a:gd name="T12" fmla="*/ 266 w 1362"/>
                <a:gd name="T13" fmla="*/ 476 h 1096"/>
                <a:gd name="T14" fmla="*/ 314 w 1362"/>
                <a:gd name="T15" fmla="*/ 380 h 1096"/>
                <a:gd name="T16" fmla="*/ 362 w 1362"/>
                <a:gd name="T17" fmla="*/ 284 h 1096"/>
                <a:gd name="T18" fmla="*/ 422 w 1362"/>
                <a:gd name="T19" fmla="*/ 176 h 1096"/>
                <a:gd name="T20" fmla="*/ 470 w 1362"/>
                <a:gd name="T21" fmla="*/ 104 h 1096"/>
                <a:gd name="T22" fmla="*/ 514 w 1362"/>
                <a:gd name="T23" fmla="*/ 56 h 1096"/>
                <a:gd name="T24" fmla="*/ 566 w 1362"/>
                <a:gd name="T25" fmla="*/ 28 h 1096"/>
                <a:gd name="T26" fmla="*/ 650 w 1362"/>
                <a:gd name="T27" fmla="*/ 0 h 1096"/>
                <a:gd name="T28" fmla="*/ 710 w 1362"/>
                <a:gd name="T29" fmla="*/ 0 h 1096"/>
                <a:gd name="T30" fmla="*/ 790 w 1362"/>
                <a:gd name="T31" fmla="*/ 28 h 1096"/>
                <a:gd name="T32" fmla="*/ 878 w 1362"/>
                <a:gd name="T33" fmla="*/ 92 h 1096"/>
                <a:gd name="T34" fmla="*/ 950 w 1362"/>
                <a:gd name="T35" fmla="*/ 180 h 1096"/>
                <a:gd name="T36" fmla="*/ 1046 w 1362"/>
                <a:gd name="T37" fmla="*/ 368 h 1096"/>
                <a:gd name="T38" fmla="*/ 1094 w 1362"/>
                <a:gd name="T39" fmla="*/ 472 h 1096"/>
                <a:gd name="T40" fmla="*/ 1138 w 1362"/>
                <a:gd name="T41" fmla="*/ 564 h 1096"/>
                <a:gd name="T42" fmla="*/ 1178 w 1362"/>
                <a:gd name="T43" fmla="*/ 620 h 1096"/>
                <a:gd name="T44" fmla="*/ 1250 w 1362"/>
                <a:gd name="T45" fmla="*/ 720 h 1096"/>
                <a:gd name="T46" fmla="*/ 1302 w 1362"/>
                <a:gd name="T47" fmla="*/ 778 h 1096"/>
                <a:gd name="T48" fmla="*/ 1362 w 1362"/>
                <a:gd name="T49" fmla="*/ 832 h 1096"/>
                <a:gd name="T50" fmla="*/ 1360 w 1362"/>
                <a:gd name="T51" fmla="*/ 1091 h 1096"/>
                <a:gd name="T52" fmla="*/ 2 w 1362"/>
                <a:gd name="T53" fmla="*/ 1096 h 10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362"/>
                <a:gd name="T82" fmla="*/ 0 h 1096"/>
                <a:gd name="T83" fmla="*/ 1362 w 1362"/>
                <a:gd name="T84" fmla="*/ 1096 h 109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362" h="1096">
                  <a:moveTo>
                    <a:pt x="2" y="1096"/>
                  </a:moveTo>
                  <a:lnTo>
                    <a:pt x="0" y="826"/>
                  </a:lnTo>
                  <a:lnTo>
                    <a:pt x="84" y="746"/>
                  </a:lnTo>
                  <a:lnTo>
                    <a:pt x="134" y="684"/>
                  </a:lnTo>
                  <a:lnTo>
                    <a:pt x="204" y="588"/>
                  </a:lnTo>
                  <a:lnTo>
                    <a:pt x="216" y="564"/>
                  </a:lnTo>
                  <a:lnTo>
                    <a:pt x="266" y="476"/>
                  </a:lnTo>
                  <a:lnTo>
                    <a:pt x="314" y="380"/>
                  </a:lnTo>
                  <a:lnTo>
                    <a:pt x="362" y="284"/>
                  </a:lnTo>
                  <a:lnTo>
                    <a:pt x="422" y="176"/>
                  </a:lnTo>
                  <a:lnTo>
                    <a:pt x="470" y="104"/>
                  </a:lnTo>
                  <a:lnTo>
                    <a:pt x="514" y="56"/>
                  </a:lnTo>
                  <a:lnTo>
                    <a:pt x="566" y="28"/>
                  </a:lnTo>
                  <a:lnTo>
                    <a:pt x="650" y="0"/>
                  </a:lnTo>
                  <a:lnTo>
                    <a:pt x="710" y="0"/>
                  </a:lnTo>
                  <a:lnTo>
                    <a:pt x="790" y="28"/>
                  </a:lnTo>
                  <a:lnTo>
                    <a:pt x="878" y="92"/>
                  </a:lnTo>
                  <a:lnTo>
                    <a:pt x="950" y="180"/>
                  </a:lnTo>
                  <a:lnTo>
                    <a:pt x="1046" y="368"/>
                  </a:lnTo>
                  <a:lnTo>
                    <a:pt x="1094" y="472"/>
                  </a:lnTo>
                  <a:lnTo>
                    <a:pt x="1138" y="564"/>
                  </a:lnTo>
                  <a:lnTo>
                    <a:pt x="1178" y="620"/>
                  </a:lnTo>
                  <a:lnTo>
                    <a:pt x="1250" y="720"/>
                  </a:lnTo>
                  <a:lnTo>
                    <a:pt x="1302" y="778"/>
                  </a:lnTo>
                  <a:lnTo>
                    <a:pt x="1362" y="832"/>
                  </a:lnTo>
                  <a:lnTo>
                    <a:pt x="1360" y="1091"/>
                  </a:lnTo>
                  <a:lnTo>
                    <a:pt x="2" y="1096"/>
                  </a:lnTo>
                  <a:close/>
                </a:path>
              </a:pathLst>
            </a:custGeom>
            <a:solidFill>
              <a:srgbClr val="0070C0">
                <a:alpha val="5999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34" name="Rectangle 44"/>
            <p:cNvSpPr>
              <a:spLocks noChangeArrowheads="1"/>
            </p:cNvSpPr>
            <p:nvPr/>
          </p:nvSpPr>
          <p:spPr bwMode="auto">
            <a:xfrm>
              <a:off x="4786" y="2955"/>
              <a:ext cx="1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+mj-lt"/>
                </a:rPr>
                <a:t>z</a:t>
              </a:r>
            </a:p>
          </p:txBody>
        </p:sp>
        <p:grpSp>
          <p:nvGrpSpPr>
            <p:cNvPr id="35" name="Group 59"/>
            <p:cNvGrpSpPr>
              <a:grpSpLocks/>
            </p:cNvGrpSpPr>
            <p:nvPr/>
          </p:nvGrpSpPr>
          <p:grpSpPr bwMode="auto">
            <a:xfrm>
              <a:off x="1476" y="3061"/>
              <a:ext cx="2256" cy="250"/>
              <a:chOff x="1476" y="3061"/>
              <a:chExt cx="2256" cy="250"/>
            </a:xfrm>
          </p:grpSpPr>
          <p:sp>
            <p:nvSpPr>
              <p:cNvPr id="36" name="Text Box 46"/>
              <p:cNvSpPr txBox="1">
                <a:spLocks noChangeArrowheads="1"/>
              </p:cNvSpPr>
              <p:nvPr/>
            </p:nvSpPr>
            <p:spPr bwMode="auto">
              <a:xfrm>
                <a:off x="2208" y="3061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i="1">
                    <a:latin typeface="+mj-lt"/>
                  </a:rPr>
                  <a:t>z</a:t>
                </a:r>
                <a:r>
                  <a:rPr lang="en-US" sz="2000">
                    <a:latin typeface="+mj-lt"/>
                  </a:rPr>
                  <a:t> = 0</a:t>
                </a:r>
                <a:endParaRPr lang="en-US" sz="2000" i="1">
                  <a:latin typeface="+mj-lt"/>
                </a:endParaRPr>
              </a:p>
            </p:txBody>
          </p:sp>
          <p:sp>
            <p:nvSpPr>
              <p:cNvPr id="37" name="Text Box 47"/>
              <p:cNvSpPr txBox="1">
                <a:spLocks noChangeArrowheads="1"/>
              </p:cNvSpPr>
              <p:nvPr/>
            </p:nvSpPr>
            <p:spPr bwMode="auto">
              <a:xfrm>
                <a:off x="1476" y="3061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i="1">
                    <a:latin typeface="+mj-lt"/>
                    <a:sym typeface="Symbol" pitchFamily="18" charset="2"/>
                  </a:rPr>
                  <a:t>-</a:t>
                </a:r>
                <a:r>
                  <a:rPr lang="en-US" sz="2000" i="1">
                    <a:latin typeface="+mj-lt"/>
                  </a:rPr>
                  <a:t>z</a:t>
                </a:r>
                <a:r>
                  <a:rPr lang="en-US" sz="2000" i="1" baseline="-25000">
                    <a:latin typeface="+mj-lt"/>
                  </a:rPr>
                  <a:t>c</a:t>
                </a:r>
                <a:endParaRPr lang="en-US" sz="2000" i="1">
                  <a:latin typeface="+mj-lt"/>
                </a:endParaRPr>
              </a:p>
            </p:txBody>
          </p:sp>
          <p:sp>
            <p:nvSpPr>
              <p:cNvPr id="38" name="Text Box 48"/>
              <p:cNvSpPr txBox="1">
                <a:spLocks noChangeArrowheads="1"/>
              </p:cNvSpPr>
              <p:nvPr/>
            </p:nvSpPr>
            <p:spPr bwMode="auto">
              <a:xfrm>
                <a:off x="2868" y="3061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i="1">
                    <a:latin typeface="+mj-lt"/>
                  </a:rPr>
                  <a:t>z</a:t>
                </a:r>
                <a:r>
                  <a:rPr lang="en-US" sz="2000" i="1" baseline="-25000">
                    <a:latin typeface="+mj-lt"/>
                  </a:rPr>
                  <a:t>c</a:t>
                </a:r>
                <a:endParaRPr lang="en-US" sz="2000" i="1">
                  <a:latin typeface="+mj-lt"/>
                </a:endParaRPr>
              </a:p>
            </p:txBody>
          </p:sp>
        </p:grpSp>
      </p:grpSp>
      <p:grpSp>
        <p:nvGrpSpPr>
          <p:cNvPr id="39" name="Group 52"/>
          <p:cNvGrpSpPr>
            <a:grpSpLocks/>
          </p:cNvGrpSpPr>
          <p:nvPr/>
        </p:nvGrpSpPr>
        <p:grpSpPr bwMode="auto">
          <a:xfrm>
            <a:off x="2909888" y="5094436"/>
            <a:ext cx="2590800" cy="838200"/>
            <a:chOff x="1833" y="3040"/>
            <a:chExt cx="1632" cy="528"/>
          </a:xfrm>
        </p:grpSpPr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1833" y="3280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b="1">
                  <a:solidFill>
                    <a:schemeClr val="accent2"/>
                  </a:solidFill>
                  <a:latin typeface="+mj-lt"/>
                </a:rPr>
                <a:t>Valores críticos</a:t>
              </a:r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 flipH="1" flipV="1">
              <a:off x="1992" y="3047"/>
              <a:ext cx="168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>
                <a:latin typeface="+mj-lt"/>
              </a:endParaRPr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 flipV="1">
              <a:off x="3096" y="3040"/>
              <a:ext cx="168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>
                <a:latin typeface="+mj-lt"/>
              </a:endParaRPr>
            </a:p>
          </p:txBody>
        </p:sp>
      </p:grpSp>
      <p:grpSp>
        <p:nvGrpSpPr>
          <p:cNvPr id="43" name="Group 58"/>
          <p:cNvGrpSpPr>
            <a:grpSpLocks/>
          </p:cNvGrpSpPr>
          <p:nvPr/>
        </p:nvGrpSpPr>
        <p:grpSpPr bwMode="auto">
          <a:xfrm>
            <a:off x="1524000" y="3973661"/>
            <a:ext cx="1371600" cy="663575"/>
            <a:chOff x="960" y="2334"/>
            <a:chExt cx="864" cy="418"/>
          </a:xfrm>
        </p:grpSpPr>
        <p:sp>
          <p:nvSpPr>
            <p:cNvPr id="44" name="Text Box 53"/>
            <p:cNvSpPr txBox="1">
              <a:spLocks noChangeArrowheads="1"/>
            </p:cNvSpPr>
            <p:nvPr/>
          </p:nvSpPr>
          <p:spPr bwMode="auto">
            <a:xfrm>
              <a:off x="960" y="2334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+mj-lt"/>
                  <a:sym typeface="MS Reference 2" pitchFamily="2" charset="2"/>
                </a:rPr>
                <a:t>½</a:t>
              </a:r>
              <a:r>
                <a:rPr lang="en-US" sz="2000">
                  <a:solidFill>
                    <a:schemeClr val="accent2"/>
                  </a:solidFill>
                  <a:latin typeface="+mj-lt"/>
                </a:rPr>
                <a:t>(1 – </a:t>
              </a:r>
              <a:r>
                <a:rPr lang="en-US" sz="2000" i="1">
                  <a:solidFill>
                    <a:schemeClr val="accent2"/>
                  </a:solidFill>
                  <a:latin typeface="+mj-lt"/>
                </a:rPr>
                <a:t>c</a:t>
              </a:r>
              <a:r>
                <a:rPr lang="en-US" sz="2000">
                  <a:solidFill>
                    <a:schemeClr val="accent2"/>
                  </a:solidFill>
                  <a:latin typeface="+mj-lt"/>
                </a:rPr>
                <a:t>) </a:t>
              </a:r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>
              <a:off x="1488" y="256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>
                <a:latin typeface="+mj-lt"/>
              </a:endParaRPr>
            </a:p>
          </p:txBody>
        </p:sp>
      </p:grpSp>
      <p:grpSp>
        <p:nvGrpSpPr>
          <p:cNvPr id="46" name="Group 57"/>
          <p:cNvGrpSpPr>
            <a:grpSpLocks/>
          </p:cNvGrpSpPr>
          <p:nvPr/>
        </p:nvGrpSpPr>
        <p:grpSpPr bwMode="auto">
          <a:xfrm>
            <a:off x="5410200" y="3980011"/>
            <a:ext cx="1371600" cy="663575"/>
            <a:chOff x="3408" y="2338"/>
            <a:chExt cx="864" cy="418"/>
          </a:xfrm>
        </p:grpSpPr>
        <p:sp>
          <p:nvSpPr>
            <p:cNvPr id="47" name="Text Box 55"/>
            <p:cNvSpPr txBox="1">
              <a:spLocks noChangeArrowheads="1"/>
            </p:cNvSpPr>
            <p:nvPr/>
          </p:nvSpPr>
          <p:spPr bwMode="auto">
            <a:xfrm>
              <a:off x="3408" y="2338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accent2"/>
                  </a:solidFill>
                  <a:latin typeface="+mj-lt"/>
                  <a:sym typeface="MS Reference 2" pitchFamily="2" charset="2"/>
                </a:rPr>
                <a:t>½</a:t>
              </a:r>
              <a:r>
                <a:rPr lang="en-US" sz="2000">
                  <a:solidFill>
                    <a:schemeClr val="accent2"/>
                  </a:solidFill>
                  <a:latin typeface="+mj-lt"/>
                </a:rPr>
                <a:t>(1 – </a:t>
              </a:r>
              <a:r>
                <a:rPr lang="en-US" sz="2000" i="1">
                  <a:solidFill>
                    <a:schemeClr val="accent2"/>
                  </a:solidFill>
                  <a:latin typeface="+mj-lt"/>
                </a:rPr>
                <a:t>c</a:t>
              </a:r>
              <a:r>
                <a:rPr lang="en-US" sz="2000">
                  <a:solidFill>
                    <a:schemeClr val="accent2"/>
                  </a:solidFill>
                  <a:latin typeface="+mj-lt"/>
                </a:rPr>
                <a:t>) </a:t>
              </a:r>
            </a:p>
          </p:txBody>
        </p:sp>
        <p:sp>
          <p:nvSpPr>
            <p:cNvPr id="48" name="Line 56"/>
            <p:cNvSpPr>
              <a:spLocks noChangeShapeType="1"/>
            </p:cNvSpPr>
            <p:nvPr/>
          </p:nvSpPr>
          <p:spPr bwMode="auto">
            <a:xfrm flipH="1">
              <a:off x="3600" y="256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>
                <a:latin typeface="+mj-lt"/>
              </a:endParaRPr>
            </a:p>
          </p:txBody>
        </p:sp>
      </p:grpSp>
      <p:sp>
        <p:nvSpPr>
          <p:cNvPr id="49" name="Text Box 61"/>
          <p:cNvSpPr txBox="1">
            <a:spLocks noChangeArrowheads="1"/>
          </p:cNvSpPr>
          <p:nvPr/>
        </p:nvSpPr>
        <p:spPr bwMode="auto">
          <a:xfrm>
            <a:off x="5334000" y="2646511"/>
            <a:ext cx="3627438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solidFill>
                  <a:schemeClr val="accent2"/>
                </a:solidFill>
                <a:latin typeface="+mj-lt"/>
              </a:rPr>
              <a:t>c </a:t>
            </a:r>
            <a:r>
              <a:rPr lang="en-US" altLang="en-US" sz="2400">
                <a:solidFill>
                  <a:schemeClr val="accent2"/>
                </a:solidFill>
                <a:latin typeface="+mj-lt"/>
              </a:rPr>
              <a:t>é a área sob a curva normal padrão entre os </a:t>
            </a:r>
            <a:r>
              <a:rPr lang="en-US" altLang="en-US" sz="2400" b="1">
                <a:solidFill>
                  <a:schemeClr val="accent2"/>
                </a:solidFill>
                <a:latin typeface="+mj-lt"/>
              </a:rPr>
              <a:t>valores críticos</a:t>
            </a:r>
            <a:r>
              <a:rPr lang="en-US" altLang="en-US" sz="2400">
                <a:solidFill>
                  <a:schemeClr val="accent2"/>
                </a:solidFill>
                <a:latin typeface="+mj-lt"/>
              </a:rPr>
              <a:t>. </a:t>
            </a:r>
          </a:p>
        </p:txBody>
      </p:sp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485775" y="6072336"/>
            <a:ext cx="6400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latin typeface="+mj-lt"/>
              </a:rPr>
              <a:t>A área restante nas caudas é 1 – </a:t>
            </a:r>
            <a:r>
              <a:rPr lang="en-US" altLang="en-US" sz="2800" i="1">
                <a:latin typeface="+mj-lt"/>
              </a:rPr>
              <a:t>c</a:t>
            </a:r>
            <a:r>
              <a:rPr lang="en-US" altLang="en-US" sz="2800">
                <a:latin typeface="+mj-lt"/>
              </a:rPr>
              <a:t> .</a:t>
            </a:r>
          </a:p>
        </p:txBody>
      </p:sp>
      <p:sp>
        <p:nvSpPr>
          <p:cNvPr id="51" name="Freeform 63"/>
          <p:cNvSpPr>
            <a:spLocks/>
          </p:cNvSpPr>
          <p:nvPr/>
        </p:nvSpPr>
        <p:spPr bwMode="auto">
          <a:xfrm>
            <a:off x="1738745" y="4332294"/>
            <a:ext cx="1341438" cy="369332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835" y="256"/>
              </a:cxn>
              <a:cxn ang="0">
                <a:pos x="835" y="0"/>
              </a:cxn>
              <a:cxn ang="0">
                <a:pos x="776" y="37"/>
              </a:cxn>
              <a:cxn ang="0">
                <a:pos x="717" y="75"/>
              </a:cxn>
              <a:cxn ang="0">
                <a:pos x="653" y="115"/>
              </a:cxn>
              <a:cxn ang="0">
                <a:pos x="570" y="150"/>
              </a:cxn>
              <a:cxn ang="0">
                <a:pos x="384" y="211"/>
              </a:cxn>
              <a:cxn ang="0">
                <a:pos x="138" y="246"/>
              </a:cxn>
              <a:cxn ang="0">
                <a:pos x="0" y="259"/>
              </a:cxn>
            </a:cxnLst>
            <a:rect l="0" t="0" r="r" b="b"/>
            <a:pathLst>
              <a:path w="845" h="259">
                <a:moveTo>
                  <a:pt x="0" y="259"/>
                </a:moveTo>
                <a:lnTo>
                  <a:pt x="835" y="256"/>
                </a:lnTo>
                <a:cubicBezTo>
                  <a:pt x="835" y="256"/>
                  <a:pt x="845" y="36"/>
                  <a:pt x="835" y="0"/>
                </a:cubicBezTo>
                <a:cubicBezTo>
                  <a:pt x="795" y="21"/>
                  <a:pt x="806" y="18"/>
                  <a:pt x="776" y="37"/>
                </a:cubicBezTo>
                <a:cubicBezTo>
                  <a:pt x="756" y="50"/>
                  <a:pt x="738" y="62"/>
                  <a:pt x="717" y="75"/>
                </a:cubicBezTo>
                <a:cubicBezTo>
                  <a:pt x="696" y="88"/>
                  <a:pt x="677" y="103"/>
                  <a:pt x="653" y="115"/>
                </a:cubicBezTo>
                <a:cubicBezTo>
                  <a:pt x="629" y="127"/>
                  <a:pt x="615" y="134"/>
                  <a:pt x="570" y="150"/>
                </a:cubicBezTo>
                <a:lnTo>
                  <a:pt x="384" y="211"/>
                </a:lnTo>
                <a:lnTo>
                  <a:pt x="138" y="246"/>
                </a:lnTo>
                <a:lnTo>
                  <a:pt x="0" y="25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  <a:cs typeface="+mn-cs"/>
            </a:endParaRPr>
          </a:p>
        </p:txBody>
      </p:sp>
      <p:sp>
        <p:nvSpPr>
          <p:cNvPr id="52" name="Freeform 64"/>
          <p:cNvSpPr>
            <a:spLocks/>
          </p:cNvSpPr>
          <p:nvPr/>
        </p:nvSpPr>
        <p:spPr bwMode="auto">
          <a:xfrm>
            <a:off x="5245100" y="4332294"/>
            <a:ext cx="1346200" cy="369332"/>
          </a:xfrm>
          <a:custGeom>
            <a:avLst/>
            <a:gdLst/>
            <a:ahLst/>
            <a:cxnLst>
              <a:cxn ang="0">
                <a:pos x="848" y="260"/>
              </a:cxn>
              <a:cxn ang="0">
                <a:pos x="0" y="259"/>
              </a:cxn>
              <a:cxn ang="0">
                <a:pos x="2" y="0"/>
              </a:cxn>
              <a:cxn ang="0">
                <a:pos x="70" y="46"/>
              </a:cxn>
              <a:cxn ang="0">
                <a:pos x="128" y="85"/>
              </a:cxn>
              <a:cxn ang="0">
                <a:pos x="195" y="116"/>
              </a:cxn>
              <a:cxn ang="0">
                <a:pos x="278" y="151"/>
              </a:cxn>
              <a:cxn ang="0">
                <a:pos x="464" y="212"/>
              </a:cxn>
              <a:cxn ang="0">
                <a:pos x="710" y="247"/>
              </a:cxn>
              <a:cxn ang="0">
                <a:pos x="848" y="260"/>
              </a:cxn>
            </a:cxnLst>
            <a:rect l="0" t="0" r="r" b="b"/>
            <a:pathLst>
              <a:path w="848" h="260">
                <a:moveTo>
                  <a:pt x="848" y="260"/>
                </a:moveTo>
                <a:lnTo>
                  <a:pt x="0" y="259"/>
                </a:lnTo>
                <a:lnTo>
                  <a:pt x="2" y="0"/>
                </a:lnTo>
                <a:cubicBezTo>
                  <a:pt x="37" y="24"/>
                  <a:pt x="49" y="33"/>
                  <a:pt x="70" y="46"/>
                </a:cubicBezTo>
                <a:cubicBezTo>
                  <a:pt x="91" y="60"/>
                  <a:pt x="107" y="73"/>
                  <a:pt x="128" y="85"/>
                </a:cubicBezTo>
                <a:cubicBezTo>
                  <a:pt x="149" y="97"/>
                  <a:pt x="170" y="105"/>
                  <a:pt x="195" y="116"/>
                </a:cubicBezTo>
                <a:cubicBezTo>
                  <a:pt x="220" y="127"/>
                  <a:pt x="233" y="135"/>
                  <a:pt x="278" y="151"/>
                </a:cubicBezTo>
                <a:lnTo>
                  <a:pt x="464" y="212"/>
                </a:lnTo>
                <a:lnTo>
                  <a:pt x="710" y="247"/>
                </a:lnTo>
                <a:lnTo>
                  <a:pt x="848" y="26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  <a:cs typeface="+mn-cs"/>
            </a:endParaRPr>
          </a:p>
        </p:txBody>
      </p:sp>
      <p:grpSp>
        <p:nvGrpSpPr>
          <p:cNvPr id="53" name="Group 45"/>
          <p:cNvGrpSpPr>
            <a:grpSpLocks/>
          </p:cNvGrpSpPr>
          <p:nvPr/>
        </p:nvGrpSpPr>
        <p:grpSpPr bwMode="auto">
          <a:xfrm>
            <a:off x="4572000" y="2884636"/>
            <a:ext cx="560388" cy="762000"/>
            <a:chOff x="2940" y="1840"/>
            <a:chExt cx="353" cy="480"/>
          </a:xfrm>
        </p:grpSpPr>
        <p:sp>
          <p:nvSpPr>
            <p:cNvPr id="54" name="Rectangle 36"/>
            <p:cNvSpPr>
              <a:spLocks noChangeArrowheads="1"/>
            </p:cNvSpPr>
            <p:nvPr/>
          </p:nvSpPr>
          <p:spPr bwMode="auto">
            <a:xfrm>
              <a:off x="3091" y="1840"/>
              <a:ext cx="2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i="1">
                  <a:solidFill>
                    <a:schemeClr val="accent2"/>
                  </a:solidFill>
                  <a:latin typeface="+mj-lt"/>
                </a:rPr>
                <a:t>c</a:t>
              </a:r>
            </a:p>
          </p:txBody>
        </p:sp>
        <p:sp>
          <p:nvSpPr>
            <p:cNvPr id="55" name="Line 37"/>
            <p:cNvSpPr>
              <a:spLocks noChangeShapeType="1"/>
            </p:cNvSpPr>
            <p:nvPr/>
          </p:nvSpPr>
          <p:spPr bwMode="auto">
            <a:xfrm flipH="1">
              <a:off x="2940" y="2061"/>
              <a:ext cx="202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332656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 </a:t>
            </a:r>
            <a:r>
              <a:rPr lang="en-US" sz="2800" dirty="0" err="1" smtClean="0"/>
              <a:t>Entendendo</a:t>
            </a:r>
            <a:r>
              <a:rPr lang="en-US" sz="2800" dirty="0" smtClean="0"/>
              <a:t> o </a:t>
            </a:r>
            <a:r>
              <a:rPr lang="en-US" sz="2800" dirty="0" err="1" smtClean="0"/>
              <a:t>conceito</a:t>
            </a:r>
            <a:r>
              <a:rPr lang="en-US" sz="2800" dirty="0" smtClean="0"/>
              <a:t> de </a:t>
            </a:r>
            <a:r>
              <a:rPr lang="en-US" sz="2800" dirty="0" err="1" smtClean="0"/>
              <a:t>nivel</a:t>
            </a:r>
            <a:r>
              <a:rPr lang="en-US" sz="2800" dirty="0" smtClean="0"/>
              <a:t> de </a:t>
            </a:r>
            <a:r>
              <a:rPr lang="en-US" sz="2800" dirty="0" err="1" smtClean="0"/>
              <a:t>confiança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26" name="Freeform 30"/>
          <p:cNvSpPr/>
          <p:nvPr/>
        </p:nvSpPr>
        <p:spPr>
          <a:xfrm>
            <a:off x="1739900" y="4287838"/>
            <a:ext cx="1376363" cy="444500"/>
          </a:xfrm>
          <a:custGeom>
            <a:avLst/>
            <a:gdLst>
              <a:gd name="connsiteX0" fmla="*/ 1376937 w 1376937"/>
              <a:gd name="connsiteY0" fmla="*/ 444747 h 444747"/>
              <a:gd name="connsiteX1" fmla="*/ 0 w 1376937"/>
              <a:gd name="connsiteY1" fmla="*/ 444747 h 444747"/>
              <a:gd name="connsiteX2" fmla="*/ 10674 w 1376937"/>
              <a:gd name="connsiteY2" fmla="*/ 419841 h 444747"/>
              <a:gd name="connsiteX3" fmla="*/ 330891 w 1376937"/>
              <a:gd name="connsiteY3" fmla="*/ 402051 h 444747"/>
              <a:gd name="connsiteX4" fmla="*/ 629761 w 1376937"/>
              <a:gd name="connsiteY4" fmla="*/ 348682 h 444747"/>
              <a:gd name="connsiteX5" fmla="*/ 914400 w 1376937"/>
              <a:gd name="connsiteY5" fmla="*/ 270406 h 444747"/>
              <a:gd name="connsiteX6" fmla="*/ 1124320 w 1376937"/>
              <a:gd name="connsiteY6" fmla="*/ 170783 h 444747"/>
              <a:gd name="connsiteX7" fmla="*/ 1280871 w 1376937"/>
              <a:gd name="connsiteY7" fmla="*/ 78275 h 444747"/>
              <a:gd name="connsiteX8" fmla="*/ 1373379 w 1376937"/>
              <a:gd name="connsiteY8" fmla="*/ 0 h 444747"/>
              <a:gd name="connsiteX9" fmla="*/ 1376937 w 1376937"/>
              <a:gd name="connsiteY9" fmla="*/ 444747 h 4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6937" h="444747">
                <a:moveTo>
                  <a:pt x="1376937" y="444747"/>
                </a:moveTo>
                <a:lnTo>
                  <a:pt x="0" y="444747"/>
                </a:lnTo>
                <a:lnTo>
                  <a:pt x="10674" y="419841"/>
                </a:lnTo>
                <a:cubicBezTo>
                  <a:pt x="117409" y="413845"/>
                  <a:pt x="223987" y="402051"/>
                  <a:pt x="330891" y="402051"/>
                </a:cubicBezTo>
                <a:lnTo>
                  <a:pt x="629761" y="348682"/>
                </a:lnTo>
                <a:lnTo>
                  <a:pt x="914400" y="270406"/>
                </a:lnTo>
                <a:lnTo>
                  <a:pt x="1124320" y="170783"/>
                </a:lnTo>
                <a:cubicBezTo>
                  <a:pt x="1275772" y="77026"/>
                  <a:pt x="1215171" y="78275"/>
                  <a:pt x="1280871" y="78275"/>
                </a:cubicBezTo>
                <a:lnTo>
                  <a:pt x="1373379" y="0"/>
                </a:lnTo>
                <a:lnTo>
                  <a:pt x="1376937" y="444747"/>
                </a:lnTo>
                <a:close/>
              </a:path>
            </a:pathLst>
          </a:custGeom>
          <a:solidFill>
            <a:srgbClr val="EDC7A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Freeform 29"/>
          <p:cNvSpPr/>
          <p:nvPr/>
        </p:nvSpPr>
        <p:spPr>
          <a:xfrm>
            <a:off x="5268913" y="4291013"/>
            <a:ext cx="1395412" cy="444500"/>
          </a:xfrm>
          <a:custGeom>
            <a:avLst/>
            <a:gdLst>
              <a:gd name="connsiteX0" fmla="*/ 0 w 1394727"/>
              <a:gd name="connsiteY0" fmla="*/ 444747 h 444747"/>
              <a:gd name="connsiteX1" fmla="*/ 3558 w 1394727"/>
              <a:gd name="connsiteY1" fmla="*/ 106739 h 444747"/>
              <a:gd name="connsiteX2" fmla="*/ 7116 w 1394727"/>
              <a:gd name="connsiteY2" fmla="*/ 0 h 444747"/>
              <a:gd name="connsiteX3" fmla="*/ 14232 w 1394727"/>
              <a:gd name="connsiteY3" fmla="*/ 10674 h 444747"/>
              <a:gd name="connsiteX4" fmla="*/ 35580 w 1394727"/>
              <a:gd name="connsiteY4" fmla="*/ 28464 h 444747"/>
              <a:gd name="connsiteX5" fmla="*/ 56928 w 1394727"/>
              <a:gd name="connsiteY5" fmla="*/ 39138 h 444747"/>
              <a:gd name="connsiteX6" fmla="*/ 85392 w 1394727"/>
              <a:gd name="connsiteY6" fmla="*/ 56927 h 444747"/>
              <a:gd name="connsiteX7" fmla="*/ 110298 w 1394727"/>
              <a:gd name="connsiteY7" fmla="*/ 74717 h 444747"/>
              <a:gd name="connsiteX8" fmla="*/ 120972 w 1394727"/>
              <a:gd name="connsiteY8" fmla="*/ 81833 h 444747"/>
              <a:gd name="connsiteX9" fmla="*/ 145877 w 1394727"/>
              <a:gd name="connsiteY9" fmla="*/ 88949 h 444747"/>
              <a:gd name="connsiteX10" fmla="*/ 167225 w 1394727"/>
              <a:gd name="connsiteY10" fmla="*/ 106739 h 444747"/>
              <a:gd name="connsiteX11" fmla="*/ 177899 w 1394727"/>
              <a:gd name="connsiteY11" fmla="*/ 110297 h 444747"/>
              <a:gd name="connsiteX12" fmla="*/ 185015 w 1394727"/>
              <a:gd name="connsiteY12" fmla="*/ 120971 h 444747"/>
              <a:gd name="connsiteX13" fmla="*/ 206363 w 1394727"/>
              <a:gd name="connsiteY13" fmla="*/ 135203 h 444747"/>
              <a:gd name="connsiteX14" fmla="*/ 209921 w 1394727"/>
              <a:gd name="connsiteY14" fmla="*/ 145877 h 444747"/>
              <a:gd name="connsiteX15" fmla="*/ 213479 w 1394727"/>
              <a:gd name="connsiteY15" fmla="*/ 160109 h 444747"/>
              <a:gd name="connsiteX16" fmla="*/ 224153 w 1394727"/>
              <a:gd name="connsiteY16" fmla="*/ 160109 h 444747"/>
              <a:gd name="connsiteX17" fmla="*/ 448305 w 1394727"/>
              <a:gd name="connsiteY17" fmla="*/ 266848 h 444747"/>
              <a:gd name="connsiteX18" fmla="*/ 786313 w 1394727"/>
              <a:gd name="connsiteY18" fmla="*/ 355798 h 444747"/>
              <a:gd name="connsiteX19" fmla="*/ 1024698 w 1394727"/>
              <a:gd name="connsiteY19" fmla="*/ 402051 h 444747"/>
              <a:gd name="connsiteX20" fmla="*/ 1277314 w 1394727"/>
              <a:gd name="connsiteY20" fmla="*/ 419841 h 444747"/>
              <a:gd name="connsiteX21" fmla="*/ 1387611 w 1394727"/>
              <a:gd name="connsiteY21" fmla="*/ 426957 h 444747"/>
              <a:gd name="connsiteX22" fmla="*/ 1394727 w 1394727"/>
              <a:gd name="connsiteY22" fmla="*/ 441189 h 444747"/>
              <a:gd name="connsiteX23" fmla="*/ 0 w 1394727"/>
              <a:gd name="connsiteY23" fmla="*/ 444747 h 4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94727" h="444747">
                <a:moveTo>
                  <a:pt x="0" y="444747"/>
                </a:moveTo>
                <a:cubicBezTo>
                  <a:pt x="1186" y="332078"/>
                  <a:pt x="1741" y="219400"/>
                  <a:pt x="3558" y="106739"/>
                </a:cubicBezTo>
                <a:cubicBezTo>
                  <a:pt x="4132" y="71144"/>
                  <a:pt x="7116" y="35599"/>
                  <a:pt x="7116" y="0"/>
                </a:cubicBezTo>
                <a:cubicBezTo>
                  <a:pt x="9488" y="3558"/>
                  <a:pt x="11494" y="7389"/>
                  <a:pt x="14232" y="10674"/>
                </a:cubicBezTo>
                <a:cubicBezTo>
                  <a:pt x="19853" y="17419"/>
                  <a:pt x="27584" y="24466"/>
                  <a:pt x="35580" y="28464"/>
                </a:cubicBezTo>
                <a:cubicBezTo>
                  <a:pt x="59079" y="40214"/>
                  <a:pt x="33136" y="22143"/>
                  <a:pt x="56928" y="39138"/>
                </a:cubicBezTo>
                <a:cubicBezTo>
                  <a:pt x="90943" y="63435"/>
                  <a:pt x="51957" y="37822"/>
                  <a:pt x="85392" y="56927"/>
                </a:cubicBezTo>
                <a:cubicBezTo>
                  <a:pt x="93775" y="61717"/>
                  <a:pt x="102665" y="69265"/>
                  <a:pt x="110298" y="74717"/>
                </a:cubicBezTo>
                <a:cubicBezTo>
                  <a:pt x="113778" y="77202"/>
                  <a:pt x="117147" y="79921"/>
                  <a:pt x="120972" y="81833"/>
                </a:cubicBezTo>
                <a:cubicBezTo>
                  <a:pt x="126076" y="84385"/>
                  <a:pt x="141318" y="87809"/>
                  <a:pt x="145877" y="88949"/>
                </a:cubicBezTo>
                <a:cubicBezTo>
                  <a:pt x="153746" y="96818"/>
                  <a:pt x="157318" y="101785"/>
                  <a:pt x="167225" y="106739"/>
                </a:cubicBezTo>
                <a:cubicBezTo>
                  <a:pt x="170580" y="108416"/>
                  <a:pt x="174341" y="109111"/>
                  <a:pt x="177899" y="110297"/>
                </a:cubicBezTo>
                <a:cubicBezTo>
                  <a:pt x="180271" y="113855"/>
                  <a:pt x="181797" y="118155"/>
                  <a:pt x="185015" y="120971"/>
                </a:cubicBezTo>
                <a:cubicBezTo>
                  <a:pt x="191451" y="126603"/>
                  <a:pt x="206363" y="135203"/>
                  <a:pt x="206363" y="135203"/>
                </a:cubicBezTo>
                <a:cubicBezTo>
                  <a:pt x="207549" y="138761"/>
                  <a:pt x="208891" y="142271"/>
                  <a:pt x="209921" y="145877"/>
                </a:cubicBezTo>
                <a:cubicBezTo>
                  <a:pt x="211264" y="150579"/>
                  <a:pt x="210021" y="156651"/>
                  <a:pt x="213479" y="160109"/>
                </a:cubicBezTo>
                <a:cubicBezTo>
                  <a:pt x="215995" y="162625"/>
                  <a:pt x="220595" y="160109"/>
                  <a:pt x="224153" y="160109"/>
                </a:cubicBezTo>
                <a:cubicBezTo>
                  <a:pt x="298647" y="196154"/>
                  <a:pt x="365549" y="266848"/>
                  <a:pt x="448305" y="266848"/>
                </a:cubicBezTo>
                <a:lnTo>
                  <a:pt x="786313" y="355798"/>
                </a:lnTo>
                <a:lnTo>
                  <a:pt x="1024698" y="402051"/>
                </a:lnTo>
                <a:cubicBezTo>
                  <a:pt x="1108891" y="408152"/>
                  <a:pt x="1192900" y="419841"/>
                  <a:pt x="1277314" y="419841"/>
                </a:cubicBezTo>
                <a:cubicBezTo>
                  <a:pt x="1314075" y="422292"/>
                  <a:pt x="1350769" y="426957"/>
                  <a:pt x="1387611" y="426957"/>
                </a:cubicBezTo>
                <a:lnTo>
                  <a:pt x="1394727" y="441189"/>
                </a:lnTo>
                <a:lnTo>
                  <a:pt x="0" y="444747"/>
                </a:lnTo>
                <a:close/>
              </a:path>
            </a:pathLst>
          </a:custGeom>
          <a:solidFill>
            <a:srgbClr val="EDC7A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2170113" y="4765675"/>
            <a:ext cx="1657350" cy="55403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828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i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sz="2400" i="1">
                <a:latin typeface="Times New Roman" pitchFamily="18" charset="0"/>
              </a:rPr>
              <a:t>z</a:t>
            </a:r>
            <a:r>
              <a:rPr lang="en-US" sz="2400" i="1" baseline="-25000">
                <a:latin typeface="Times New Roman" pitchFamily="18" charset="0"/>
              </a:rPr>
              <a:t>c</a:t>
            </a:r>
            <a:endParaRPr 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2" name="Content Placeholder 25"/>
          <p:cNvSpPr>
            <a:spLocks noGrp="1"/>
          </p:cNvSpPr>
          <p:nvPr>
            <p:ph idx="1"/>
          </p:nvPr>
        </p:nvSpPr>
        <p:spPr>
          <a:xfrm>
            <a:off x="251520" y="1412776"/>
            <a:ext cx="8579296" cy="1584176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sz="2800" dirty="0" smtClean="0"/>
              <a:t>Se o </a:t>
            </a:r>
            <a:r>
              <a:rPr lang="en-US" altLang="en-US" sz="2800" dirty="0" err="1" smtClean="0"/>
              <a:t>nível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confiança</a:t>
            </a:r>
            <a:r>
              <a:rPr lang="en-US" altLang="en-US" sz="2800" dirty="0" smtClean="0"/>
              <a:t> é 95%, </a:t>
            </a:r>
            <a:r>
              <a:rPr lang="en-US" altLang="en-US" sz="2800" dirty="0" err="1" smtClean="0"/>
              <a:t>isso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significa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que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temos</a:t>
            </a:r>
            <a:r>
              <a:rPr lang="en-US" altLang="en-US" sz="2800" dirty="0" smtClean="0"/>
              <a:t> 95% de </a:t>
            </a:r>
            <a:r>
              <a:rPr lang="en-US" altLang="en-US" sz="2800" dirty="0" err="1" smtClean="0"/>
              <a:t>certeza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que</a:t>
            </a:r>
            <a:r>
              <a:rPr lang="en-US" altLang="en-US" sz="2800" dirty="0" smtClean="0"/>
              <a:t> o </a:t>
            </a:r>
            <a:r>
              <a:rPr lang="en-US" altLang="en-US" sz="2800" dirty="0" err="1" smtClean="0"/>
              <a:t>intervalo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contém</a:t>
            </a:r>
            <a:r>
              <a:rPr lang="en-US" altLang="en-US" sz="2800" dirty="0" smtClean="0"/>
              <a:t> a </a:t>
            </a:r>
            <a:r>
              <a:rPr lang="en-US" altLang="en-US" sz="2800" dirty="0" err="1" smtClean="0"/>
              <a:t>média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populacional</a:t>
            </a:r>
            <a:r>
              <a:rPr lang="en-US" altLang="en-US" sz="2800" dirty="0" smtClean="0"/>
              <a:t> </a:t>
            </a:r>
            <a:r>
              <a:rPr lang="el-GR" altLang="en-US" sz="2800" i="1" dirty="0" smtClean="0"/>
              <a:t>μ</a:t>
            </a:r>
            <a:r>
              <a:rPr lang="pt-BR" altLang="en-US" sz="2800" i="1" dirty="0" smtClean="0"/>
              <a:t>.</a:t>
            </a:r>
            <a:endParaRPr lang="el-GR" altLang="en-US" sz="2800" dirty="0" smtClean="0"/>
          </a:p>
          <a:p>
            <a:pPr algn="just" eaLnBrk="1" hangingPunct="1"/>
            <a:endParaRPr lang="en-US" sz="2800" dirty="0" smtClean="0"/>
          </a:p>
        </p:txBody>
      </p:sp>
      <p:grpSp>
        <p:nvGrpSpPr>
          <p:cNvPr id="33" name="Group 47"/>
          <p:cNvGrpSpPr>
            <a:grpSpLocks/>
          </p:cNvGrpSpPr>
          <p:nvPr/>
        </p:nvGrpSpPr>
        <p:grpSpPr bwMode="auto">
          <a:xfrm>
            <a:off x="790575" y="2974975"/>
            <a:ext cx="7140575" cy="2282825"/>
            <a:chOff x="480" y="1600"/>
            <a:chExt cx="4498" cy="1438"/>
          </a:xfrm>
        </p:grpSpPr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600"/>
              <a:ext cx="3132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2626" y="1608"/>
              <a:ext cx="0" cy="1092"/>
            </a:xfrm>
            <a:prstGeom prst="line">
              <a:avLst/>
            </a:prstGeom>
            <a:noFill/>
            <a:ln w="9525">
              <a:solidFill>
                <a:srgbClr val="E1152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480" y="2707"/>
              <a:ext cx="4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1942" y="1608"/>
              <a:ext cx="1362" cy="1096"/>
            </a:xfrm>
            <a:custGeom>
              <a:avLst/>
              <a:gdLst>
                <a:gd name="T0" fmla="*/ 2 w 1362"/>
                <a:gd name="T1" fmla="*/ 1096 h 1096"/>
                <a:gd name="T2" fmla="*/ 0 w 1362"/>
                <a:gd name="T3" fmla="*/ 826 h 1096"/>
                <a:gd name="T4" fmla="*/ 84 w 1362"/>
                <a:gd name="T5" fmla="*/ 746 h 1096"/>
                <a:gd name="T6" fmla="*/ 134 w 1362"/>
                <a:gd name="T7" fmla="*/ 684 h 1096"/>
                <a:gd name="T8" fmla="*/ 204 w 1362"/>
                <a:gd name="T9" fmla="*/ 588 h 1096"/>
                <a:gd name="T10" fmla="*/ 216 w 1362"/>
                <a:gd name="T11" fmla="*/ 564 h 1096"/>
                <a:gd name="T12" fmla="*/ 266 w 1362"/>
                <a:gd name="T13" fmla="*/ 476 h 1096"/>
                <a:gd name="T14" fmla="*/ 314 w 1362"/>
                <a:gd name="T15" fmla="*/ 380 h 1096"/>
                <a:gd name="T16" fmla="*/ 362 w 1362"/>
                <a:gd name="T17" fmla="*/ 284 h 1096"/>
                <a:gd name="T18" fmla="*/ 422 w 1362"/>
                <a:gd name="T19" fmla="*/ 176 h 1096"/>
                <a:gd name="T20" fmla="*/ 470 w 1362"/>
                <a:gd name="T21" fmla="*/ 104 h 1096"/>
                <a:gd name="T22" fmla="*/ 514 w 1362"/>
                <a:gd name="T23" fmla="*/ 56 h 1096"/>
                <a:gd name="T24" fmla="*/ 566 w 1362"/>
                <a:gd name="T25" fmla="*/ 28 h 1096"/>
                <a:gd name="T26" fmla="*/ 650 w 1362"/>
                <a:gd name="T27" fmla="*/ 0 h 1096"/>
                <a:gd name="T28" fmla="*/ 710 w 1362"/>
                <a:gd name="T29" fmla="*/ 0 h 1096"/>
                <a:gd name="T30" fmla="*/ 790 w 1362"/>
                <a:gd name="T31" fmla="*/ 28 h 1096"/>
                <a:gd name="T32" fmla="*/ 878 w 1362"/>
                <a:gd name="T33" fmla="*/ 92 h 1096"/>
                <a:gd name="T34" fmla="*/ 950 w 1362"/>
                <a:gd name="T35" fmla="*/ 180 h 1096"/>
                <a:gd name="T36" fmla="*/ 1046 w 1362"/>
                <a:gd name="T37" fmla="*/ 368 h 1096"/>
                <a:gd name="T38" fmla="*/ 1094 w 1362"/>
                <a:gd name="T39" fmla="*/ 472 h 1096"/>
                <a:gd name="T40" fmla="*/ 1138 w 1362"/>
                <a:gd name="T41" fmla="*/ 564 h 1096"/>
                <a:gd name="T42" fmla="*/ 1178 w 1362"/>
                <a:gd name="T43" fmla="*/ 620 h 1096"/>
                <a:gd name="T44" fmla="*/ 1250 w 1362"/>
                <a:gd name="T45" fmla="*/ 720 h 1096"/>
                <a:gd name="T46" fmla="*/ 1302 w 1362"/>
                <a:gd name="T47" fmla="*/ 778 h 1096"/>
                <a:gd name="T48" fmla="*/ 1362 w 1362"/>
                <a:gd name="T49" fmla="*/ 832 h 1096"/>
                <a:gd name="T50" fmla="*/ 1360 w 1362"/>
                <a:gd name="T51" fmla="*/ 1096 h 1096"/>
                <a:gd name="T52" fmla="*/ 2 w 1362"/>
                <a:gd name="T53" fmla="*/ 1096 h 10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362"/>
                <a:gd name="T82" fmla="*/ 0 h 1096"/>
                <a:gd name="T83" fmla="*/ 1362 w 1362"/>
                <a:gd name="T84" fmla="*/ 1096 h 109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362" h="1096">
                  <a:moveTo>
                    <a:pt x="2" y="1096"/>
                  </a:moveTo>
                  <a:lnTo>
                    <a:pt x="0" y="826"/>
                  </a:lnTo>
                  <a:lnTo>
                    <a:pt x="84" y="746"/>
                  </a:lnTo>
                  <a:lnTo>
                    <a:pt x="134" y="684"/>
                  </a:lnTo>
                  <a:lnTo>
                    <a:pt x="204" y="588"/>
                  </a:lnTo>
                  <a:lnTo>
                    <a:pt x="216" y="564"/>
                  </a:lnTo>
                  <a:lnTo>
                    <a:pt x="266" y="476"/>
                  </a:lnTo>
                  <a:lnTo>
                    <a:pt x="314" y="380"/>
                  </a:lnTo>
                  <a:lnTo>
                    <a:pt x="362" y="284"/>
                  </a:lnTo>
                  <a:lnTo>
                    <a:pt x="422" y="176"/>
                  </a:lnTo>
                  <a:lnTo>
                    <a:pt x="470" y="104"/>
                  </a:lnTo>
                  <a:lnTo>
                    <a:pt x="514" y="56"/>
                  </a:lnTo>
                  <a:lnTo>
                    <a:pt x="566" y="28"/>
                  </a:lnTo>
                  <a:lnTo>
                    <a:pt x="650" y="0"/>
                  </a:lnTo>
                  <a:lnTo>
                    <a:pt x="710" y="0"/>
                  </a:lnTo>
                  <a:lnTo>
                    <a:pt x="790" y="28"/>
                  </a:lnTo>
                  <a:lnTo>
                    <a:pt x="878" y="92"/>
                  </a:lnTo>
                  <a:lnTo>
                    <a:pt x="950" y="180"/>
                  </a:lnTo>
                  <a:lnTo>
                    <a:pt x="1046" y="368"/>
                  </a:lnTo>
                  <a:lnTo>
                    <a:pt x="1094" y="472"/>
                  </a:lnTo>
                  <a:lnTo>
                    <a:pt x="1138" y="564"/>
                  </a:lnTo>
                  <a:lnTo>
                    <a:pt x="1178" y="620"/>
                  </a:lnTo>
                  <a:lnTo>
                    <a:pt x="1250" y="720"/>
                  </a:lnTo>
                  <a:lnTo>
                    <a:pt x="1302" y="778"/>
                  </a:lnTo>
                  <a:lnTo>
                    <a:pt x="1362" y="832"/>
                  </a:lnTo>
                  <a:lnTo>
                    <a:pt x="1360" y="1096"/>
                  </a:lnTo>
                  <a:lnTo>
                    <a:pt x="2" y="1096"/>
                  </a:lnTo>
                  <a:close/>
                </a:path>
              </a:pathLst>
            </a:custGeom>
            <a:solidFill>
              <a:srgbClr val="0070C0">
                <a:alpha val="5999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786" y="2571"/>
              <a:ext cx="1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 New Roman" pitchFamily="18" charset="0"/>
                </a:rPr>
                <a:t>z</a:t>
              </a:r>
            </a:p>
          </p:txBody>
        </p:sp>
        <p:grpSp>
          <p:nvGrpSpPr>
            <p:cNvPr id="39" name="Group 46"/>
            <p:cNvGrpSpPr>
              <a:grpSpLocks/>
            </p:cNvGrpSpPr>
            <p:nvPr/>
          </p:nvGrpSpPr>
          <p:grpSpPr bwMode="auto">
            <a:xfrm>
              <a:off x="2208" y="2747"/>
              <a:ext cx="1524" cy="291"/>
              <a:chOff x="2208" y="2747"/>
              <a:chExt cx="1524" cy="291"/>
            </a:xfrm>
          </p:grpSpPr>
          <p:sp>
            <p:nvSpPr>
              <p:cNvPr id="40" name="Text Box 11"/>
              <p:cNvSpPr txBox="1">
                <a:spLocks noChangeArrowheads="1"/>
              </p:cNvSpPr>
              <p:nvPr/>
            </p:nvSpPr>
            <p:spPr bwMode="auto">
              <a:xfrm>
                <a:off x="2208" y="2747"/>
                <a:ext cx="8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400" i="1">
                    <a:latin typeface="Times New Roman" pitchFamily="18" charset="0"/>
                  </a:rPr>
                  <a:t>z</a:t>
                </a:r>
                <a:r>
                  <a:rPr lang="en-US" sz="2400">
                    <a:latin typeface="Times New Roman" pitchFamily="18" charset="0"/>
                  </a:rPr>
                  <a:t> = 0</a:t>
                </a:r>
                <a:endParaRPr lang="en-US" sz="2400" i="1">
                  <a:latin typeface="Times New Roman" pitchFamily="18" charset="0"/>
                </a:endParaRPr>
              </a:p>
            </p:txBody>
          </p:sp>
          <p:sp>
            <p:nvSpPr>
              <p:cNvPr id="41" name="Text Box 13"/>
              <p:cNvSpPr txBox="1">
                <a:spLocks noChangeArrowheads="1"/>
              </p:cNvSpPr>
              <p:nvPr/>
            </p:nvSpPr>
            <p:spPr bwMode="auto">
              <a:xfrm>
                <a:off x="2868" y="2747"/>
                <a:ext cx="8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400" i="1">
                    <a:latin typeface="Times New Roman" pitchFamily="18" charset="0"/>
                  </a:rPr>
                  <a:t>z</a:t>
                </a:r>
                <a:r>
                  <a:rPr lang="en-US" sz="2400" i="1" baseline="-25000">
                    <a:latin typeface="Times New Roman" pitchFamily="18" charset="0"/>
                  </a:rPr>
                  <a:t>c</a:t>
                </a:r>
                <a:endParaRPr lang="en-US" sz="2400" i="1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2" name="Group 28"/>
          <p:cNvGrpSpPr>
            <a:grpSpLocks/>
          </p:cNvGrpSpPr>
          <p:nvPr/>
        </p:nvGrpSpPr>
        <p:grpSpPr bwMode="auto">
          <a:xfrm>
            <a:off x="4600575" y="2949575"/>
            <a:ext cx="1778000" cy="711200"/>
            <a:chOff x="2940" y="1856"/>
            <a:chExt cx="1120" cy="448"/>
          </a:xfrm>
        </p:grpSpPr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3312" y="1856"/>
              <a:ext cx="7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r>
                <a:rPr lang="en-US" sz="2400" b="1" dirty="0">
                  <a:solidFill>
                    <a:schemeClr val="accent2"/>
                  </a:solidFill>
                  <a:latin typeface="Times New Roman" pitchFamily="18" charset="0"/>
                </a:rPr>
                <a:t> = </a:t>
              </a:r>
              <a:r>
                <a:rPr lang="en-US" sz="2400" b="1" dirty="0" smtClean="0">
                  <a:solidFill>
                    <a:schemeClr val="accent2"/>
                  </a:solidFill>
                  <a:latin typeface="Times New Roman" pitchFamily="18" charset="0"/>
                </a:rPr>
                <a:t>0,95</a:t>
              </a:r>
              <a:endParaRPr lang="en-US" sz="2400" b="1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>
              <a:off x="2940" y="20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5" name="Group 38"/>
          <p:cNvGrpSpPr>
            <a:grpSpLocks/>
          </p:cNvGrpSpPr>
          <p:nvPr/>
        </p:nvGrpSpPr>
        <p:grpSpPr bwMode="auto">
          <a:xfrm>
            <a:off x="5595941" y="3787775"/>
            <a:ext cx="2286001" cy="819150"/>
            <a:chOff x="3408" y="2172"/>
            <a:chExt cx="1440" cy="516"/>
          </a:xfrm>
        </p:grpSpPr>
        <p:sp>
          <p:nvSpPr>
            <p:cNvPr id="46" name="Rectangle 32"/>
            <p:cNvSpPr>
              <a:spLocks noChangeArrowheads="1"/>
            </p:cNvSpPr>
            <p:nvPr/>
          </p:nvSpPr>
          <p:spPr bwMode="auto">
            <a:xfrm>
              <a:off x="3437" y="2172"/>
              <a:ext cx="14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latin typeface="Times New Roman" pitchFamily="18" charset="0"/>
                </a:rPr>
                <a:t>½(1 – </a:t>
              </a:r>
              <a:r>
                <a:rPr lang="en-US" sz="24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r>
                <a:rPr lang="en-US" sz="2400" b="1" dirty="0">
                  <a:solidFill>
                    <a:schemeClr val="accent2"/>
                  </a:solidFill>
                  <a:latin typeface="Times New Roman" pitchFamily="18" charset="0"/>
                </a:rPr>
                <a:t>) = </a:t>
              </a:r>
              <a:r>
                <a:rPr lang="en-US" sz="2400" b="1" dirty="0" smtClean="0">
                  <a:solidFill>
                    <a:schemeClr val="accent2"/>
                  </a:solidFill>
                  <a:latin typeface="Times New Roman" pitchFamily="18" charset="0"/>
                </a:rPr>
                <a:t>0,025</a:t>
              </a:r>
              <a:endParaRPr lang="en-US" sz="2400" b="1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47" name="Line 33"/>
            <p:cNvSpPr>
              <a:spLocks noChangeShapeType="1"/>
            </p:cNvSpPr>
            <p:nvPr/>
          </p:nvSpPr>
          <p:spPr bwMode="auto">
            <a:xfrm flipH="1">
              <a:off x="3408" y="244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8" name="Group 39"/>
          <p:cNvGrpSpPr>
            <a:grpSpLocks/>
          </p:cNvGrpSpPr>
          <p:nvPr/>
        </p:nvGrpSpPr>
        <p:grpSpPr bwMode="auto">
          <a:xfrm>
            <a:off x="930275" y="3867150"/>
            <a:ext cx="2239964" cy="758825"/>
            <a:chOff x="271" y="2258"/>
            <a:chExt cx="1411" cy="478"/>
          </a:xfrm>
        </p:grpSpPr>
        <p:sp>
          <p:nvSpPr>
            <p:cNvPr id="49" name="Rectangle 35"/>
            <p:cNvSpPr>
              <a:spLocks noChangeArrowheads="1"/>
            </p:cNvSpPr>
            <p:nvPr/>
          </p:nvSpPr>
          <p:spPr bwMode="auto">
            <a:xfrm flipH="1">
              <a:off x="271" y="2258"/>
              <a:ext cx="14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latin typeface="Times New Roman" pitchFamily="18" charset="0"/>
                </a:rPr>
                <a:t>½(1 – </a:t>
              </a:r>
              <a:r>
                <a:rPr lang="en-US" sz="24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r>
                <a:rPr lang="en-US" sz="2400" b="1" dirty="0">
                  <a:solidFill>
                    <a:schemeClr val="accent2"/>
                  </a:solidFill>
                  <a:latin typeface="Times New Roman" pitchFamily="18" charset="0"/>
                </a:rPr>
                <a:t>) = </a:t>
              </a:r>
              <a:r>
                <a:rPr lang="en-US" sz="2400" b="1" dirty="0" smtClean="0">
                  <a:solidFill>
                    <a:schemeClr val="accent2"/>
                  </a:solidFill>
                  <a:latin typeface="Times New Roman" pitchFamily="18" charset="0"/>
                </a:rPr>
                <a:t>0,025</a:t>
              </a:r>
              <a:endParaRPr lang="en-US" sz="2400" b="1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>
              <a:off x="999" y="249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 useBgFill="1">
        <p:nvSpPr>
          <p:cNvPr id="51" name="Text Box 40"/>
          <p:cNvSpPr txBox="1">
            <a:spLocks noChangeArrowheads="1"/>
          </p:cNvSpPr>
          <p:nvPr/>
        </p:nvSpPr>
        <p:spPr bwMode="auto">
          <a:xfrm>
            <a:off x="2017713" y="4838700"/>
            <a:ext cx="1657350" cy="55403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828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i="1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 err="1">
                <a:latin typeface="Times New Roman" pitchFamily="18" charset="0"/>
              </a:rPr>
              <a:t>z</a:t>
            </a:r>
            <a:r>
              <a:rPr lang="en-US" sz="2400" i="1" baseline="-25000" dirty="0" err="1">
                <a:latin typeface="Times New Roman" pitchFamily="18" charset="0"/>
              </a:rPr>
              <a:t>c</a:t>
            </a: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= </a:t>
            </a:r>
            <a:r>
              <a:rPr lang="en-US" sz="2400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</a:rPr>
              <a:t>1,96</a:t>
            </a:r>
            <a:endParaRPr lang="en-US" sz="24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 useBgFill="1">
        <p:nvSpPr>
          <p:cNvPr id="52" name="Text Box 41"/>
          <p:cNvSpPr txBox="1">
            <a:spLocks noChangeArrowheads="1"/>
          </p:cNvSpPr>
          <p:nvPr/>
        </p:nvSpPr>
        <p:spPr bwMode="auto">
          <a:xfrm>
            <a:off x="4746625" y="4822825"/>
            <a:ext cx="1371600" cy="55403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828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i="1" dirty="0" err="1">
                <a:latin typeface="Times New Roman" pitchFamily="18" charset="0"/>
              </a:rPr>
              <a:t>z</a:t>
            </a:r>
            <a:r>
              <a:rPr lang="en-US" sz="2400" i="1" baseline="-25000" dirty="0" err="1">
                <a:latin typeface="Times New Roman" pitchFamily="18" charset="0"/>
              </a:rPr>
              <a:t>c</a:t>
            </a: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= 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</a:rPr>
              <a:t>1,96</a:t>
            </a:r>
            <a:endParaRPr lang="en-US" sz="24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395536" y="5514974"/>
            <a:ext cx="8378130" cy="9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/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Os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en-US" sz="2800" b="1" i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escores</a:t>
            </a:r>
            <a:r>
              <a:rPr lang="en-US" altLang="en-US" sz="2800" b="1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z</a:t>
            </a:r>
            <a:r>
              <a:rPr lang="en-US" altLang="en-US" sz="28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correspondentes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en-US" sz="2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são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en-US" sz="2800" u="sng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+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1,96 (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tabela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normal </a:t>
            </a:r>
            <a:r>
              <a:rPr lang="en-US" altLang="en-US" sz="2800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padrão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).</a:t>
            </a:r>
            <a:endParaRPr lang="en-US" altLang="en-US" sz="2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51" grpId="0" animBg="1"/>
      <p:bldP spid="52" grpId="0" animBg="1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332656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 </a:t>
            </a:r>
            <a:r>
              <a:rPr lang="en-US" sz="2800" dirty="0" err="1" smtClean="0"/>
              <a:t>Entendendo</a:t>
            </a:r>
            <a:r>
              <a:rPr lang="en-US" sz="2800" dirty="0" smtClean="0"/>
              <a:t> o </a:t>
            </a:r>
            <a:r>
              <a:rPr lang="en-US" sz="2800" dirty="0" err="1" smtClean="0"/>
              <a:t>conceito</a:t>
            </a:r>
            <a:r>
              <a:rPr lang="en-US" sz="2800" dirty="0" smtClean="0"/>
              <a:t> de </a:t>
            </a:r>
            <a:r>
              <a:rPr lang="en-US" sz="2800" dirty="0" err="1" smtClean="0"/>
              <a:t>nivel</a:t>
            </a:r>
            <a:r>
              <a:rPr lang="en-US" sz="2800" dirty="0" smtClean="0"/>
              <a:t> de </a:t>
            </a:r>
            <a:r>
              <a:rPr lang="en-US" sz="2800" dirty="0" err="1" smtClean="0"/>
              <a:t>confiança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30" name="Content Placeholder 30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42528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dirty="0" smtClean="0">
                <a:latin typeface="+mj-lt"/>
              </a:rPr>
              <a:t>No </a:t>
            </a:r>
            <a:r>
              <a:rPr lang="en-US" dirty="0" err="1" smtClean="0">
                <a:latin typeface="+mj-lt"/>
              </a:rPr>
              <a:t>curso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usaremos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normalmente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níveis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confiança</a:t>
            </a:r>
            <a:r>
              <a:rPr lang="en-US" dirty="0" smtClean="0">
                <a:latin typeface="+mj-lt"/>
              </a:rPr>
              <a:t> de 90%, 95% e 99%. </a:t>
            </a:r>
            <a:r>
              <a:rPr lang="en-US" dirty="0" err="1" smtClean="0">
                <a:latin typeface="+mj-lt"/>
              </a:rPr>
              <a:t>Os</a:t>
            </a:r>
            <a:r>
              <a:rPr lang="en-US" dirty="0" smtClean="0">
                <a:latin typeface="+mj-lt"/>
              </a:rPr>
              <a:t> z-</a:t>
            </a:r>
            <a:r>
              <a:rPr lang="en-US" dirty="0" err="1" smtClean="0">
                <a:latin typeface="+mj-lt"/>
              </a:rPr>
              <a:t>escores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correspondentes</a:t>
            </a:r>
            <a:r>
              <a:rPr lang="en-US" dirty="0" smtClean="0">
                <a:latin typeface="+mj-lt"/>
              </a:rPr>
              <a:t> a </a:t>
            </a:r>
            <a:r>
              <a:rPr lang="en-US" dirty="0" err="1" smtClean="0">
                <a:latin typeface="+mj-lt"/>
              </a:rPr>
              <a:t>esses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níveis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confiança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são</a:t>
            </a:r>
            <a:r>
              <a:rPr lang="en-US" dirty="0" smtClean="0">
                <a:latin typeface="+mj-lt"/>
              </a:rPr>
              <a:t>:</a:t>
            </a:r>
          </a:p>
          <a:p>
            <a:pPr marL="0" indent="0" algn="ctr" eaLnBrk="1" hangingPunct="1">
              <a:buNone/>
            </a:pPr>
            <a:r>
              <a:rPr lang="en-US" b="1" dirty="0" err="1" smtClean="0">
                <a:latin typeface="+mj-lt"/>
              </a:rPr>
              <a:t>Níveis</a:t>
            </a:r>
            <a:r>
              <a:rPr lang="en-US" b="1" dirty="0" smtClean="0">
                <a:latin typeface="+mj-lt"/>
              </a:rPr>
              <a:t> de </a:t>
            </a:r>
            <a:r>
              <a:rPr lang="en-US" b="1" dirty="0" err="1" smtClean="0">
                <a:latin typeface="+mj-lt"/>
              </a:rPr>
              <a:t>confiança</a:t>
            </a:r>
            <a:r>
              <a:rPr lang="en-US" b="1" dirty="0" smtClean="0">
                <a:latin typeface="+mj-lt"/>
              </a:rPr>
              <a:t>			</a:t>
            </a:r>
            <a:r>
              <a:rPr lang="en-US" b="1" i="1" dirty="0" err="1" smtClean="0">
                <a:latin typeface="+mj-lt"/>
              </a:rPr>
              <a:t>z</a:t>
            </a:r>
            <a:r>
              <a:rPr lang="en-US" sz="2000" b="1" i="1" dirty="0" err="1" smtClean="0">
                <a:latin typeface="+mj-lt"/>
              </a:rPr>
              <a:t>c</a:t>
            </a:r>
            <a:endParaRPr lang="en-US" b="1" i="1" dirty="0" smtClean="0">
              <a:latin typeface="+mj-lt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+mj-lt"/>
              </a:rPr>
              <a:t>                         90%			        1,645</a:t>
            </a:r>
          </a:p>
          <a:p>
            <a:pPr marL="0" indent="0" algn="ctr" eaLnBrk="1" hangingPunct="1">
              <a:buNone/>
            </a:pPr>
            <a:r>
              <a:rPr lang="en-US" dirty="0" smtClean="0">
                <a:latin typeface="+mj-lt"/>
              </a:rPr>
              <a:t>              95%			       1,96</a:t>
            </a:r>
          </a:p>
          <a:p>
            <a:pPr marL="0" indent="0" algn="ctr" eaLnBrk="1" hangingPunct="1">
              <a:buNone/>
            </a:pPr>
            <a:r>
              <a:rPr lang="en-US" dirty="0" smtClean="0">
                <a:latin typeface="+mj-lt"/>
              </a:rPr>
              <a:t>                 99%			  	2,575</a:t>
            </a: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54868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 </a:t>
            </a:r>
            <a:r>
              <a:rPr lang="en-US" sz="2800" dirty="0" err="1" smtClean="0"/>
              <a:t>Entendendo</a:t>
            </a:r>
            <a:r>
              <a:rPr lang="en-US" sz="2800" dirty="0" smtClean="0"/>
              <a:t> o </a:t>
            </a:r>
            <a:r>
              <a:rPr lang="en-US" sz="2800" dirty="0" err="1" smtClean="0"/>
              <a:t>conceito</a:t>
            </a:r>
            <a:r>
              <a:rPr lang="en-US" sz="2800" dirty="0" smtClean="0"/>
              <a:t> de </a:t>
            </a:r>
            <a:r>
              <a:rPr lang="en-US" sz="2800" dirty="0" err="1" smtClean="0"/>
              <a:t>Margem</a:t>
            </a:r>
            <a:r>
              <a:rPr lang="en-US" sz="2800" dirty="0" smtClean="0"/>
              <a:t> de </a:t>
            </a:r>
            <a:r>
              <a:rPr lang="en-US" sz="2800" dirty="0" err="1" smtClean="0"/>
              <a:t>erro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79512" y="1412776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diferença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entre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estimativa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pontual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x e o valor real do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parametro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é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chamado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Erro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amostragem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51520" y="4293096"/>
            <a:ext cx="8568952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4°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conceito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-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Margem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erro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 dado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nível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confiança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c ,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margem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erro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E é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maior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distancia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possivel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entre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ponto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estimativa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e o valor do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parametro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esta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estimado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8757740" y="1412776"/>
            <a:ext cx="2787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79512" y="2708920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Quando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é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estimado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,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erro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amostragem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é  x  - 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79512" y="3284984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Entretanto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pode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-se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calcular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o valor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máximo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erro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, se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souber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nivel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e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distribuição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amostragem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340916" y="2708920"/>
            <a:ext cx="2787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6813524" y="2708920"/>
            <a:ext cx="2787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cxnSp>
        <p:nvCxnSpPr>
          <p:cNvPr id="33" name="Conector reto 32"/>
          <p:cNvCxnSpPr/>
          <p:nvPr/>
        </p:nvCxnSpPr>
        <p:spPr>
          <a:xfrm>
            <a:off x="5076056" y="1556792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6372200" y="2852936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ço Reservado para Número de Slide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54868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 </a:t>
            </a:r>
            <a:r>
              <a:rPr lang="en-US" sz="2800" dirty="0" err="1" smtClean="0"/>
              <a:t>Entendendo</a:t>
            </a:r>
            <a:r>
              <a:rPr lang="en-US" sz="2800" dirty="0" smtClean="0"/>
              <a:t> o </a:t>
            </a:r>
            <a:r>
              <a:rPr lang="en-US" sz="2800" dirty="0" err="1" smtClean="0"/>
              <a:t>conceito</a:t>
            </a:r>
            <a:r>
              <a:rPr lang="en-US" sz="2800" dirty="0" smtClean="0"/>
              <a:t> de </a:t>
            </a:r>
            <a:r>
              <a:rPr lang="en-US" sz="2800" dirty="0" err="1" smtClean="0"/>
              <a:t>Margem</a:t>
            </a:r>
            <a:r>
              <a:rPr lang="en-US" sz="2800" dirty="0" smtClean="0"/>
              <a:t> de </a:t>
            </a:r>
            <a:r>
              <a:rPr lang="en-US" sz="2800" dirty="0" err="1" smtClean="0"/>
              <a:t>erro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79512" y="1412776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definição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51520" y="3356992"/>
            <a:ext cx="8568952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n &gt;= 30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podemos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considerar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desvio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padrão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amostra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como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sendo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desvio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padrão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população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6012160" y="3722836"/>
            <a:ext cx="936104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s  .</a:t>
            </a:r>
          </a:p>
          <a:p>
            <a:endParaRPr lang="en-US" sz="2800" b="1" i="1" dirty="0" smtClean="0">
              <a:latin typeface="Symbol" pitchFamily="18" charset="2"/>
            </a:endParaRPr>
          </a:p>
          <a:p>
            <a:endParaRPr lang="en-US" sz="2800" b="1" i="1" dirty="0" smtClean="0">
              <a:latin typeface="Symbol" pitchFamily="18" charset="2"/>
            </a:endParaRPr>
          </a:p>
          <a:p>
            <a:endParaRPr lang="en-US" sz="2800" b="1" i="1" dirty="0" smtClean="0">
              <a:latin typeface="Symbol" pitchFamily="18" charset="2"/>
            </a:endParaRPr>
          </a:p>
          <a:p>
            <a:r>
              <a:rPr lang="en-US" sz="2800" b="1" i="1" dirty="0" smtClean="0">
                <a:latin typeface="Symbol" pitchFamily="18" charset="2"/>
              </a:rPr>
              <a:t>   </a:t>
            </a:r>
            <a:endParaRPr lang="en-US" sz="2800" i="1" dirty="0"/>
          </a:p>
        </p:txBody>
      </p:sp>
      <p:sp>
        <p:nvSpPr>
          <p:cNvPr id="32" name="Espaço Reservado para Número de Slide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14</a:t>
            </a:fld>
            <a:endParaRPr lang="pt-BR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91680" y="1845320"/>
          <a:ext cx="254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2070100" imgH="711200" progId="">
                  <p:embed/>
                </p:oleObj>
              </mc:Choice>
              <mc:Fallback>
                <p:oleObj name="Equation" r:id="rId4" imgW="2070100" imgH="711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845320"/>
                        <a:ext cx="2540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tângulo 17"/>
          <p:cNvSpPr/>
          <p:nvPr/>
        </p:nvSpPr>
        <p:spPr>
          <a:xfrm>
            <a:off x="288032" y="4726885"/>
            <a:ext cx="8532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800" dirty="0" smtClean="0"/>
              <a:t>E  =  </a:t>
            </a:r>
            <a:r>
              <a:rPr lang="en-US" altLang="en-US" sz="2800" dirty="0" err="1" smtClean="0"/>
              <a:t>Pode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também</a:t>
            </a:r>
            <a:r>
              <a:rPr lang="en-US" altLang="en-US" sz="2800" dirty="0" smtClean="0"/>
              <a:t> ser </a:t>
            </a:r>
            <a:r>
              <a:rPr lang="en-US" altLang="en-US" sz="2800" dirty="0" err="1" smtClean="0"/>
              <a:t>chamado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erro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máximo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tolerância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erro</a:t>
            </a:r>
            <a:r>
              <a:rPr lang="en-US" altLang="en-US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54868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 </a:t>
            </a:r>
            <a:r>
              <a:rPr lang="en-US" sz="2800" dirty="0" err="1" smtClean="0"/>
              <a:t>Entendendo</a:t>
            </a:r>
            <a:r>
              <a:rPr lang="en-US" sz="2800" dirty="0" smtClean="0"/>
              <a:t> o </a:t>
            </a:r>
            <a:r>
              <a:rPr lang="en-US" sz="2800" dirty="0" err="1" smtClean="0"/>
              <a:t>conceito</a:t>
            </a:r>
            <a:r>
              <a:rPr lang="en-US" sz="2800" dirty="0" smtClean="0"/>
              <a:t> de </a:t>
            </a:r>
            <a:r>
              <a:rPr lang="en-US" sz="2800" dirty="0" err="1" smtClean="0"/>
              <a:t>Margem</a:t>
            </a:r>
            <a:r>
              <a:rPr lang="en-US" sz="2800" dirty="0" smtClean="0"/>
              <a:t> de </a:t>
            </a:r>
            <a:r>
              <a:rPr lang="en-US" sz="2800" dirty="0" err="1" smtClean="0"/>
              <a:t>erro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79512" y="1412776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Exemplo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:  No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exemplo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1 , com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nivel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95% 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calcule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margem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erro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.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Assuma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desvio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padrão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= 5,0.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31912" y="3645024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Para c = 95%  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z</a:t>
            </a:r>
            <a:r>
              <a:rPr lang="en-US" sz="1700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= 1,96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E = 1,96 * 5 /    50        =~    1,4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1" name="Conector reto 30"/>
          <p:cNvCxnSpPr/>
          <p:nvPr/>
        </p:nvCxnSpPr>
        <p:spPr>
          <a:xfrm>
            <a:off x="2987824" y="443711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2915816" y="4445496"/>
            <a:ext cx="80392" cy="423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835424" y="4437112"/>
            <a:ext cx="80392" cy="440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251520" y="5157192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Interpretação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: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Podemos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considerar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com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nivel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95%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margem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erro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populacional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é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aproximadamente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1,4 .</a:t>
            </a:r>
          </a:p>
        </p:txBody>
      </p:sp>
      <p:sp>
        <p:nvSpPr>
          <p:cNvPr id="38" name="Espaço Reservado para Número de Slide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15</a:t>
            </a:fld>
            <a:endParaRPr lang="pt-BR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23528" y="2493392"/>
          <a:ext cx="254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2070100" imgH="711200" progId="">
                  <p:embed/>
                </p:oleObj>
              </mc:Choice>
              <mc:Fallback>
                <p:oleObj name="Equation" r:id="rId4" imgW="2070100" imgH="711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493392"/>
                        <a:ext cx="2540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54868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600" dirty="0" smtClean="0"/>
              <a:t> </a:t>
            </a:r>
            <a:r>
              <a:rPr lang="en-US" sz="2600" dirty="0" err="1" smtClean="0"/>
              <a:t>Intervalos</a:t>
            </a:r>
            <a:r>
              <a:rPr lang="en-US" sz="2600" dirty="0" smtClean="0"/>
              <a:t> de </a:t>
            </a:r>
            <a:r>
              <a:rPr lang="en-US" sz="2600" dirty="0" err="1" smtClean="0"/>
              <a:t>confiança</a:t>
            </a:r>
            <a:r>
              <a:rPr lang="en-US" sz="2600" dirty="0" smtClean="0"/>
              <a:t> </a:t>
            </a:r>
            <a:r>
              <a:rPr lang="en-US" sz="2600" dirty="0" err="1" smtClean="0"/>
              <a:t>para</a:t>
            </a:r>
            <a:r>
              <a:rPr lang="en-US" sz="2600" dirty="0" smtClean="0"/>
              <a:t> a </a:t>
            </a:r>
            <a:r>
              <a:rPr lang="en-US" sz="2600" dirty="0" err="1" smtClean="0"/>
              <a:t>média</a:t>
            </a:r>
            <a:r>
              <a:rPr lang="en-US" sz="2600" dirty="0" smtClean="0"/>
              <a:t> </a:t>
            </a:r>
            <a:r>
              <a:rPr lang="en-US" sz="2600" dirty="0" err="1" smtClean="0"/>
              <a:t>populacional</a:t>
            </a:r>
            <a:endParaRPr lang="en-US" sz="2600" dirty="0" smtClean="0"/>
          </a:p>
          <a:p>
            <a:pPr marL="571500" indent="-571500" algn="ctr">
              <a:buAutoNum type="romanUcPeriod"/>
              <a:defRPr/>
            </a:pPr>
            <a:endParaRPr lang="en-US" sz="2600" dirty="0" smtClean="0"/>
          </a:p>
          <a:p>
            <a:pPr marL="571500" indent="-571500" algn="ctr">
              <a:buAutoNum type="romanUcPeriod"/>
              <a:defRPr/>
            </a:pPr>
            <a:endParaRPr lang="en-US" sz="26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7504" y="1412776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5°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conceito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-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Intervalo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c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populacional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é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definido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como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: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8757740" y="1412776"/>
            <a:ext cx="2787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79512" y="2708920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x – E  &lt;        &lt;   x + E 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79512" y="3284984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probabilidade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intervalo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contenha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é c .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988988" y="2708920"/>
            <a:ext cx="2787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cxnSp>
        <p:nvCxnSpPr>
          <p:cNvPr id="34" name="Conector reto 33"/>
          <p:cNvCxnSpPr/>
          <p:nvPr/>
        </p:nvCxnSpPr>
        <p:spPr>
          <a:xfrm>
            <a:off x="971600" y="2852936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699792" y="2852936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7524328" y="3284984"/>
            <a:ext cx="2787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95536" y="332656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Resumo</a:t>
            </a:r>
            <a:r>
              <a:rPr lang="en-US" dirty="0" smtClean="0"/>
              <a:t> dos </a:t>
            </a:r>
            <a:r>
              <a:rPr lang="en-US" dirty="0" err="1" smtClean="0"/>
              <a:t>conceitos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82" name="Espaço Reservado para Número de Slide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07504" y="1532136"/>
            <a:ext cx="877887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400" dirty="0" err="1">
                <a:latin typeface="+mj-lt"/>
                <a:sym typeface="Symbol" pitchFamily="18" charset="2"/>
              </a:rPr>
              <a:t>Encontrando</a:t>
            </a:r>
            <a:r>
              <a:rPr lang="en-US" sz="2400" dirty="0">
                <a:latin typeface="+mj-lt"/>
                <a:sym typeface="Symbol" pitchFamily="18" charset="2"/>
              </a:rPr>
              <a:t> um </a:t>
            </a:r>
            <a:r>
              <a:rPr lang="en-US" sz="2400" dirty="0" err="1">
                <a:latin typeface="+mj-lt"/>
                <a:sym typeface="Symbol" pitchFamily="18" charset="2"/>
              </a:rPr>
              <a:t>intervalo</a:t>
            </a:r>
            <a:r>
              <a:rPr lang="en-US" sz="2400" dirty="0">
                <a:latin typeface="+mj-lt"/>
                <a:sym typeface="Symbol" pitchFamily="18" charset="2"/>
              </a:rPr>
              <a:t> de </a:t>
            </a:r>
            <a:r>
              <a:rPr lang="en-US" sz="2400" dirty="0" err="1">
                <a:latin typeface="+mj-lt"/>
                <a:sym typeface="Symbol" pitchFamily="18" charset="2"/>
              </a:rPr>
              <a:t>confiança</a:t>
            </a:r>
            <a:r>
              <a:rPr lang="en-US" sz="2400" dirty="0">
                <a:latin typeface="+mj-lt"/>
                <a:sym typeface="Symbol" pitchFamily="18" charset="2"/>
              </a:rPr>
              <a:t> </a:t>
            </a:r>
            <a:r>
              <a:rPr lang="en-US" sz="2400" dirty="0" err="1">
                <a:latin typeface="+mj-lt"/>
                <a:sym typeface="Symbol" pitchFamily="18" charset="2"/>
              </a:rPr>
              <a:t>para</a:t>
            </a:r>
            <a:r>
              <a:rPr lang="en-US" sz="2400" dirty="0">
                <a:latin typeface="+mj-lt"/>
                <a:sym typeface="Symbol" pitchFamily="18" charset="2"/>
              </a:rPr>
              <a:t> a </a:t>
            </a:r>
            <a:r>
              <a:rPr lang="en-US" sz="2400" dirty="0" err="1">
                <a:latin typeface="+mj-lt"/>
                <a:sym typeface="Symbol" pitchFamily="18" charset="2"/>
              </a:rPr>
              <a:t>média</a:t>
            </a:r>
            <a:r>
              <a:rPr lang="en-US" sz="2400" dirty="0">
                <a:latin typeface="+mj-lt"/>
                <a:sym typeface="Symbol" pitchFamily="18" charset="2"/>
              </a:rPr>
              <a:t> </a:t>
            </a:r>
            <a:r>
              <a:rPr lang="en-US" sz="2400" dirty="0" err="1" smtClean="0">
                <a:latin typeface="+mj-lt"/>
                <a:sym typeface="Symbol" pitchFamily="18" charset="2"/>
              </a:rPr>
              <a:t>populacional</a:t>
            </a:r>
            <a:r>
              <a:rPr lang="en-US" sz="2400" dirty="0" smtClean="0">
                <a:latin typeface="+mj-lt"/>
                <a:sym typeface="Symbol" pitchFamily="18" charset="2"/>
              </a:rPr>
              <a:t>   </a:t>
            </a:r>
            <a:r>
              <a:rPr lang="en-US" sz="2400" dirty="0">
                <a:latin typeface="+mj-lt"/>
                <a:sym typeface="Symbol" pitchFamily="18" charset="2"/>
              </a:rPr>
              <a:t>(n </a:t>
            </a:r>
            <a:r>
              <a:rPr lang="en-US" sz="2400" dirty="0" smtClean="0">
                <a:latin typeface="+mj-lt"/>
                <a:sym typeface="Symbol" pitchFamily="18" charset="2"/>
              </a:rPr>
              <a:t>&gt;</a:t>
            </a:r>
            <a:r>
              <a:rPr lang="en-US" sz="2400" b="1" dirty="0" smtClean="0">
                <a:latin typeface="+mj-lt"/>
                <a:sym typeface="Symbol" pitchFamily="18" charset="2"/>
              </a:rPr>
              <a:t>= </a:t>
            </a:r>
            <a:r>
              <a:rPr lang="en-US" sz="2400" dirty="0">
                <a:latin typeface="+mj-lt"/>
                <a:sym typeface="Symbol" pitchFamily="18" charset="2"/>
              </a:rPr>
              <a:t>30 </a:t>
            </a:r>
            <a:r>
              <a:rPr lang="en-US" sz="2400" dirty="0" err="1">
                <a:latin typeface="+mj-lt"/>
                <a:sym typeface="Symbol" pitchFamily="18" charset="2"/>
              </a:rPr>
              <a:t>ou</a:t>
            </a:r>
            <a:r>
              <a:rPr lang="en-US" sz="2400" dirty="0">
                <a:latin typeface="+mj-lt"/>
                <a:sym typeface="Symbol" pitchFamily="18" charset="2"/>
              </a:rPr>
              <a:t> </a:t>
            </a:r>
            <a:r>
              <a:rPr lang="en-US" sz="2400" dirty="0" smtClean="0">
                <a:latin typeface="+mj-lt"/>
                <a:sym typeface="Symbol" pitchFamily="18" charset="2"/>
              </a:rPr>
              <a:t>é </a:t>
            </a:r>
            <a:r>
              <a:rPr lang="en-US" sz="2400" dirty="0" err="1">
                <a:latin typeface="+mj-lt"/>
                <a:sym typeface="Symbol" pitchFamily="18" charset="2"/>
              </a:rPr>
              <a:t>conhecido</a:t>
            </a:r>
            <a:r>
              <a:rPr lang="en-US" sz="2400" dirty="0">
                <a:latin typeface="+mj-lt"/>
                <a:sym typeface="Symbol" pitchFamily="18" charset="2"/>
              </a:rPr>
              <a:t> </a:t>
            </a:r>
            <a:r>
              <a:rPr lang="en-US" sz="2400" dirty="0" err="1">
                <a:latin typeface="+mj-lt"/>
                <a:sym typeface="Symbol" pitchFamily="18" charset="2"/>
              </a:rPr>
              <a:t>como</a:t>
            </a:r>
            <a:r>
              <a:rPr lang="en-US" sz="2400" dirty="0">
                <a:latin typeface="+mj-lt"/>
                <a:sym typeface="Symbol" pitchFamily="18" charset="2"/>
              </a:rPr>
              <a:t> </a:t>
            </a:r>
            <a:r>
              <a:rPr lang="en-US" sz="2400" dirty="0" err="1">
                <a:latin typeface="+mj-lt"/>
                <a:sym typeface="Symbol" pitchFamily="18" charset="2"/>
              </a:rPr>
              <a:t>uma</a:t>
            </a:r>
            <a:r>
              <a:rPr lang="en-US" sz="2400" dirty="0">
                <a:latin typeface="+mj-lt"/>
                <a:sym typeface="Symbol" pitchFamily="18" charset="2"/>
              </a:rPr>
              <a:t> </a:t>
            </a:r>
            <a:r>
              <a:rPr lang="en-US" sz="2400" dirty="0" err="1">
                <a:latin typeface="+mj-lt"/>
                <a:sym typeface="Symbol" pitchFamily="18" charset="2"/>
              </a:rPr>
              <a:t>população</a:t>
            </a:r>
            <a:r>
              <a:rPr lang="en-US" sz="2400" dirty="0">
                <a:latin typeface="+mj-lt"/>
                <a:sym typeface="Symbol" pitchFamily="18" charset="2"/>
              </a:rPr>
              <a:t> </a:t>
            </a:r>
            <a:r>
              <a:rPr lang="en-US" sz="2400" dirty="0" err="1">
                <a:latin typeface="+mj-lt"/>
                <a:sym typeface="Symbol" pitchFamily="18" charset="2"/>
              </a:rPr>
              <a:t>normalmente</a:t>
            </a:r>
            <a:r>
              <a:rPr lang="en-US" sz="2400" dirty="0">
                <a:latin typeface="+mj-lt"/>
                <a:sym typeface="Symbol" pitchFamily="18" charset="2"/>
              </a:rPr>
              <a:t> </a:t>
            </a:r>
            <a:r>
              <a:rPr lang="en-US" sz="2400" dirty="0" err="1">
                <a:latin typeface="+mj-lt"/>
                <a:sym typeface="Symbol" pitchFamily="18" charset="2"/>
              </a:rPr>
              <a:t>distribuída</a:t>
            </a:r>
            <a:r>
              <a:rPr lang="en-US" sz="2400" dirty="0">
                <a:latin typeface="+mj-lt"/>
                <a:sym typeface="Symbol" pitchFamily="18" charset="2"/>
              </a:rPr>
              <a:t>).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27720" y="3573016"/>
            <a:ext cx="8242300" cy="533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 dirty="0">
                <a:solidFill>
                  <a:schemeClr val="bg1"/>
                </a:solidFill>
                <a:latin typeface="+mj-lt"/>
              </a:rPr>
              <a:t>   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palavras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				    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símbolos</a:t>
            </a:r>
            <a:endParaRPr lang="el-GR" sz="2800" b="1" i="1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28" name="Text 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88925" y="4303861"/>
            <a:ext cx="5349875" cy="2149475"/>
          </a:xfrm>
          <a:prstGeom prst="rect">
            <a:avLst/>
          </a:prstGeom>
          <a:blipFill rotWithShape="1">
            <a:blip r:embed="rId4" cstate="print"/>
            <a:stretch>
              <a:fillRect l="-1708" t="-2550" r="-1708" b="-679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5330"/>
              </p:ext>
            </p:extLst>
          </p:nvPr>
        </p:nvGraphicFramePr>
        <p:xfrm>
          <a:off x="6642795" y="4250878"/>
          <a:ext cx="9191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863225" imgH="622030" progId="">
                  <p:embed/>
                </p:oleObj>
              </mc:Choice>
              <mc:Fallback>
                <p:oleObj name="Equation" r:id="rId5" imgW="863225" imgH="62203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795" y="4250878"/>
                        <a:ext cx="919163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236616"/>
              </p:ext>
            </p:extLst>
          </p:nvPr>
        </p:nvGraphicFramePr>
        <p:xfrm>
          <a:off x="6341170" y="5245521"/>
          <a:ext cx="18383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7" imgW="1803400" imgH="762000" progId="">
                  <p:embed/>
                </p:oleObj>
              </mc:Choice>
              <mc:Fallback>
                <p:oleObj name="Equation" r:id="rId7" imgW="1803400" imgH="762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1170" y="5245521"/>
                        <a:ext cx="1838325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826950"/>
              </p:ext>
            </p:extLst>
          </p:nvPr>
        </p:nvGraphicFramePr>
        <p:xfrm>
          <a:off x="5055334" y="4381425"/>
          <a:ext cx="301791" cy="356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9" imgW="139579" imgH="164957" progId="">
                  <p:embed/>
                </p:oleObj>
              </mc:Choice>
              <mc:Fallback>
                <p:oleObj name="Equation" r:id="rId9" imgW="139579" imgH="164957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5334" y="4381425"/>
                        <a:ext cx="301791" cy="356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3528" y="18864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Resumo</a:t>
            </a:r>
            <a:r>
              <a:rPr lang="en-US" dirty="0" smtClean="0"/>
              <a:t> dos </a:t>
            </a:r>
            <a:r>
              <a:rPr lang="en-US" dirty="0" err="1" smtClean="0"/>
              <a:t>conceitos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82" name="Espaço Reservado para Número de Slide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30188" y="1614959"/>
            <a:ext cx="48641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65000"/>
              </a:spcBef>
              <a:buClr>
                <a:schemeClr val="accent1"/>
              </a:buClr>
              <a:buFont typeface="Arial" charset="0"/>
              <a:buAutoNum type="arabicPeriod" startAt="3"/>
            </a:pP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Encontre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o valor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crítico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 err="1">
                <a:latin typeface="Times New Roman" pitchFamily="18" charset="0"/>
                <a:sym typeface="Symbol" pitchFamily="18" charset="2"/>
              </a:rPr>
              <a:t>z</a:t>
            </a:r>
            <a:r>
              <a:rPr lang="en-US" sz="2800" i="1" baseline="-25000" dirty="0" err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que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corresponda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ao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nível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de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confiança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dado.</a:t>
            </a: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Tx/>
              <a:buAutoNum type="arabicPeriod" startAt="3"/>
            </a:pP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Encontre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a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margem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de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erro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65000"/>
              </a:spcBef>
              <a:buClr>
                <a:schemeClr val="accent1"/>
              </a:buClr>
              <a:buFontTx/>
              <a:buAutoNum type="arabicPeriod" startAt="3"/>
            </a:pP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Encontre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os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extremos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esquerdo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e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direito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e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forme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o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intervalo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de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confiança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5718175" y="1613371"/>
            <a:ext cx="26717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800" dirty="0">
                <a:latin typeface="Times New Roman" pitchFamily="18" charset="0"/>
              </a:rPr>
              <a:t>Use a </a:t>
            </a:r>
            <a:r>
              <a:rPr lang="en-US" sz="2800" dirty="0" err="1">
                <a:latin typeface="Times New Roman" pitchFamily="18" charset="0"/>
              </a:rPr>
              <a:t>tabela</a:t>
            </a:r>
            <a:r>
              <a:rPr lang="en-US" sz="2800" dirty="0">
                <a:latin typeface="Times New Roman" pitchFamily="18" charset="0"/>
              </a:rPr>
              <a:t> normal </a:t>
            </a:r>
            <a:r>
              <a:rPr lang="en-US" sz="2800" dirty="0" err="1" smtClean="0">
                <a:latin typeface="Times New Roman" pitchFamily="18" charset="0"/>
              </a:rPr>
              <a:t>padrão</a:t>
            </a:r>
            <a:r>
              <a:rPr lang="en-US" sz="2800" dirty="0" smtClean="0">
                <a:latin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5588000" y="4207423"/>
            <a:ext cx="33750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 err="1">
                <a:latin typeface="Times New Roman" pitchFamily="18" charset="0"/>
              </a:rPr>
              <a:t>Extremo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esquerdo</a:t>
            </a:r>
            <a:r>
              <a:rPr lang="en-US" sz="2800" dirty="0">
                <a:latin typeface="Times New Roman" pitchFamily="18" charset="0"/>
              </a:rPr>
              <a:t>: </a:t>
            </a:r>
          </a:p>
          <a:p>
            <a:pPr eaLnBrk="1" hangingPunct="1"/>
            <a:endParaRPr lang="en-US" sz="2800" dirty="0">
              <a:latin typeface="Times New Roman" pitchFamily="18" charset="0"/>
            </a:endParaRPr>
          </a:p>
          <a:p>
            <a:pPr eaLnBrk="1" hangingPunct="1"/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Extremo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direito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:</a:t>
            </a:r>
            <a:r>
              <a:rPr lang="en-US" sz="2800" i="1" dirty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Intervalo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:</a:t>
            </a:r>
          </a:p>
        </p:txBody>
      </p:sp>
      <p:graphicFrame>
        <p:nvGraphicFramePr>
          <p:cNvPr id="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303783"/>
              </p:ext>
            </p:extLst>
          </p:nvPr>
        </p:nvGraphicFramePr>
        <p:xfrm>
          <a:off x="6392863" y="3099271"/>
          <a:ext cx="13525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4" imgW="1231366" imgH="710891" progId="">
                  <p:embed/>
                </p:oleObj>
              </mc:Choice>
              <mc:Fallback>
                <p:oleObj name="Equation" r:id="rId4" imgW="1231366" imgH="71089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2863" y="3099271"/>
                        <a:ext cx="135255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477057"/>
              </p:ext>
            </p:extLst>
          </p:nvPr>
        </p:nvGraphicFramePr>
        <p:xfrm>
          <a:off x="5794375" y="4694719"/>
          <a:ext cx="9604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6" imgW="393359" imgH="177646" progId="">
                  <p:embed/>
                </p:oleObj>
              </mc:Choice>
              <mc:Fallback>
                <p:oleObj name="Equation" r:id="rId6" imgW="393359" imgH="17764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4694719"/>
                        <a:ext cx="960438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891777"/>
              </p:ext>
            </p:extLst>
          </p:nvPr>
        </p:nvGraphicFramePr>
        <p:xfrm>
          <a:off x="8083550" y="5123344"/>
          <a:ext cx="9604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8" imgW="393359" imgH="177646" progId="">
                  <p:embed/>
                </p:oleObj>
              </mc:Choice>
              <mc:Fallback>
                <p:oleObj name="Equation" r:id="rId8" imgW="393359" imgH="17764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550" y="5123344"/>
                        <a:ext cx="960438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17540"/>
              </p:ext>
            </p:extLst>
          </p:nvPr>
        </p:nvGraphicFramePr>
        <p:xfrm>
          <a:off x="5815013" y="5902806"/>
          <a:ext cx="2819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10" imgW="1155700" imgH="203200" progId="">
                  <p:embed/>
                </p:oleObj>
              </mc:Choice>
              <mc:Fallback>
                <p:oleObj name="Equation" r:id="rId10" imgW="1155700" imgH="203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3" y="5902806"/>
                        <a:ext cx="2819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65125" y="1094259"/>
            <a:ext cx="8242300" cy="533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i="1" dirty="0">
                <a:solidFill>
                  <a:schemeClr val="bg1"/>
                </a:solidFill>
                <a:latin typeface="+mj-lt"/>
              </a:rPr>
              <a:t>   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palavras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				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Em</a:t>
            </a:r>
            <a:r>
              <a:rPr lang="en-US" sz="28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+mj-lt"/>
              </a:rPr>
              <a:t>símbolos</a:t>
            </a:r>
            <a:endParaRPr lang="el-GR" sz="2800" b="1" i="1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54868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600" dirty="0" smtClean="0"/>
              <a:t> </a:t>
            </a:r>
            <a:r>
              <a:rPr lang="en-US" sz="2600" dirty="0" err="1" smtClean="0"/>
              <a:t>Intervalos</a:t>
            </a:r>
            <a:r>
              <a:rPr lang="en-US" sz="2600" dirty="0" smtClean="0"/>
              <a:t> de </a:t>
            </a:r>
            <a:r>
              <a:rPr lang="en-US" sz="2600" dirty="0" err="1" smtClean="0"/>
              <a:t>confiança</a:t>
            </a:r>
            <a:r>
              <a:rPr lang="en-US" sz="2600" dirty="0" smtClean="0"/>
              <a:t> </a:t>
            </a:r>
            <a:r>
              <a:rPr lang="en-US" sz="2600" dirty="0" err="1" smtClean="0"/>
              <a:t>para</a:t>
            </a:r>
            <a:r>
              <a:rPr lang="en-US" sz="2600" dirty="0" smtClean="0"/>
              <a:t> a </a:t>
            </a:r>
            <a:r>
              <a:rPr lang="en-US" sz="2600" dirty="0" err="1" smtClean="0"/>
              <a:t>média</a:t>
            </a:r>
            <a:r>
              <a:rPr lang="en-US" sz="2600" dirty="0" smtClean="0"/>
              <a:t> </a:t>
            </a:r>
            <a:r>
              <a:rPr lang="en-US" sz="2600" dirty="0" err="1" smtClean="0"/>
              <a:t>populacional</a:t>
            </a:r>
            <a:endParaRPr lang="en-US" sz="2600" dirty="0" smtClean="0"/>
          </a:p>
          <a:p>
            <a:pPr marL="571500" indent="-571500" algn="ctr">
              <a:buAutoNum type="romanUcPeriod"/>
              <a:defRPr/>
            </a:pPr>
            <a:endParaRPr lang="en-US" sz="2600" dirty="0" smtClean="0"/>
          </a:p>
          <a:p>
            <a:pPr marL="571500" indent="-571500" algn="ctr">
              <a:buAutoNum type="romanUcPeriod"/>
              <a:defRPr/>
            </a:pPr>
            <a:endParaRPr lang="en-US" sz="26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0" y="1556792"/>
            <a:ext cx="8856984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Exemplo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: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Usando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exercicio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anterior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construa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intervalo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95%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número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frases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todos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anuncios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revista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Lembrando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estimativa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pontual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é 12,4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     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margem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erro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é 1,4</a:t>
            </a:r>
          </a:p>
        </p:txBody>
      </p:sp>
      <p:sp>
        <p:nvSpPr>
          <p:cNvPr id="57" name="Espaço Reservado para Número de Slide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3528" y="476672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err="1" smtClean="0"/>
              <a:t>Exercícios</a:t>
            </a:r>
            <a:r>
              <a:rPr lang="en-US" sz="2800" dirty="0" smtClean="0"/>
              <a:t> aula 02</a:t>
            </a:r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"/>
            <a:ext cx="1516589" cy="980728"/>
          </a:xfrm>
          <a:prstGeom prst="rect">
            <a:avLst/>
          </a:prstGeom>
          <a:noFill/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-36512" y="1340768"/>
            <a:ext cx="8229600" cy="3384376"/>
          </a:xfrm>
        </p:spPr>
        <p:txBody>
          <a:bodyPr/>
          <a:lstStyle/>
          <a:p>
            <a:pPr algn="just" eaLnBrk="1" hangingPunct="1"/>
            <a:r>
              <a:rPr lang="pt-BR" sz="2000" dirty="0"/>
              <a:t>A</a:t>
            </a:r>
            <a:r>
              <a:rPr lang="pt-BR" sz="2000" dirty="0" smtClean="0"/>
              <a:t> regulagem da quantidade de corante que é liberado em uma mistura para a fabricação de uma determinada cor realizada por uma determinada maquina pode ser </a:t>
            </a:r>
            <a:r>
              <a:rPr lang="pt-BR" sz="2000" dirty="0" err="1" smtClean="0"/>
              <a:t>pre</a:t>
            </a:r>
            <a:r>
              <a:rPr lang="pt-BR" sz="2000" dirty="0" smtClean="0"/>
              <a:t> regulado baseado em uma determinada média em ml. A quantidade de corante liberada segue uma distribuição normal com um desvio padrão de 0,4 ml. Se ocorrer uma liberação de uma quantidade de corante maior que 6 ml ,ocorrerá uma alteração de cor e consequentemente a reprovação da mistura . Determine qual deverá ser a média </a:t>
            </a:r>
            <a:r>
              <a:rPr lang="pt-BR" sz="2000" dirty="0" err="1" smtClean="0"/>
              <a:t>pre</a:t>
            </a:r>
            <a:r>
              <a:rPr lang="pt-BR" sz="2000" dirty="0" smtClean="0"/>
              <a:t> regulada de modo a garantir a reprovação de apenas 1% dos lotes de tintas produzidos.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54868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600" dirty="0" smtClean="0"/>
              <a:t> </a:t>
            </a:r>
            <a:r>
              <a:rPr lang="en-US" sz="2600" dirty="0" err="1" smtClean="0"/>
              <a:t>Intervalos</a:t>
            </a:r>
            <a:r>
              <a:rPr lang="en-US" sz="2600" dirty="0" smtClean="0"/>
              <a:t> de </a:t>
            </a:r>
            <a:r>
              <a:rPr lang="en-US" sz="2600" dirty="0" err="1" smtClean="0"/>
              <a:t>confiança</a:t>
            </a:r>
            <a:r>
              <a:rPr lang="en-US" sz="2600" dirty="0" smtClean="0"/>
              <a:t> </a:t>
            </a:r>
            <a:r>
              <a:rPr lang="en-US" sz="2600" dirty="0" err="1" smtClean="0"/>
              <a:t>para</a:t>
            </a:r>
            <a:r>
              <a:rPr lang="en-US" sz="2600" dirty="0" smtClean="0"/>
              <a:t> a </a:t>
            </a:r>
            <a:r>
              <a:rPr lang="en-US" sz="2600" dirty="0" err="1" smtClean="0"/>
              <a:t>média</a:t>
            </a:r>
            <a:r>
              <a:rPr lang="en-US" sz="2600" dirty="0" smtClean="0"/>
              <a:t> </a:t>
            </a:r>
            <a:r>
              <a:rPr lang="en-US" sz="2600" dirty="0" err="1" smtClean="0"/>
              <a:t>populacional</a:t>
            </a:r>
            <a:endParaRPr lang="en-US" sz="2600" dirty="0" smtClean="0"/>
          </a:p>
          <a:p>
            <a:pPr marL="571500" indent="-571500" algn="ctr">
              <a:buAutoNum type="romanUcPeriod"/>
              <a:defRPr/>
            </a:pPr>
            <a:endParaRPr lang="en-US" sz="2600" dirty="0" smtClean="0"/>
          </a:p>
          <a:p>
            <a:pPr marL="571500" indent="-571500" algn="ctr">
              <a:buAutoNum type="romanUcPeriod"/>
              <a:defRPr/>
            </a:pPr>
            <a:endParaRPr lang="en-US" sz="26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7504" y="1412776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Exemplo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: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Construa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intervalo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95%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número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frases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todos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anuncios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revista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79512" y="2708920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x – E  &lt;        &lt;   x + E    ,   E = 1,4   x = 12,4 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988988" y="2708920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cxnSp>
        <p:nvCxnSpPr>
          <p:cNvPr id="34" name="Conector reto 33"/>
          <p:cNvCxnSpPr/>
          <p:nvPr/>
        </p:nvCxnSpPr>
        <p:spPr>
          <a:xfrm>
            <a:off x="971600" y="2852936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699792" y="2852936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3347864" y="3502169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4860032" y="2852936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179512" y="3501008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Portanto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,    12,4 – 1,4 &lt;       &lt;  12,4 + 1,4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   11,0  &lt;           &lt;   13,8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3213124" y="3934217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cxnSp>
        <p:nvCxnSpPr>
          <p:cNvPr id="18" name="Conector reto 17"/>
          <p:cNvCxnSpPr/>
          <p:nvPr/>
        </p:nvCxnSpPr>
        <p:spPr>
          <a:xfrm>
            <a:off x="683568" y="5064859"/>
            <a:ext cx="568863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899592" y="4992851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635896" y="4992851"/>
            <a:ext cx="0" cy="14401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1403648" y="4992851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1907704" y="4992851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2411760" y="4992851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2915816" y="4992851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3419872" y="4992851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3923928" y="4992851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4427984" y="4992851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4932040" y="4992851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5436096" y="4992851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5940152" y="4992851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1271626" y="5136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8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775682" y="5136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9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195736" y="51368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10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699792" y="51368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11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268488" y="51171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12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707904" y="51171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13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204592" y="51368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14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780656" y="51368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15</a:t>
            </a:r>
            <a:endParaRPr lang="pt-BR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284712" y="51368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16</a:t>
            </a:r>
            <a:endParaRPr lang="pt-BR" sz="1400" dirty="0"/>
          </a:p>
        </p:txBody>
      </p:sp>
      <p:sp>
        <p:nvSpPr>
          <p:cNvPr id="45" name="Retângulo 44"/>
          <p:cNvSpPr/>
          <p:nvPr/>
        </p:nvSpPr>
        <p:spPr>
          <a:xfrm>
            <a:off x="2915816" y="5013175"/>
            <a:ext cx="1440160" cy="720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348256" y="470481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12,4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971600" y="5723964"/>
            <a:ext cx="1703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Extremo esquerdo  11,0</a:t>
            </a:r>
            <a:endParaRPr lang="pt-BR" sz="12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644008" y="5816297"/>
            <a:ext cx="1492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Extremo direito 13,8</a:t>
            </a:r>
            <a:endParaRPr lang="pt-BR" sz="1200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2975855" y="4488795"/>
            <a:ext cx="1521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Estimativa pontual  x</a:t>
            </a:r>
            <a:endParaRPr lang="pt-BR" sz="12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628394" y="6300028"/>
            <a:ext cx="215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Estimativa Intervalar</a:t>
            </a:r>
            <a:endParaRPr lang="pt-BR" b="1" dirty="0"/>
          </a:p>
        </p:txBody>
      </p:sp>
      <p:cxnSp>
        <p:nvCxnSpPr>
          <p:cNvPr id="53" name="Conector reto 52"/>
          <p:cNvCxnSpPr/>
          <p:nvPr/>
        </p:nvCxnSpPr>
        <p:spPr>
          <a:xfrm>
            <a:off x="4283968" y="4560803"/>
            <a:ext cx="720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V="1">
            <a:off x="2195736" y="5136868"/>
            <a:ext cx="648072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H="1" flipV="1">
            <a:off x="4427984" y="5136868"/>
            <a:ext cx="504056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>
          <a:xfrm>
            <a:off x="6156176" y="3284984"/>
            <a:ext cx="2880320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Interpretação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Com 95%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podemos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dizer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populacional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número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frases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está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entre 11,0 e 13,8</a:t>
            </a:r>
          </a:p>
        </p:txBody>
      </p:sp>
      <p:sp>
        <p:nvSpPr>
          <p:cNvPr id="57" name="Espaço Reservado para Número de Slide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54868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600" dirty="0" smtClean="0"/>
              <a:t> </a:t>
            </a:r>
            <a:r>
              <a:rPr lang="en-US" sz="2600" dirty="0" err="1" smtClean="0"/>
              <a:t>Intervalos</a:t>
            </a:r>
            <a:r>
              <a:rPr lang="en-US" sz="2600" dirty="0" smtClean="0"/>
              <a:t> de </a:t>
            </a:r>
            <a:r>
              <a:rPr lang="en-US" sz="2600" dirty="0" err="1" smtClean="0"/>
              <a:t>confiança</a:t>
            </a:r>
            <a:r>
              <a:rPr lang="en-US" sz="2600" dirty="0" smtClean="0"/>
              <a:t> </a:t>
            </a:r>
            <a:r>
              <a:rPr lang="en-US" sz="2600" dirty="0" err="1" smtClean="0"/>
              <a:t>para</a:t>
            </a:r>
            <a:r>
              <a:rPr lang="en-US" sz="2600" dirty="0" smtClean="0"/>
              <a:t> a </a:t>
            </a:r>
            <a:r>
              <a:rPr lang="en-US" sz="2600" dirty="0" err="1" smtClean="0"/>
              <a:t>média</a:t>
            </a:r>
            <a:r>
              <a:rPr lang="en-US" sz="2600" dirty="0" smtClean="0"/>
              <a:t> </a:t>
            </a:r>
            <a:r>
              <a:rPr lang="en-US" sz="2600" dirty="0" err="1" smtClean="0"/>
              <a:t>populacional</a:t>
            </a:r>
            <a:endParaRPr lang="en-US" sz="2600" dirty="0" smtClean="0"/>
          </a:p>
          <a:p>
            <a:pPr marL="571500" indent="-571500" algn="ctr">
              <a:buAutoNum type="romanUcPeriod"/>
              <a:defRPr/>
            </a:pPr>
            <a:endParaRPr lang="en-US" sz="2600" dirty="0" smtClean="0"/>
          </a:p>
          <a:p>
            <a:pPr marL="571500" indent="-571500" algn="ctr">
              <a:buAutoNum type="romanUcPeriod"/>
              <a:defRPr/>
            </a:pPr>
            <a:endParaRPr lang="en-US" sz="26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0" y="1196752"/>
            <a:ext cx="8856984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Tente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você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: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Exemplo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: 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diretor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admissão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faculdade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deseja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estimar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idade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todos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alunos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matriculados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.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amostra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20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alunos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,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idade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encontrada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é 22,9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anos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.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Baseado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estudos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anteriores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desvio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padrão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conhecido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é 1,5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anos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e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população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é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normalmente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distribuida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.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Construa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intervalo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90%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idade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população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Interprete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resultado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</a:t>
            </a:r>
          </a:p>
        </p:txBody>
      </p:sp>
      <p:sp>
        <p:nvSpPr>
          <p:cNvPr id="82" name="Espaço Reservado para Número de Slide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54868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600" dirty="0" smtClean="0"/>
              <a:t> </a:t>
            </a:r>
            <a:r>
              <a:rPr lang="en-US" sz="2600" dirty="0" err="1" smtClean="0"/>
              <a:t>Intervalos</a:t>
            </a:r>
            <a:r>
              <a:rPr lang="en-US" sz="2600" dirty="0" smtClean="0"/>
              <a:t> de </a:t>
            </a:r>
            <a:r>
              <a:rPr lang="en-US" sz="2600" dirty="0" err="1" smtClean="0"/>
              <a:t>confiança</a:t>
            </a:r>
            <a:r>
              <a:rPr lang="en-US" sz="2600" dirty="0" smtClean="0"/>
              <a:t> </a:t>
            </a:r>
            <a:r>
              <a:rPr lang="en-US" sz="2600" dirty="0" err="1" smtClean="0"/>
              <a:t>para</a:t>
            </a:r>
            <a:r>
              <a:rPr lang="en-US" sz="2600" dirty="0" smtClean="0"/>
              <a:t> a </a:t>
            </a:r>
            <a:r>
              <a:rPr lang="en-US" sz="2600" dirty="0" err="1" smtClean="0"/>
              <a:t>média</a:t>
            </a:r>
            <a:r>
              <a:rPr lang="en-US" sz="2600" dirty="0" smtClean="0"/>
              <a:t> </a:t>
            </a:r>
            <a:r>
              <a:rPr lang="en-US" sz="2600" dirty="0" err="1" smtClean="0"/>
              <a:t>populacional</a:t>
            </a:r>
            <a:endParaRPr lang="en-US" sz="2600" dirty="0" smtClean="0"/>
          </a:p>
          <a:p>
            <a:pPr marL="571500" indent="-571500" algn="ctr">
              <a:buAutoNum type="romanUcPeriod"/>
              <a:defRPr/>
            </a:pPr>
            <a:endParaRPr lang="en-US" sz="2600" dirty="0" smtClean="0"/>
          </a:p>
          <a:p>
            <a:pPr marL="571500" indent="-571500" algn="ctr">
              <a:buAutoNum type="romanUcPeriod"/>
              <a:defRPr/>
            </a:pPr>
            <a:endParaRPr lang="en-US" sz="26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0" y="1196752"/>
            <a:ext cx="8856984" cy="1728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Tente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vocês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: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Exemplo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: 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diretor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admissão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faculdade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deseja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estimar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idade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todos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alunos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matriculados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.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amostra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20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alunos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,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idade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encontrada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é 22,9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anos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.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estudos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anteriores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desvio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padrão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conhecido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é 1,5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anos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e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é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normalmente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distribuida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.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Construa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intervalo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90%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idade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Interprete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resultado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79512" y="2852936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Solução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Dados ,  n = 20  , x = 22,9   ,         = 1,5 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c = 90% 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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zc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= 1,645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</a:t>
            </a:r>
          </a:p>
        </p:txBody>
      </p:sp>
      <p:sp>
        <p:nvSpPr>
          <p:cNvPr id="46" name="Rectangle 30"/>
          <p:cNvSpPr>
            <a:spLocks noChangeArrowheads="1"/>
          </p:cNvSpPr>
          <p:nvPr/>
        </p:nvSpPr>
        <p:spPr bwMode="auto">
          <a:xfrm>
            <a:off x="3059832" y="3140968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s  </a:t>
            </a:r>
            <a:endParaRPr lang="en-US" sz="2800" i="1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179512" y="4077072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Portanto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:    E =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zc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=   1,645(1,5)/     20   =~ 0,6</a:t>
            </a:r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auto">
          <a:xfrm>
            <a:off x="2051720" y="4005064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s  </a:t>
            </a:r>
            <a:endParaRPr lang="en-US" sz="2800" i="1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2051720" y="4437112"/>
            <a:ext cx="5040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flipV="1">
            <a:off x="2051720" y="4509120"/>
            <a:ext cx="14401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 flipV="1">
            <a:off x="2051720" y="4581128"/>
            <a:ext cx="0" cy="36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flipV="1">
            <a:off x="2204120" y="4509120"/>
            <a:ext cx="423664" cy="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3059832" y="4726305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 </a:t>
            </a:r>
            <a:endParaRPr lang="en-US" sz="2800" i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2123728" y="450912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n</a:t>
            </a:r>
            <a:endParaRPr lang="pt-BR" sz="2000" b="1" dirty="0"/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2276128" y="4661520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 </a:t>
            </a:r>
            <a:endParaRPr lang="en-US" sz="2800" i="1" dirty="0"/>
          </a:p>
        </p:txBody>
      </p:sp>
      <p:cxnSp>
        <p:nvCxnSpPr>
          <p:cNvPr id="70" name="Conector reto 69"/>
          <p:cNvCxnSpPr/>
          <p:nvPr/>
        </p:nvCxnSpPr>
        <p:spPr>
          <a:xfrm>
            <a:off x="4427984" y="400506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V="1">
            <a:off x="4355976" y="4005064"/>
            <a:ext cx="7200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H="1" flipV="1">
            <a:off x="4267200" y="4140696"/>
            <a:ext cx="88776" cy="29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2"/>
          <p:cNvSpPr txBox="1">
            <a:spLocks/>
          </p:cNvSpPr>
          <p:nvPr/>
        </p:nvSpPr>
        <p:spPr>
          <a:xfrm>
            <a:off x="152400" y="5157192"/>
            <a:ext cx="8856984" cy="17281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Ou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seja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,  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intervalo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90%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pode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ser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descrito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como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   x  - E &lt;         &lt; x + E  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      22,9 -0,6  &lt;        &lt;  22,9 + 0,6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                                                            22,3 &lt;        &lt; 23,5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</a:t>
            </a:r>
          </a:p>
        </p:txBody>
      </p:sp>
      <p:cxnSp>
        <p:nvCxnSpPr>
          <p:cNvPr id="77" name="Conector reto 76"/>
          <p:cNvCxnSpPr/>
          <p:nvPr/>
        </p:nvCxnSpPr>
        <p:spPr>
          <a:xfrm>
            <a:off x="1979712" y="3284984"/>
            <a:ext cx="216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2349028" y="5446385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80" name="Rectangle 28"/>
          <p:cNvSpPr>
            <a:spLocks noChangeArrowheads="1"/>
          </p:cNvSpPr>
          <p:nvPr/>
        </p:nvSpPr>
        <p:spPr bwMode="auto">
          <a:xfrm>
            <a:off x="5445372" y="5373216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81" name="Rectangle 28"/>
          <p:cNvSpPr>
            <a:spLocks noChangeArrowheads="1"/>
          </p:cNvSpPr>
          <p:nvPr/>
        </p:nvSpPr>
        <p:spPr bwMode="auto">
          <a:xfrm>
            <a:off x="4941316" y="5733256"/>
            <a:ext cx="2787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82" name="Espaço Reservado para Número de Slide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54868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600" dirty="0" smtClean="0"/>
              <a:t> </a:t>
            </a:r>
            <a:r>
              <a:rPr lang="en-US" sz="2600" dirty="0" err="1" smtClean="0"/>
              <a:t>Intervalos</a:t>
            </a:r>
            <a:r>
              <a:rPr lang="en-US" sz="2600" dirty="0" smtClean="0"/>
              <a:t> de </a:t>
            </a:r>
            <a:r>
              <a:rPr lang="en-US" sz="2600" dirty="0" err="1" smtClean="0"/>
              <a:t>confiança</a:t>
            </a:r>
            <a:r>
              <a:rPr lang="en-US" sz="2600" dirty="0" smtClean="0"/>
              <a:t> </a:t>
            </a:r>
            <a:r>
              <a:rPr lang="en-US" sz="2600" dirty="0" err="1" smtClean="0"/>
              <a:t>para</a:t>
            </a:r>
            <a:r>
              <a:rPr lang="en-US" sz="2600" dirty="0" smtClean="0"/>
              <a:t> a </a:t>
            </a:r>
            <a:r>
              <a:rPr lang="en-US" sz="2600" dirty="0" err="1" smtClean="0"/>
              <a:t>média</a:t>
            </a:r>
            <a:r>
              <a:rPr lang="en-US" sz="2600" dirty="0" smtClean="0"/>
              <a:t> </a:t>
            </a:r>
            <a:r>
              <a:rPr lang="en-US" sz="2600" dirty="0" err="1" smtClean="0"/>
              <a:t>populacional</a:t>
            </a:r>
            <a:endParaRPr lang="en-US" sz="2600" dirty="0" smtClean="0"/>
          </a:p>
          <a:p>
            <a:pPr marL="571500" indent="-571500" algn="ctr">
              <a:buAutoNum type="romanUcPeriod"/>
              <a:defRPr/>
            </a:pPr>
            <a:endParaRPr lang="en-US" sz="2600" dirty="0" smtClean="0"/>
          </a:p>
          <a:p>
            <a:pPr marL="571500" indent="-571500" algn="ctr">
              <a:buAutoNum type="romanUcPeriod"/>
              <a:defRPr/>
            </a:pPr>
            <a:endParaRPr lang="en-US" sz="26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0" y="1196752"/>
            <a:ext cx="8856984" cy="1728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Novo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Exemplo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: 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diretor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admissão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faculdade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deseja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estimar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idade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todos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alunos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matriculados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.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amostra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20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alunos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,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idade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encontrada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é 22,9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anos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.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estudos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anteriores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desvio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padrão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conhecido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é 1,5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anos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e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é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normalmente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distribuida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.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Construa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intervalo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90%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idade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Interprete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resultado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79512" y="2852936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Solução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:</a:t>
            </a:r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3059832" y="4726305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 </a:t>
            </a:r>
            <a:endParaRPr lang="en-US" sz="2800" i="1" dirty="0"/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2276128" y="4661520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 </a:t>
            </a:r>
            <a:endParaRPr lang="en-US" sz="2800" i="1" dirty="0"/>
          </a:p>
        </p:txBody>
      </p:sp>
      <p:cxnSp>
        <p:nvCxnSpPr>
          <p:cNvPr id="24" name="Conector reto 23"/>
          <p:cNvCxnSpPr/>
          <p:nvPr/>
        </p:nvCxnSpPr>
        <p:spPr>
          <a:xfrm>
            <a:off x="1259632" y="3480683"/>
            <a:ext cx="568863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1475656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3923928" y="3408675"/>
            <a:ext cx="0" cy="14401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979712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2483768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2987824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491880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3995936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4499992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5004048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5508104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6012160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516216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1847690" y="35526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351746" y="35526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20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771800" y="35526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21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275856" y="35526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22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844552" y="353294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23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283968" y="353294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24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780656" y="35526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25</a:t>
            </a:r>
            <a:endParaRPr lang="pt-BR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356720" y="35526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26</a:t>
            </a:r>
            <a:endParaRPr lang="pt-BR" sz="1400" dirty="0"/>
          </a:p>
        </p:txBody>
      </p:sp>
      <p:sp>
        <p:nvSpPr>
          <p:cNvPr id="47" name="Retângulo 46"/>
          <p:cNvSpPr/>
          <p:nvPr/>
        </p:nvSpPr>
        <p:spPr>
          <a:xfrm flipV="1">
            <a:off x="3635896" y="3429000"/>
            <a:ext cx="576064" cy="457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3707904" y="312064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22,9</a:t>
            </a:r>
            <a:endParaRPr lang="pt-BR" sz="1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547664" y="4139788"/>
            <a:ext cx="1703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Extremo esquerdo  22,3</a:t>
            </a:r>
            <a:endParaRPr lang="pt-BR" sz="1200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499992" y="4232121"/>
            <a:ext cx="1492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Extremo direito 23,5</a:t>
            </a:r>
            <a:endParaRPr lang="pt-BR" sz="12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3194830" y="2904619"/>
            <a:ext cx="1521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Estimativa pontual  x</a:t>
            </a:r>
            <a:endParaRPr lang="pt-BR" sz="1200" b="1" dirty="0"/>
          </a:p>
        </p:txBody>
      </p:sp>
      <p:cxnSp>
        <p:nvCxnSpPr>
          <p:cNvPr id="53" name="Conector reto 52"/>
          <p:cNvCxnSpPr/>
          <p:nvPr/>
        </p:nvCxnSpPr>
        <p:spPr>
          <a:xfrm>
            <a:off x="4499992" y="2976627"/>
            <a:ext cx="720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V="1">
            <a:off x="2771800" y="3552692"/>
            <a:ext cx="648072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H="1" flipV="1">
            <a:off x="4283968" y="3552692"/>
            <a:ext cx="504056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spaço Reservado para Número de Slide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54868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600" dirty="0" smtClean="0"/>
              <a:t> </a:t>
            </a:r>
            <a:r>
              <a:rPr lang="en-US" sz="2600" dirty="0" err="1" smtClean="0"/>
              <a:t>Intervalos</a:t>
            </a:r>
            <a:r>
              <a:rPr lang="en-US" sz="2600" dirty="0" smtClean="0"/>
              <a:t> de </a:t>
            </a:r>
            <a:r>
              <a:rPr lang="en-US" sz="2600" dirty="0" err="1" smtClean="0"/>
              <a:t>confiança</a:t>
            </a:r>
            <a:r>
              <a:rPr lang="en-US" sz="2600" dirty="0" smtClean="0"/>
              <a:t> </a:t>
            </a:r>
            <a:r>
              <a:rPr lang="en-US" sz="2600" dirty="0" err="1" smtClean="0"/>
              <a:t>para</a:t>
            </a:r>
            <a:r>
              <a:rPr lang="en-US" sz="2600" dirty="0" smtClean="0"/>
              <a:t> a </a:t>
            </a:r>
            <a:r>
              <a:rPr lang="en-US" sz="2600" dirty="0" err="1" smtClean="0"/>
              <a:t>média</a:t>
            </a:r>
            <a:r>
              <a:rPr lang="en-US" sz="2600" dirty="0" smtClean="0"/>
              <a:t> </a:t>
            </a:r>
            <a:r>
              <a:rPr lang="en-US" sz="2600" dirty="0" err="1" smtClean="0"/>
              <a:t>populacional</a:t>
            </a:r>
            <a:endParaRPr lang="en-US" sz="2600" dirty="0" smtClean="0"/>
          </a:p>
          <a:p>
            <a:pPr marL="571500" indent="-571500" algn="ctr">
              <a:buAutoNum type="romanUcPeriod"/>
              <a:defRPr/>
            </a:pPr>
            <a:endParaRPr lang="en-US" sz="2600" dirty="0" smtClean="0"/>
          </a:p>
          <a:p>
            <a:pPr marL="571500" indent="-571500" algn="ctr">
              <a:buAutoNum type="romanUcPeriod"/>
              <a:defRPr/>
            </a:pPr>
            <a:endParaRPr lang="en-US" sz="26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0" y="1196752"/>
            <a:ext cx="8856984" cy="1728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Novo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Exemplo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: 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diretor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admissão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faculdade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deseja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estimar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idade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todos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alunos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matriculados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.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amostra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20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alunos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,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idade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encontrada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é 22,9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anos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.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estudos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anteriores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desvio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padrão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conhecido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é 1,5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anos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e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é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normalmente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distribuida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.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Construa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intervalo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90%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idade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Interprete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resultado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79512" y="2852936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Solução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:</a:t>
            </a:r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3059832" y="4726305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 </a:t>
            </a:r>
            <a:endParaRPr lang="en-US" sz="2800" i="1" dirty="0"/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2276128" y="4661520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 </a:t>
            </a:r>
            <a:endParaRPr lang="en-US" sz="2800" i="1" dirty="0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152400" y="5157192"/>
            <a:ext cx="8856984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Interpretação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:  Com   90%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podemos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dizer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todas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as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idades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todos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alunos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esta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entre 22,3 e 23,5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anos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1259632" y="3480683"/>
            <a:ext cx="568863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1475656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3923928" y="3408675"/>
            <a:ext cx="0" cy="14401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1979712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2483768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2987824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491880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3995936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4499992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5004048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5508104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6012160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516216" y="3408675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1847690" y="35526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19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351746" y="35526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20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771800" y="35526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21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275856" y="35526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22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844552" y="353294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23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283968" y="353294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24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780656" y="35526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25</a:t>
            </a:r>
            <a:endParaRPr lang="pt-BR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356720" y="35526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26</a:t>
            </a:r>
            <a:endParaRPr lang="pt-BR" sz="1400" dirty="0"/>
          </a:p>
        </p:txBody>
      </p:sp>
      <p:sp>
        <p:nvSpPr>
          <p:cNvPr id="47" name="Retângulo 46"/>
          <p:cNvSpPr/>
          <p:nvPr/>
        </p:nvSpPr>
        <p:spPr>
          <a:xfrm flipV="1">
            <a:off x="3635896" y="3429000"/>
            <a:ext cx="576064" cy="457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3707904" y="312064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22,9</a:t>
            </a:r>
            <a:endParaRPr lang="pt-BR" sz="1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547664" y="4139788"/>
            <a:ext cx="1703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Extremo esquerdo  22,3</a:t>
            </a:r>
            <a:endParaRPr lang="pt-BR" sz="1200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499992" y="4232121"/>
            <a:ext cx="1492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Extremo direito 23,5</a:t>
            </a:r>
            <a:endParaRPr lang="pt-BR" sz="12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3194830" y="2904619"/>
            <a:ext cx="1521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Estimativa pontual  x</a:t>
            </a:r>
            <a:endParaRPr lang="pt-BR" sz="1200" b="1" dirty="0"/>
          </a:p>
        </p:txBody>
      </p:sp>
      <p:cxnSp>
        <p:nvCxnSpPr>
          <p:cNvPr id="53" name="Conector reto 52"/>
          <p:cNvCxnSpPr/>
          <p:nvPr/>
        </p:nvCxnSpPr>
        <p:spPr>
          <a:xfrm>
            <a:off x="4499992" y="2976627"/>
            <a:ext cx="720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V="1">
            <a:off x="2771800" y="3552692"/>
            <a:ext cx="648072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H="1" flipV="1">
            <a:off x="4283968" y="3552692"/>
            <a:ext cx="504056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spaço Reservado para Número de Slide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54868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600" dirty="0" smtClean="0"/>
              <a:t> </a:t>
            </a:r>
            <a:r>
              <a:rPr lang="en-US" sz="2600" dirty="0" err="1" smtClean="0"/>
              <a:t>Tamanho</a:t>
            </a:r>
            <a:r>
              <a:rPr lang="en-US" sz="2600" dirty="0" smtClean="0"/>
              <a:t> </a:t>
            </a:r>
            <a:r>
              <a:rPr lang="en-US" sz="2600" dirty="0" err="1" smtClean="0"/>
              <a:t>da</a:t>
            </a:r>
            <a:r>
              <a:rPr lang="en-US" sz="2600" dirty="0" smtClean="0"/>
              <a:t> </a:t>
            </a:r>
            <a:r>
              <a:rPr lang="en-US" sz="2600" dirty="0" err="1" smtClean="0"/>
              <a:t>amostra</a:t>
            </a:r>
            <a:endParaRPr lang="en-US" sz="2600" dirty="0" smtClean="0"/>
          </a:p>
          <a:p>
            <a:pPr marL="571500" indent="-571500" algn="ctr">
              <a:buAutoNum type="romanUcPeriod"/>
              <a:defRPr/>
            </a:pPr>
            <a:endParaRPr lang="en-US" sz="2600" dirty="0" smtClean="0"/>
          </a:p>
          <a:p>
            <a:pPr marL="571500" indent="-571500" algn="ctr">
              <a:buAutoNum type="romanUcPeriod"/>
              <a:defRPr/>
            </a:pPr>
            <a:endParaRPr lang="en-US" sz="26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0" y="1196752"/>
            <a:ext cx="91440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Vimos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Conforme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nivel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aumenta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,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intervalo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fica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mais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largo.</a:t>
            </a: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Conforme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intervalo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fica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mais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largo ,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precisão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estimativa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decresce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Um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modo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aumentar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precisão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sem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decrescer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nivel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é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aumentar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tamanho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amostra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3059832" y="4726305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 </a:t>
            </a:r>
            <a:endParaRPr lang="en-US" sz="2800" i="1" dirty="0"/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2276128" y="4661520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 </a:t>
            </a:r>
            <a:endParaRPr lang="en-US" sz="2800" i="1" dirty="0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107504" y="4221088"/>
            <a:ext cx="8856984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Portanto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qual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tamanho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amostra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necessário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garantir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certo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nivel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margem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erro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fornecida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???</a:t>
            </a: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</a:t>
            </a:r>
          </a:p>
        </p:txBody>
      </p:sp>
      <p:sp>
        <p:nvSpPr>
          <p:cNvPr id="45" name="Espaço Reservado para Número de Slide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396552" y="332656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-180528" y="1340768"/>
            <a:ext cx="91440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3059832" y="4726305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 </a:t>
            </a:r>
            <a:endParaRPr lang="en-US" sz="2800" i="1" dirty="0"/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2276128" y="4661520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 </a:t>
            </a:r>
            <a:endParaRPr lang="en-US" sz="2800" i="1" dirty="0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107504" y="1700808"/>
            <a:ext cx="8856984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Dado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nivel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c 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margem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erro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E ,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tamanho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amostra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n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necessário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estimar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populacional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é :</a:t>
            </a: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5661396" y="1990001"/>
            <a:ext cx="278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400" b="1" i="1" dirty="0" smtClean="0">
                <a:latin typeface="Symbol" pitchFamily="18" charset="2"/>
              </a:rPr>
              <a:t>m </a:t>
            </a:r>
            <a:endParaRPr lang="en-US" sz="2400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3140968"/>
            <a:ext cx="8856984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59904" y="4005064"/>
            <a:ext cx="8856984" cy="17281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Se       for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desconhecido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podemos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estimar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usando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“s” 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caso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você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tenha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amostra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preliminar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com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pelo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menos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30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membros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ou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se é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normalmente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distribuida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</a:t>
            </a:r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755576" y="4005064"/>
            <a:ext cx="936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400" b="1" i="1" dirty="0" smtClean="0">
                <a:latin typeface="Symbol" pitchFamily="18" charset="2"/>
              </a:rPr>
              <a:t> s  </a:t>
            </a:r>
            <a:endParaRPr lang="en-US" sz="2400" i="1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26</a:t>
            </a:fld>
            <a:endParaRPr lang="pt-BR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39552" y="2492896"/>
          <a:ext cx="17653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736600" imgH="482600" progId="">
                  <p:embed/>
                </p:oleObj>
              </mc:Choice>
              <mc:Fallback>
                <p:oleObj name="Equation" r:id="rId4" imgW="736600" imgH="482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92896"/>
                        <a:ext cx="17653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396552" y="332656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-180528" y="1340768"/>
            <a:ext cx="91440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3059832" y="4726305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 </a:t>
            </a:r>
            <a:endParaRPr lang="en-US" sz="2800" i="1" dirty="0"/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2276128" y="4661520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 </a:t>
            </a:r>
            <a:endParaRPr lang="en-US" sz="2800" i="1" dirty="0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107504" y="1484784"/>
            <a:ext cx="8856984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Exemplo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:  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Você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quer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estimar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número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médio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frases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anuncios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revista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                  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Quantos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anuncios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revistas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devem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ser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incluidos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na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amostra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se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você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quer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estar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95%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confiante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que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amostral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esteja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dentro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frase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da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populacional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???</a:t>
            </a: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                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5157192"/>
            <a:ext cx="8856984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</a:t>
            </a: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396552" y="332656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-180528" y="1340768"/>
            <a:ext cx="91440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3059832" y="4726305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 </a:t>
            </a:r>
            <a:endParaRPr lang="en-US" sz="2800" i="1" dirty="0"/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2276128" y="4661520"/>
            <a:ext cx="9361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   </a:t>
            </a:r>
            <a:endParaRPr lang="en-US" sz="2800" i="1" dirty="0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107504" y="1484784"/>
            <a:ext cx="8856984" cy="28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Exemplo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: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Você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quer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estimar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número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frases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anuncios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revista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Quantos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anuncios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revistas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devem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ser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incluidos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amostra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se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você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quer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estar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95%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confiante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amostral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esteja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dentro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frase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populacional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???</a:t>
            </a: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Dados :   s = 5,0   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= 1</a:t>
            </a: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5157192"/>
            <a:ext cx="8856984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</a:t>
            </a: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051720" y="4293096"/>
            <a:ext cx="936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400" b="1" i="1" dirty="0" smtClean="0">
                <a:latin typeface="Symbol" pitchFamily="18" charset="2"/>
              </a:rPr>
              <a:t> s  </a:t>
            </a:r>
            <a:endParaRPr lang="en-US" sz="2400" i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79512" y="3573016"/>
            <a:ext cx="885698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Se c = 95%  ,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z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= 1,96</a:t>
            </a: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Portanto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n = (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z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/ E )²  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    ( 1,96*5 / 1 )²   =  96,04   =~ 97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anuncios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</a:t>
            </a: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7504" y="5157192"/>
            <a:ext cx="8856984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79512" y="1628800"/>
            <a:ext cx="8856984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defRPr/>
            </a:pPr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</a:t>
            </a: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396552" y="332656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smtClean="0"/>
              <a:t> </a:t>
            </a:r>
            <a:r>
              <a:rPr lang="en-US" smtClean="0"/>
              <a:t>Exercicios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504" y="1700808"/>
            <a:ext cx="8856984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AutoNum type="arabicPeriod"/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e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desvio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padrão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amostra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aleatória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n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medidas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iguais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 33.9 e 3.3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respectivamente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just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a.)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Encontre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IC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, se n= 100</a:t>
            </a:r>
          </a:p>
          <a:p>
            <a:pPr algn="just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b.)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Encontre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IC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uam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, se n = 400</a:t>
            </a:r>
          </a:p>
          <a:p>
            <a:pPr algn="just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c.)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Qual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efeito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no IC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quadruplicar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tamanho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amostra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mantendo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mesmo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coeficiente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algn="just"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2.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Assentos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ocupados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voos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causam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perdas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consideraveis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nas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receitas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das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companhias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aéreas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Suponha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grande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companhia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quer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estimar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numero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medio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assentos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ocupados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por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voo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 ultimo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ano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. Para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acompanhar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este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estudo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foram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selecionados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225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voos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modo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aleatório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anotados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numeros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assentos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ocupados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desta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amostra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obtendo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11,6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assentos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ocupados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e um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desvio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padrão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4,1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assentos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Estime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todos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voos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ocorridos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no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ano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passado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usando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IC = 90%.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Considere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desvio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padrão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igual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da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amostra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67544" y="841648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err="1" smtClean="0"/>
              <a:t>Intervalos</a:t>
            </a:r>
            <a:r>
              <a:rPr lang="en-US" sz="2800" dirty="0" smtClean="0"/>
              <a:t> de </a:t>
            </a:r>
            <a:r>
              <a:rPr lang="en-US" sz="2800" dirty="0" err="1" smtClean="0"/>
              <a:t>confiança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a </a:t>
            </a:r>
            <a:r>
              <a:rPr lang="en-US" sz="2800" dirty="0" err="1" smtClean="0"/>
              <a:t>média</a:t>
            </a:r>
            <a:r>
              <a:rPr lang="en-US" sz="2800" dirty="0" smtClean="0"/>
              <a:t> ( </a:t>
            </a:r>
            <a:r>
              <a:rPr lang="en-US" sz="2800" dirty="0" err="1" smtClean="0"/>
              <a:t>amostras</a:t>
            </a:r>
            <a:r>
              <a:rPr lang="en-US" sz="2800" dirty="0" smtClean="0"/>
              <a:t> </a:t>
            </a:r>
            <a:r>
              <a:rPr lang="en-US" sz="2800" dirty="0" err="1" smtClean="0"/>
              <a:t>gdes</a:t>
            </a:r>
            <a:r>
              <a:rPr lang="en-US" sz="2800" dirty="0" smtClean="0"/>
              <a:t> )</a:t>
            </a:r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"/>
            <a:ext cx="1516589" cy="980728"/>
          </a:xfrm>
          <a:prstGeom prst="rect">
            <a:avLst/>
          </a:prstGeom>
          <a:noFill/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3384376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Encontrar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estimativa</a:t>
            </a:r>
            <a:r>
              <a:rPr lang="en-US" sz="2800" dirty="0" smtClean="0"/>
              <a:t> </a:t>
            </a:r>
            <a:r>
              <a:rPr lang="en-US" sz="2800" dirty="0" err="1" smtClean="0"/>
              <a:t>pontual</a:t>
            </a:r>
            <a:r>
              <a:rPr lang="en-US" sz="2800" dirty="0" smtClean="0"/>
              <a:t> e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margem</a:t>
            </a:r>
            <a:r>
              <a:rPr lang="en-US" sz="2800" dirty="0" smtClean="0"/>
              <a:t> de </a:t>
            </a:r>
            <a:r>
              <a:rPr lang="en-US" sz="2800" dirty="0" err="1" smtClean="0"/>
              <a:t>erro</a:t>
            </a:r>
            <a:r>
              <a:rPr lang="en-US" sz="2800" dirty="0" smtClean="0"/>
              <a:t>.</a:t>
            </a:r>
          </a:p>
          <a:p>
            <a:pPr algn="just" eaLnBrk="1" hangingPunct="1"/>
            <a:r>
              <a:rPr lang="en-US" sz="2800" dirty="0" err="1" smtClean="0"/>
              <a:t>Construir</a:t>
            </a:r>
            <a:r>
              <a:rPr lang="en-US" sz="2800" dirty="0" smtClean="0"/>
              <a:t> e </a:t>
            </a:r>
            <a:r>
              <a:rPr lang="en-US" sz="2800" dirty="0" err="1" smtClean="0"/>
              <a:t>interpretar</a:t>
            </a:r>
            <a:r>
              <a:rPr lang="en-US" sz="2800" dirty="0" smtClean="0"/>
              <a:t> </a:t>
            </a:r>
            <a:r>
              <a:rPr lang="en-US" sz="2800" dirty="0" err="1" smtClean="0"/>
              <a:t>intervalos</a:t>
            </a:r>
            <a:r>
              <a:rPr lang="en-US" sz="2800" dirty="0" smtClean="0"/>
              <a:t> de </a:t>
            </a:r>
            <a:r>
              <a:rPr lang="en-US" sz="2800" dirty="0" err="1" smtClean="0"/>
              <a:t>confiança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a </a:t>
            </a:r>
            <a:r>
              <a:rPr lang="en-US" sz="2800" dirty="0" err="1" smtClean="0"/>
              <a:t>média</a:t>
            </a:r>
            <a:r>
              <a:rPr lang="en-US" sz="2800" dirty="0" smtClean="0"/>
              <a:t> </a:t>
            </a:r>
            <a:r>
              <a:rPr lang="en-US" sz="2800" dirty="0" err="1" smtClean="0"/>
              <a:t>populacional</a:t>
            </a:r>
            <a:r>
              <a:rPr lang="en-US" sz="2800" dirty="0" smtClean="0"/>
              <a:t>.</a:t>
            </a:r>
          </a:p>
          <a:p>
            <a:pPr algn="just" eaLnBrk="1" hangingPunct="1"/>
            <a:r>
              <a:rPr lang="en-US" sz="2800" dirty="0" err="1" smtClean="0"/>
              <a:t>Determinar</a:t>
            </a:r>
            <a:r>
              <a:rPr lang="en-US" sz="2800" dirty="0" smtClean="0"/>
              <a:t> o </a:t>
            </a:r>
            <a:r>
              <a:rPr lang="en-US" sz="2800" dirty="0" err="1" smtClean="0"/>
              <a:t>tamanho</a:t>
            </a:r>
            <a:r>
              <a:rPr lang="en-US" sz="2800" dirty="0" smtClean="0"/>
              <a:t> </a:t>
            </a:r>
            <a:r>
              <a:rPr lang="en-US" sz="2800" dirty="0" err="1" smtClean="0"/>
              <a:t>mínimo</a:t>
            </a:r>
            <a:r>
              <a:rPr lang="en-US" sz="2800" dirty="0" smtClean="0"/>
              <a:t> da </a:t>
            </a:r>
            <a:r>
              <a:rPr lang="en-US" sz="2800" dirty="0" err="1" smtClean="0"/>
              <a:t>amostra</a:t>
            </a:r>
            <a:r>
              <a:rPr lang="en-US" sz="2800" dirty="0" smtClean="0"/>
              <a:t> </a:t>
            </a:r>
            <a:r>
              <a:rPr lang="en-US" sz="2800" dirty="0" err="1" smtClean="0"/>
              <a:t>necessária</a:t>
            </a:r>
            <a:r>
              <a:rPr lang="en-US" sz="2800" dirty="0" smtClean="0"/>
              <a:t> </a:t>
            </a:r>
            <a:r>
              <a:rPr lang="en-US" sz="2800" dirty="0" err="1" smtClean="0"/>
              <a:t>quando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estimativa</a:t>
            </a:r>
            <a:r>
              <a:rPr lang="en-US" sz="2800" dirty="0" smtClean="0"/>
              <a:t> de </a:t>
            </a:r>
            <a:r>
              <a:rPr lang="el-GR" sz="2800" dirty="0" smtClean="0"/>
              <a:t>μ</a:t>
            </a:r>
            <a:r>
              <a:rPr lang="pt-BR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2573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67544" y="841648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err="1" smtClean="0"/>
              <a:t>Intervalos</a:t>
            </a:r>
            <a:r>
              <a:rPr lang="en-US" sz="2800" dirty="0" smtClean="0"/>
              <a:t> de </a:t>
            </a:r>
            <a:r>
              <a:rPr lang="en-US" sz="2800" dirty="0" err="1" smtClean="0"/>
              <a:t>confiança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a </a:t>
            </a:r>
            <a:r>
              <a:rPr lang="en-US" sz="2800" dirty="0" err="1" smtClean="0"/>
              <a:t>média</a:t>
            </a:r>
            <a:r>
              <a:rPr lang="en-US" sz="2800" dirty="0" smtClean="0"/>
              <a:t> ( </a:t>
            </a:r>
            <a:r>
              <a:rPr lang="en-US" sz="2800" dirty="0" err="1" smtClean="0"/>
              <a:t>amostras</a:t>
            </a:r>
            <a:r>
              <a:rPr lang="en-US" sz="2800" dirty="0" smtClean="0"/>
              <a:t> </a:t>
            </a:r>
            <a:r>
              <a:rPr lang="en-US" sz="2800" dirty="0" err="1" smtClean="0"/>
              <a:t>gdes</a:t>
            </a:r>
            <a:r>
              <a:rPr lang="en-US" sz="2800" dirty="0" smtClean="0"/>
              <a:t> )</a:t>
            </a:r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0933" y="1"/>
            <a:ext cx="1516589" cy="98072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1700808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Utilizando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amostras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estatisticas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poderemos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estimar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parametros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populacionais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buFont typeface="Wingdings"/>
              <a:buChar char="à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1°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conceito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-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Estimativa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Pontual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-  é o valor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único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estimado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parametro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populacional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n-US" sz="2400" dirty="0" smtClean="0">
                <a:solidFill>
                  <a:schemeClr val="tx1"/>
                </a:solidFill>
              </a:rPr>
              <a:t> Como </a:t>
            </a:r>
            <a:r>
              <a:rPr lang="en-US" sz="2400" dirty="0" err="1" smtClean="0">
                <a:solidFill>
                  <a:schemeClr val="tx1"/>
                </a:solidFill>
              </a:rPr>
              <a:t>esta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estimativa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consiste</a:t>
            </a:r>
            <a:r>
              <a:rPr lang="en-US" sz="2400" dirty="0" smtClean="0">
                <a:solidFill>
                  <a:schemeClr val="tx1"/>
                </a:solidFill>
              </a:rPr>
              <a:t> de um </a:t>
            </a:r>
            <a:r>
              <a:rPr lang="en-US" sz="2400" dirty="0" err="1" smtClean="0">
                <a:solidFill>
                  <a:schemeClr val="tx1"/>
                </a:solidFill>
              </a:rPr>
              <a:t>único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número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representado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por</a:t>
            </a:r>
            <a:r>
              <a:rPr lang="en-US" sz="2400" dirty="0" smtClean="0">
                <a:solidFill>
                  <a:schemeClr val="tx1"/>
                </a:solidFill>
              </a:rPr>
              <a:t> um </a:t>
            </a:r>
            <a:r>
              <a:rPr lang="en-US" sz="2400" dirty="0" err="1" smtClean="0">
                <a:solidFill>
                  <a:schemeClr val="tx1"/>
                </a:solidFill>
              </a:rPr>
              <a:t>ponto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uma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linha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números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ele</a:t>
            </a:r>
            <a:r>
              <a:rPr lang="en-US" sz="2400" dirty="0" smtClean="0">
                <a:solidFill>
                  <a:schemeClr val="tx1"/>
                </a:solidFill>
              </a:rPr>
              <a:t> é </a:t>
            </a:r>
            <a:r>
              <a:rPr lang="en-US" sz="2400" dirty="0" err="1" smtClean="0">
                <a:solidFill>
                  <a:schemeClr val="tx1"/>
                </a:solidFill>
              </a:rPr>
              <a:t>chamado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b="1" dirty="0" err="1" smtClean="0">
                <a:solidFill>
                  <a:schemeClr val="tx1"/>
                </a:solidFill>
              </a:rPr>
              <a:t>estimativa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pontual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571500" indent="-571500" algn="just">
              <a:buFont typeface="Wingdings"/>
              <a:buChar char="à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estimativa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pontual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menos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tendenciosa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media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populacional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é  a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amostral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x</a:t>
            </a: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637060" y="5229200"/>
            <a:ext cx="2787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5940152" y="5373216"/>
            <a:ext cx="21602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54868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 </a:t>
            </a:r>
            <a:r>
              <a:rPr lang="en-US" sz="2800" dirty="0" err="1" smtClean="0"/>
              <a:t>Entendendo</a:t>
            </a:r>
            <a:r>
              <a:rPr lang="en-US" sz="2800" dirty="0" smtClean="0"/>
              <a:t> o </a:t>
            </a:r>
            <a:r>
              <a:rPr lang="en-US" sz="2800" dirty="0" err="1" smtClean="0"/>
              <a:t>conceito</a:t>
            </a:r>
            <a:r>
              <a:rPr lang="en-US" sz="2800" dirty="0" smtClean="0"/>
              <a:t> de </a:t>
            </a:r>
            <a:r>
              <a:rPr lang="en-US" sz="2800" dirty="0" err="1" smtClean="0"/>
              <a:t>estimativa</a:t>
            </a:r>
            <a:r>
              <a:rPr lang="en-US" sz="2800" dirty="0" smtClean="0"/>
              <a:t> </a:t>
            </a:r>
            <a:r>
              <a:rPr lang="en-US" sz="2800" dirty="0" err="1" smtClean="0"/>
              <a:t>pontual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1340768"/>
            <a:ext cx="864096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Exemplo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1 :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Pesquisadores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mercado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usam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número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frases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anuncio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como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medida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legibilidade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( é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qualidade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determina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facilidade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leitura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determinado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assunto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)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anuncios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revistas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Representamos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abaixo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amostra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aleatória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número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frases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encontradas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50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anuncios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. 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Encontre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estimativa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pontual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populacional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.</a:t>
            </a: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7749628" y="2996952"/>
            <a:ext cx="2787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39555" y="3501009"/>
          <a:ext cx="7560840" cy="1152126"/>
        </p:xfrm>
        <a:graphic>
          <a:graphicData uri="http://schemas.openxmlformats.org/drawingml/2006/table">
            <a:tbl>
              <a:tblPr/>
              <a:tblGrid>
                <a:gridCol w="455930"/>
                <a:gridCol w="455930"/>
                <a:gridCol w="455930"/>
                <a:gridCol w="455930"/>
                <a:gridCol w="455930"/>
                <a:gridCol w="455930"/>
                <a:gridCol w="455930"/>
                <a:gridCol w="455930"/>
                <a:gridCol w="455930"/>
                <a:gridCol w="455930"/>
                <a:gridCol w="455930"/>
                <a:gridCol w="455930"/>
                <a:gridCol w="417936"/>
                <a:gridCol w="417936"/>
                <a:gridCol w="417936"/>
                <a:gridCol w="417936"/>
                <a:gridCol w="417936"/>
              </a:tblGrid>
              <a:tr h="3840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658" marR="7658" marT="76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31912" y="4887416"/>
            <a:ext cx="864096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Solução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amostral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dos dados é  x = 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644008" y="5662989"/>
            <a:ext cx="295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Ʃ </a:t>
            </a:r>
            <a:r>
              <a:rPr lang="pt-BR" sz="2000" dirty="0" smtClean="0"/>
              <a:t>x      = 620/50   =   12,4</a:t>
            </a:r>
          </a:p>
          <a:p>
            <a:r>
              <a:rPr lang="pt-BR" sz="2000" dirty="0" smtClean="0"/>
              <a:t>  n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4644008" y="6237312"/>
            <a:ext cx="6480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4211960" y="5877272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9512" y="40960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Estimativa</a:t>
            </a:r>
            <a:r>
              <a:rPr lang="en-US" dirty="0" smtClean="0"/>
              <a:t> </a:t>
            </a:r>
            <a:r>
              <a:rPr lang="en-US" dirty="0" err="1" smtClean="0"/>
              <a:t>intervalar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1340768"/>
            <a:ext cx="864096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Vamos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Refletir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probabilidade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populacional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seja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exatamente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12,4 ??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7389588" y="1772816"/>
            <a:ext cx="2787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5536" y="2636912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probabilidade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é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praticamente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Zero !!!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5536" y="3429000"/>
            <a:ext cx="8568952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Então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vez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estimar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como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sendo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exatamente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12,4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iremos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usar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estimativa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pontual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para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estimar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está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intervalo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Isto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se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chama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estimativa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intervalar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779912" y="3429000"/>
            <a:ext cx="2787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6804248" y="3789040"/>
            <a:ext cx="2787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54868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 </a:t>
            </a:r>
            <a:r>
              <a:rPr lang="en-US" sz="2800" dirty="0" err="1" smtClean="0"/>
              <a:t>Entendendo</a:t>
            </a:r>
            <a:r>
              <a:rPr lang="en-US" sz="2800" dirty="0" smtClean="0"/>
              <a:t> o </a:t>
            </a:r>
            <a:r>
              <a:rPr lang="en-US" sz="2800" dirty="0" err="1" smtClean="0"/>
              <a:t>conceito</a:t>
            </a:r>
            <a:r>
              <a:rPr lang="en-US" sz="2800" dirty="0" smtClean="0"/>
              <a:t> de </a:t>
            </a:r>
            <a:r>
              <a:rPr lang="en-US" sz="2800" dirty="0" err="1" smtClean="0"/>
              <a:t>estimativa</a:t>
            </a:r>
            <a:r>
              <a:rPr lang="en-US" sz="2800" dirty="0" smtClean="0"/>
              <a:t> </a:t>
            </a:r>
            <a:r>
              <a:rPr lang="en-US" sz="2800" dirty="0" err="1" smtClean="0"/>
              <a:t>intervalar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1340768"/>
            <a:ext cx="864096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2°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conceito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-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estimativa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intervalar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9512" y="2060848"/>
            <a:ext cx="856895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Estimativa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intervalar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 é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intervalo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amplitude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valores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usado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para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estimar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parametro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populacional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5536" y="3429000"/>
            <a:ext cx="8568952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Desde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modo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,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poderemos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garantir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estimativa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pontual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seja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média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real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população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porem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provavelmente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estará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muito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próxima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dela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3528" y="4869160"/>
            <a:ext cx="8568952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Para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formar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estimativa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intervalar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devemos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adicionar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subtrair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margem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erro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54868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 </a:t>
            </a:r>
            <a:r>
              <a:rPr lang="en-US" sz="2800" dirty="0" err="1" smtClean="0"/>
              <a:t>Entendendo</a:t>
            </a:r>
            <a:r>
              <a:rPr lang="en-US" sz="2800" dirty="0" smtClean="0"/>
              <a:t> o </a:t>
            </a:r>
            <a:r>
              <a:rPr lang="en-US" sz="2800" dirty="0" err="1" smtClean="0"/>
              <a:t>conceito</a:t>
            </a:r>
            <a:r>
              <a:rPr lang="en-US" sz="2800" dirty="0" smtClean="0"/>
              <a:t> de </a:t>
            </a:r>
            <a:r>
              <a:rPr lang="en-US" sz="2800" dirty="0" err="1" smtClean="0"/>
              <a:t>estimativa</a:t>
            </a:r>
            <a:r>
              <a:rPr lang="en-US" sz="2800" dirty="0" smtClean="0"/>
              <a:t> </a:t>
            </a:r>
            <a:r>
              <a:rPr lang="en-US" sz="2800" dirty="0" err="1" smtClean="0"/>
              <a:t>intervalar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907704" y="2564904"/>
            <a:ext cx="2787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9512" y="1484784"/>
            <a:ext cx="8568952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exemplo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anterior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imaginando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margem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erro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é de 2,1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então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podemos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estimar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: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79512" y="2564904"/>
            <a:ext cx="8568952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12,4 – 2,1 &lt;          &lt;  12,4 + 2,1   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10,3 &lt;         &lt;  14,5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5652120" y="2564904"/>
            <a:ext cx="2787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3528" y="4941168"/>
            <a:ext cx="8568952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1331640" y="4005064"/>
            <a:ext cx="568863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547664" y="3933056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283968" y="3933056"/>
            <a:ext cx="0" cy="14401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2051720" y="3933056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2555776" y="3933056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059832" y="3933056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563888" y="3933056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067944" y="3933056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572000" y="3933056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076056" y="3933056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5580112" y="3933056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6084168" y="3933056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6588224" y="3933056"/>
            <a:ext cx="0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1919698" y="40770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8</a:t>
            </a:r>
            <a:endParaRPr lang="pt-BR" sz="1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23754" y="40770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9</a:t>
            </a:r>
            <a:endParaRPr lang="pt-BR" sz="1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843808" y="40770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10</a:t>
            </a:r>
            <a:endParaRPr lang="pt-BR" sz="14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347864" y="40770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11</a:t>
            </a:r>
            <a:endParaRPr lang="pt-BR" sz="1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916560" y="40573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12</a:t>
            </a:r>
            <a:endParaRPr lang="pt-BR" sz="14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355976" y="40573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13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852664" y="40770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14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5428728" y="40770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15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5932784" y="40770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16</a:t>
            </a:r>
            <a:endParaRPr lang="pt-BR" sz="1400" dirty="0"/>
          </a:p>
        </p:txBody>
      </p:sp>
      <p:sp>
        <p:nvSpPr>
          <p:cNvPr id="40" name="Retângulo 39"/>
          <p:cNvSpPr/>
          <p:nvPr/>
        </p:nvSpPr>
        <p:spPr>
          <a:xfrm>
            <a:off x="3203848" y="3933056"/>
            <a:ext cx="2160240" cy="720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2987824" y="362527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10,3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3996328" y="364502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12,4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148456" y="364502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14,5</a:t>
            </a:r>
            <a:endParaRPr lang="pt-BR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339752" y="5517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619672" y="4664169"/>
            <a:ext cx="1357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Extremo esquerdo</a:t>
            </a:r>
            <a:endParaRPr lang="pt-BR" sz="12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550634" y="4736177"/>
            <a:ext cx="1181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Extremo direito</a:t>
            </a:r>
            <a:endParaRPr lang="pt-BR" sz="1200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3623927" y="3429000"/>
            <a:ext cx="1521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Estimativa pontual  x</a:t>
            </a:r>
            <a:endParaRPr lang="pt-BR" sz="1200" b="1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276466" y="5240233"/>
            <a:ext cx="215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Estimativa Intervalar</a:t>
            </a:r>
            <a:endParaRPr lang="pt-BR" b="1" dirty="0"/>
          </a:p>
        </p:txBody>
      </p:sp>
      <p:cxnSp>
        <p:nvCxnSpPr>
          <p:cNvPr id="56" name="Conector reto 55"/>
          <p:cNvCxnSpPr/>
          <p:nvPr/>
        </p:nvCxnSpPr>
        <p:spPr>
          <a:xfrm>
            <a:off x="4932040" y="3501008"/>
            <a:ext cx="720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V="1">
            <a:off x="2555776" y="4077073"/>
            <a:ext cx="648072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 flipH="1" flipV="1">
            <a:off x="5436096" y="4077073"/>
            <a:ext cx="504056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spaço Reservado para Número de Slide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548680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smtClean="0"/>
              <a:t> </a:t>
            </a:r>
            <a:r>
              <a:rPr lang="en-US" sz="2800" dirty="0" err="1" smtClean="0"/>
              <a:t>Entendendo</a:t>
            </a:r>
            <a:r>
              <a:rPr lang="en-US" sz="2800" dirty="0" smtClean="0"/>
              <a:t> o </a:t>
            </a:r>
            <a:r>
              <a:rPr lang="en-US" sz="2800" dirty="0" err="1" smtClean="0"/>
              <a:t>conceito</a:t>
            </a:r>
            <a:r>
              <a:rPr lang="en-US" sz="2800" dirty="0" smtClean="0"/>
              <a:t> de </a:t>
            </a:r>
            <a:r>
              <a:rPr lang="en-US" sz="2800" dirty="0" err="1" smtClean="0"/>
              <a:t>nivel</a:t>
            </a:r>
            <a:r>
              <a:rPr lang="en-US" sz="2800" dirty="0" smtClean="0"/>
              <a:t> de </a:t>
            </a:r>
            <a:r>
              <a:rPr lang="en-US" sz="2800" dirty="0" err="1" smtClean="0"/>
              <a:t>confiança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627941" cy="1052736"/>
          </a:xfrm>
          <a:prstGeom prst="rect">
            <a:avLst/>
          </a:prstGeom>
          <a:noFill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79512" y="1700808"/>
            <a:ext cx="8568952" cy="11521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Teremos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aprender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calcular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margem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erro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confiante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você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estará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sua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estimativa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intervalar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contenha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média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populacional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.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357140" y="2348880"/>
            <a:ext cx="2787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i="1" dirty="0" smtClean="0">
                <a:latin typeface="Symbol" pitchFamily="18" charset="2"/>
              </a:rPr>
              <a:t>m </a:t>
            </a:r>
            <a:endParaRPr lang="en-US" sz="2800" i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3528" y="3501008"/>
            <a:ext cx="8568952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3°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conceito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-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Nível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confiança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c 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  é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probabilidade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intervalo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estimado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contenha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parametro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populacional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desejado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2323</Words>
  <Application>Microsoft Office PowerPoint</Application>
  <PresentationFormat>Apresentação na tela (4:3)</PresentationFormat>
  <Paragraphs>398</Paragraphs>
  <Slides>29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1" baseType="lpstr">
      <vt:lpstr>Tema do Office</vt:lpstr>
      <vt:lpstr>Equation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Henrique</dc:creator>
  <cp:lastModifiedBy>HP</cp:lastModifiedBy>
  <cp:revision>214</cp:revision>
  <dcterms:created xsi:type="dcterms:W3CDTF">2012-02-10T13:18:47Z</dcterms:created>
  <dcterms:modified xsi:type="dcterms:W3CDTF">2015-09-01T05:47:01Z</dcterms:modified>
</cp:coreProperties>
</file>