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9" r:id="rId3"/>
    <p:sldId id="300" r:id="rId4"/>
    <p:sldId id="257" r:id="rId5"/>
    <p:sldId id="258" r:id="rId6"/>
    <p:sldId id="301" r:id="rId7"/>
    <p:sldId id="302" r:id="rId8"/>
    <p:sldId id="261" r:id="rId9"/>
    <p:sldId id="303" r:id="rId10"/>
    <p:sldId id="262" r:id="rId11"/>
    <p:sldId id="304" r:id="rId12"/>
    <p:sldId id="305" r:id="rId13"/>
    <p:sldId id="306" r:id="rId14"/>
    <p:sldId id="263" r:id="rId15"/>
    <p:sldId id="307" r:id="rId16"/>
    <p:sldId id="264" r:id="rId17"/>
    <p:sldId id="265" r:id="rId18"/>
    <p:sldId id="308" r:id="rId19"/>
    <p:sldId id="309" r:id="rId20"/>
    <p:sldId id="310" r:id="rId21"/>
    <p:sldId id="311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0"/>
  </p:normalViewPr>
  <p:slideViewPr>
    <p:cSldViewPr>
      <p:cViewPr>
        <p:scale>
          <a:sx n="70" d="100"/>
          <a:sy n="70" d="100"/>
        </p:scale>
        <p:origin x="-138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2ECF9-36DA-47E9-A2FD-20E6BB88169A}" type="datetimeFigureOut">
              <a:rPr lang="pt-BR" smtClean="0"/>
              <a:pPr/>
              <a:t>15/09/2015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F3FE-CAF1-4154-9762-8762E6591C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52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58779E-600C-48E0-9729-B50EB563EDE6}" type="datetime1">
              <a:rPr lang="pt-BR" smtClean="0"/>
              <a:pPr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80567-6CBD-4E2E-930E-C1C4F6AAFAA8}" type="datetime1">
              <a:rPr lang="pt-BR" smtClean="0"/>
              <a:pPr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F05131-C408-4893-A1E0-71242F0C6DD8}" type="datetime1">
              <a:rPr lang="pt-BR" smtClean="0"/>
              <a:pPr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7C2294-E666-48BA-B40C-3404889E7AC5}" type="datetime1">
              <a:rPr lang="pt-BR" smtClean="0"/>
              <a:pPr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2A4B4-31C8-42B0-8AA5-C42C4FC52A56}" type="datetime1">
              <a:rPr lang="pt-BR" smtClean="0"/>
              <a:pPr/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5A8B71-5A59-4DB4-82B2-18AB85A6D9D6}" type="datetime1">
              <a:rPr lang="pt-BR" smtClean="0"/>
              <a:pPr/>
              <a:t>15/09/2015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92C134-92D7-4CF3-8B95-D2ED7AD6B0FB}" type="datetime1">
              <a:rPr lang="pt-BR" smtClean="0"/>
              <a:pPr/>
              <a:t>15/09/2015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7DC0FC-A1AD-48C7-9045-A9B8B0DB3904}" type="datetime1">
              <a:rPr lang="pt-BR" smtClean="0"/>
              <a:pPr/>
              <a:t>15/09/2015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215C69-7185-443B-BDBB-078C7CEA25C0}" type="datetime1">
              <a:rPr lang="pt-BR" smtClean="0"/>
              <a:pPr/>
              <a:t>15/09/2015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6026F5-E57D-4CAA-BB5A-A7748006744A}" type="datetime1">
              <a:rPr lang="pt-BR" smtClean="0"/>
              <a:pPr/>
              <a:t>15/09/2015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C02002-D037-48BE-A5D4-BDB504E7CDA2}" type="datetime1">
              <a:rPr lang="pt-BR" smtClean="0"/>
              <a:pPr/>
              <a:t>15/09/2015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36512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Aula 05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2636912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AutoNum type="romanUcPeriod"/>
              <a:defRPr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Intervalo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de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confiança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para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variância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desvio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padrão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</a:t>
            </a:fld>
            <a:endParaRPr lang="pt-BR"/>
          </a:p>
        </p:txBody>
      </p:sp>
      <p:pic>
        <p:nvPicPr>
          <p:cNvPr id="8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17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20763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Área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à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direita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de 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x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=  (1-C) / 2  = ( 1-0,90)/2 = 0,05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1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7" name="Content Placeholder 17"/>
          <p:cNvSpPr txBox="1">
            <a:spLocks/>
          </p:cNvSpPr>
          <p:nvPr/>
        </p:nvSpPr>
        <p:spPr>
          <a:xfrm>
            <a:off x="456485" y="2054522"/>
            <a:ext cx="8496944" cy="1020763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Área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à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direita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Baskerville Old Face" pitchFamily="18" charset="0"/>
              </a:rPr>
              <a:t>x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 1 - (1-C) = ( 1+ C) = ( 1+0,90)  =  0,95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              2             2                2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3707904" y="2564904"/>
            <a:ext cx="5040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716016" y="2564904"/>
            <a:ext cx="5040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5652120" y="2564904"/>
            <a:ext cx="1080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1259632" y="3140968"/>
          <a:ext cx="4876800" cy="3409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Arial"/>
                        </a:rPr>
                        <a:t>Nivel de Confiança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Graus de Liberdade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0,995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0,975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2,706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3,841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4,605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5,991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0,072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0,352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0,584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6,251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7,815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4,601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5,229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6,262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7,261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8,547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22,307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24,996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5,142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5,812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6,908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7,962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9,312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23,542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26,296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5,697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6,408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7,564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8,672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10,085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24,769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27,587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6,265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7,015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8,231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9,390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10,865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25,989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28,869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6,844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7,633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8,907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10,117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11,651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27,204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30,144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7,434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8,260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9,591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10,851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12,443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28,412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latin typeface="Arial"/>
                        </a:rPr>
                        <a:t>31,410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4" name="Elipse 23"/>
          <p:cNvSpPr/>
          <p:nvPr/>
        </p:nvSpPr>
        <p:spPr>
          <a:xfrm>
            <a:off x="5508104" y="5877272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707904" y="5877272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2771800" y="1412776"/>
            <a:ext cx="936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2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200" b="1" i="1" dirty="0" smtClean="0">
                <a:latin typeface="Symbol" pitchFamily="18" charset="2"/>
              </a:rPr>
              <a:t>     </a:t>
            </a:r>
            <a:endParaRPr lang="en-US" sz="1200" i="1" dirty="0"/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699792" y="2132856"/>
            <a:ext cx="936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2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200" b="1" i="1" dirty="0" smtClean="0">
                <a:latin typeface="Symbol" pitchFamily="18" charset="2"/>
              </a:rPr>
              <a:t>     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74340" y="476672"/>
            <a:ext cx="8778180" cy="829717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</a:rPr>
              <a:t>Exemplo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</a:rPr>
              <a:t>valores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</a:rPr>
              <a:t>críticos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altLang="en-US" i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x</a:t>
            </a: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323528" y="1609636"/>
            <a:ext cx="8136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Solução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: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g.l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.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=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– 1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20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– 1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19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graus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liberdade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8244408" y="548680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pic>
        <p:nvPicPr>
          <p:cNvPr id="67586" name="Picture 2" descr="http://www.portalaction.com.br/sites/default/files/inferencia/figuras/intervalos-de-confianca/intervalo_confian%C3%A7a_vari%C3%A2nci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276872"/>
            <a:ext cx="4176464" cy="3899060"/>
          </a:xfrm>
          <a:prstGeom prst="rect">
            <a:avLst/>
          </a:prstGeom>
          <a:noFill/>
        </p:spPr>
      </p:pic>
      <p:sp>
        <p:nvSpPr>
          <p:cNvPr id="16" name="Retângulo 15"/>
          <p:cNvSpPr/>
          <p:nvPr/>
        </p:nvSpPr>
        <p:spPr>
          <a:xfrm>
            <a:off x="2627784" y="6021288"/>
            <a:ext cx="115212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17375E"/>
                </a:solidFill>
                <a:latin typeface="Baskerville Old Face" pitchFamily="18" charset="0"/>
              </a:rPr>
              <a:t>x</a:t>
            </a:r>
            <a:r>
              <a:rPr lang="pt-BR" sz="1000" dirty="0" smtClean="0">
                <a:solidFill>
                  <a:srgbClr val="17375E"/>
                </a:solidFill>
              </a:rPr>
              <a:t>L = 10,117</a:t>
            </a:r>
            <a:endParaRPr lang="pt-BR" sz="1000" dirty="0">
              <a:solidFill>
                <a:srgbClr val="17375E"/>
              </a:solidFill>
            </a:endParaRPr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2915816" y="6011996"/>
            <a:ext cx="936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2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200" b="1" i="1" dirty="0" smtClean="0">
                <a:latin typeface="Symbol" pitchFamily="18" charset="2"/>
              </a:rPr>
              <a:t>     </a:t>
            </a:r>
            <a:endParaRPr lang="en-US" sz="1200" i="1" dirty="0"/>
          </a:p>
        </p:txBody>
      </p:sp>
      <p:sp>
        <p:nvSpPr>
          <p:cNvPr id="19" name="Retângulo 18"/>
          <p:cNvSpPr/>
          <p:nvPr/>
        </p:nvSpPr>
        <p:spPr>
          <a:xfrm>
            <a:off x="4427984" y="6021288"/>
            <a:ext cx="115212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17375E"/>
                </a:solidFill>
                <a:latin typeface="Baskerville Old Face" pitchFamily="18" charset="0"/>
              </a:rPr>
              <a:t>x</a:t>
            </a:r>
            <a:r>
              <a:rPr lang="pt-BR" sz="1000" dirty="0" err="1" smtClean="0">
                <a:solidFill>
                  <a:srgbClr val="17375E"/>
                </a:solidFill>
              </a:rPr>
              <a:t>R</a:t>
            </a:r>
            <a:r>
              <a:rPr lang="pt-BR" sz="1000" dirty="0" smtClean="0">
                <a:solidFill>
                  <a:srgbClr val="17375E"/>
                </a:solidFill>
              </a:rPr>
              <a:t> = 30,144</a:t>
            </a:r>
            <a:endParaRPr lang="pt-BR" sz="1000" dirty="0">
              <a:solidFill>
                <a:srgbClr val="17375E"/>
              </a:solidFill>
            </a:endParaRP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716016" y="6021288"/>
            <a:ext cx="936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2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200" b="1" i="1" dirty="0" smtClean="0">
                <a:latin typeface="Symbol" pitchFamily="18" charset="2"/>
              </a:rPr>
              <a:t>     </a:t>
            </a:r>
            <a:endParaRPr lang="en-US" sz="1200" i="1" dirty="0"/>
          </a:p>
        </p:txBody>
      </p:sp>
      <p:sp>
        <p:nvSpPr>
          <p:cNvPr id="21" name="Retângulo 20"/>
          <p:cNvSpPr/>
          <p:nvPr/>
        </p:nvSpPr>
        <p:spPr>
          <a:xfrm>
            <a:off x="3347864" y="4005064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17375E"/>
                </a:solidFill>
                <a:latin typeface="Baskerville Old Face" pitchFamily="18" charset="0"/>
              </a:rPr>
              <a:t> C</a:t>
            </a:r>
            <a:endParaRPr lang="pt-BR" sz="1000" dirty="0">
              <a:solidFill>
                <a:srgbClr val="17375E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364088" y="5229200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17375E"/>
                </a:solidFill>
                <a:latin typeface="Baskerville Old Face" pitchFamily="18" charset="0"/>
              </a:rPr>
              <a:t>( 1-C ) / 2</a:t>
            </a:r>
            <a:endParaRPr lang="pt-BR" sz="1400" dirty="0">
              <a:solidFill>
                <a:srgbClr val="17375E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403648" y="5157192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17375E"/>
                </a:solidFill>
                <a:latin typeface="Baskerville Old Face" pitchFamily="18" charset="0"/>
              </a:rPr>
              <a:t>( 1-C ) / 2</a:t>
            </a:r>
            <a:endParaRPr lang="pt-BR" sz="1400" dirty="0">
              <a:solidFill>
                <a:srgbClr val="17375E"/>
              </a:solidFill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2411760" y="5013176"/>
            <a:ext cx="720080" cy="1008112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4788024" y="5301208"/>
            <a:ext cx="1903413" cy="679202"/>
          </a:xfrm>
          <a:custGeom>
            <a:avLst/>
            <a:gdLst>
              <a:gd name="T0" fmla="*/ 2147483647 w 1199"/>
              <a:gd name="T1" fmla="*/ 2147483647 h 692"/>
              <a:gd name="T2" fmla="*/ 0 w 1199"/>
              <a:gd name="T3" fmla="*/ 0 h 692"/>
              <a:gd name="T4" fmla="*/ 2147483647 w 1199"/>
              <a:gd name="T5" fmla="*/ 2147483647 h 692"/>
              <a:gd name="T6" fmla="*/ 2147483647 w 1199"/>
              <a:gd name="T7" fmla="*/ 2147483647 h 692"/>
              <a:gd name="T8" fmla="*/ 2147483647 w 1199"/>
              <a:gd name="T9" fmla="*/ 2147483647 h 692"/>
              <a:gd name="T10" fmla="*/ 2147483647 w 1199"/>
              <a:gd name="T11" fmla="*/ 2147483647 h 692"/>
              <a:gd name="T12" fmla="*/ 2147483647 w 1199"/>
              <a:gd name="T13" fmla="*/ 2147483647 h 692"/>
              <a:gd name="T14" fmla="*/ 2147483647 w 1199"/>
              <a:gd name="T15" fmla="*/ 2147483647 h 692"/>
              <a:gd name="T16" fmla="*/ 2147483647 w 1199"/>
              <a:gd name="T17" fmla="*/ 2147483647 h 692"/>
              <a:gd name="T18" fmla="*/ 2147483647 w 1199"/>
              <a:gd name="T19" fmla="*/ 2147483647 h 692"/>
              <a:gd name="T20" fmla="*/ 2147483647 w 1199"/>
              <a:gd name="T21" fmla="*/ 2147483647 h 692"/>
              <a:gd name="T22" fmla="*/ 2147483647 w 1199"/>
              <a:gd name="T23" fmla="*/ 2147483647 h 692"/>
              <a:gd name="T24" fmla="*/ 2147483647 w 1199"/>
              <a:gd name="T25" fmla="*/ 2147483647 h 692"/>
              <a:gd name="T26" fmla="*/ 2147483647 w 1199"/>
              <a:gd name="T27" fmla="*/ 2147483647 h 692"/>
              <a:gd name="T28" fmla="*/ 2147483647 w 1199"/>
              <a:gd name="T29" fmla="*/ 2147483647 h 6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692"/>
              <a:gd name="T47" fmla="*/ 1199 w 1199"/>
              <a:gd name="T48" fmla="*/ 692 h 69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692">
                <a:moveTo>
                  <a:pt x="17" y="692"/>
                </a:moveTo>
                <a:lnTo>
                  <a:pt x="0" y="0"/>
                </a:lnTo>
                <a:lnTo>
                  <a:pt x="46" y="104"/>
                </a:lnTo>
                <a:lnTo>
                  <a:pt x="89" y="167"/>
                </a:lnTo>
                <a:lnTo>
                  <a:pt x="165" y="279"/>
                </a:lnTo>
                <a:lnTo>
                  <a:pt x="220" y="344"/>
                </a:lnTo>
                <a:lnTo>
                  <a:pt x="284" y="404"/>
                </a:lnTo>
                <a:lnTo>
                  <a:pt x="396" y="490"/>
                </a:lnTo>
                <a:lnTo>
                  <a:pt x="495" y="543"/>
                </a:lnTo>
                <a:lnTo>
                  <a:pt x="597" y="588"/>
                </a:lnTo>
                <a:lnTo>
                  <a:pt x="699" y="620"/>
                </a:lnTo>
                <a:lnTo>
                  <a:pt x="835" y="660"/>
                </a:lnTo>
                <a:lnTo>
                  <a:pt x="1055" y="683"/>
                </a:lnTo>
                <a:lnTo>
                  <a:pt x="1199" y="692"/>
                </a:lnTo>
                <a:lnTo>
                  <a:pt x="17" y="692"/>
                </a:lnTo>
                <a:close/>
              </a:path>
            </a:pathLst>
          </a:custGeom>
          <a:solidFill>
            <a:srgbClr val="71ADD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>
              <a:latin typeface="+mj-lt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084168" y="5805264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17375E"/>
                </a:solidFill>
                <a:latin typeface="Baskerville Old Face" pitchFamily="18" charset="0"/>
              </a:rPr>
              <a:t>x</a:t>
            </a:r>
            <a:endParaRPr lang="pt-BR" sz="1400" dirty="0">
              <a:solidFill>
                <a:srgbClr val="17375E"/>
              </a:solidFill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6660232" y="5795972"/>
            <a:ext cx="936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2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200" b="1" i="1" dirty="0" smtClean="0">
                <a:latin typeface="Symbol" pitchFamily="18" charset="2"/>
              </a:rPr>
              <a:t>     </a:t>
            </a:r>
            <a:endParaRPr lang="en-US" sz="1200" i="1" dirty="0"/>
          </a:p>
        </p:txBody>
      </p:sp>
      <p:cxnSp>
        <p:nvCxnSpPr>
          <p:cNvPr id="27" name="Conector reto 26"/>
          <p:cNvCxnSpPr/>
          <p:nvPr/>
        </p:nvCxnSpPr>
        <p:spPr>
          <a:xfrm>
            <a:off x="1763688" y="6021288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4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1060956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Encontre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 valor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crítico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x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e 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x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um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intervalo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confiança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de 90%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quando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tamanho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amostra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for 20.</a:t>
            </a:r>
          </a:p>
          <a:p>
            <a:pPr marL="0" indent="0" algn="just">
              <a:buFont typeface="Arial" charset="0"/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Interpretação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: 90%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área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sob 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curva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esta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situada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entre 10,117 e 30,144</a:t>
            </a:r>
          </a:p>
          <a:p>
            <a:pPr marL="0" indent="0" algn="just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4" name="Retângulo 13"/>
          <p:cNvSpPr/>
          <p:nvPr/>
        </p:nvSpPr>
        <p:spPr>
          <a:xfrm>
            <a:off x="1907704" y="332656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 err="1" smtClean="0">
                <a:solidFill>
                  <a:schemeClr val="tx2">
                    <a:lumMod val="75000"/>
                  </a:schemeClr>
                </a:solidFill>
              </a:rPr>
              <a:t>Exemplo</a:t>
            </a:r>
            <a:r>
              <a:rPr lang="en-US" altLang="en-US" sz="36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altLang="en-US" sz="3600" dirty="0" err="1" smtClean="0">
                <a:solidFill>
                  <a:schemeClr val="tx2">
                    <a:lumMod val="75000"/>
                  </a:schemeClr>
                </a:solidFill>
              </a:rPr>
              <a:t>valores</a:t>
            </a:r>
            <a:r>
              <a:rPr lang="en-US" alt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600" dirty="0" err="1" smtClean="0">
                <a:solidFill>
                  <a:schemeClr val="tx2">
                    <a:lumMod val="75000"/>
                  </a:schemeClr>
                </a:solidFill>
              </a:rPr>
              <a:t>críticos</a:t>
            </a:r>
            <a:r>
              <a:rPr lang="en-US" altLang="en-US" sz="36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altLang="en-US" sz="3600" i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x</a:t>
            </a:r>
            <a:endParaRPr lang="pt-BR" sz="3600" dirty="0"/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7452320" y="416277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4923656" y="1464787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868144" y="1496397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4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1060956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Encontre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 valor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crítico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x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e 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x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um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intervalo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confiança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de 95%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quando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tamanho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amostra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for 25.</a:t>
            </a:r>
          </a:p>
          <a:p>
            <a:pPr marL="0" indent="0" algn="just">
              <a:buFont typeface="Arial" charset="0"/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4" name="Retângulo 13"/>
          <p:cNvSpPr/>
          <p:nvPr/>
        </p:nvSpPr>
        <p:spPr>
          <a:xfrm>
            <a:off x="1907704" y="332656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 err="1" smtClean="0">
                <a:solidFill>
                  <a:schemeClr val="tx2">
                    <a:lumMod val="75000"/>
                  </a:schemeClr>
                </a:solidFill>
              </a:rPr>
              <a:t>Tente</a:t>
            </a:r>
            <a:r>
              <a:rPr lang="en-US" alt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600" dirty="0" err="1" smtClean="0">
                <a:solidFill>
                  <a:schemeClr val="tx2">
                    <a:lumMod val="75000"/>
                  </a:schemeClr>
                </a:solidFill>
              </a:rPr>
              <a:t>você</a:t>
            </a:r>
            <a:endParaRPr lang="pt-BR" sz="3600" dirty="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4923656" y="1464787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868144" y="1496397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473398"/>
            <a:ext cx="9093200" cy="1371426"/>
          </a:xfrm>
        </p:spPr>
        <p:txBody>
          <a:bodyPr/>
          <a:lstStyle/>
          <a:p>
            <a:pPr eaLnBrk="1" hangingPunct="1"/>
            <a:r>
              <a:rPr lang="en-US" altLang="en-US" sz="4000" dirty="0" err="1" smtClean="0">
                <a:solidFill>
                  <a:schemeClr val="tx2">
                    <a:lumMod val="75000"/>
                  </a:schemeClr>
                </a:solidFill>
              </a:rPr>
              <a:t>Intervalos</a:t>
            </a:r>
            <a:r>
              <a:rPr lang="en-US" altLang="en-US" sz="40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altLang="en-US" sz="4000" dirty="0" err="1" smtClean="0">
                <a:solidFill>
                  <a:schemeClr val="tx2">
                    <a:lumMod val="75000"/>
                  </a:schemeClr>
                </a:solidFill>
              </a:rPr>
              <a:t>Confiança</a:t>
            </a:r>
            <a:endParaRPr lang="el-GR" altLang="en-US" sz="4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365125" y="2430264"/>
            <a:ext cx="870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8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23528" y="1616844"/>
            <a:ext cx="8229600" cy="3540348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en-US" sz="2800" dirty="0" err="1" smtClean="0">
                <a:solidFill>
                  <a:srgbClr val="17375E"/>
                </a:solidFill>
              </a:rPr>
              <a:t>Você</a:t>
            </a:r>
            <a:r>
              <a:rPr lang="en-US" sz="2800" dirty="0" smtClean="0">
                <a:solidFill>
                  <a:srgbClr val="17375E"/>
                </a:solidFill>
              </a:rPr>
              <a:t> </a:t>
            </a:r>
            <a:r>
              <a:rPr lang="en-US" sz="2800" dirty="0" err="1" smtClean="0">
                <a:solidFill>
                  <a:srgbClr val="17375E"/>
                </a:solidFill>
              </a:rPr>
              <a:t>pode</a:t>
            </a:r>
            <a:r>
              <a:rPr lang="en-US" sz="2800" dirty="0" smtClean="0">
                <a:solidFill>
                  <a:srgbClr val="17375E"/>
                </a:solidFill>
              </a:rPr>
              <a:t> </a:t>
            </a:r>
            <a:r>
              <a:rPr lang="en-US" sz="2800" dirty="0" err="1" smtClean="0">
                <a:solidFill>
                  <a:srgbClr val="17375E"/>
                </a:solidFill>
              </a:rPr>
              <a:t>usar</a:t>
            </a:r>
            <a:r>
              <a:rPr lang="en-US" sz="2800" dirty="0" smtClean="0">
                <a:solidFill>
                  <a:srgbClr val="17375E"/>
                </a:solidFill>
              </a:rPr>
              <a:t> </a:t>
            </a:r>
            <a:r>
              <a:rPr lang="en-US" sz="2800" dirty="0" err="1" smtClean="0">
                <a:solidFill>
                  <a:srgbClr val="17375E"/>
                </a:solidFill>
              </a:rPr>
              <a:t>os</a:t>
            </a:r>
            <a:r>
              <a:rPr lang="en-US" sz="2800" dirty="0" smtClean="0">
                <a:solidFill>
                  <a:srgbClr val="17375E"/>
                </a:solidFill>
              </a:rPr>
              <a:t> </a:t>
            </a:r>
            <a:r>
              <a:rPr lang="en-US" sz="2800" dirty="0" err="1" smtClean="0">
                <a:solidFill>
                  <a:srgbClr val="17375E"/>
                </a:solidFill>
              </a:rPr>
              <a:t>valores</a:t>
            </a:r>
            <a:r>
              <a:rPr lang="en-US" sz="2800" dirty="0" smtClean="0">
                <a:solidFill>
                  <a:srgbClr val="17375E"/>
                </a:solidFill>
              </a:rPr>
              <a:t> </a:t>
            </a:r>
            <a:r>
              <a:rPr lang="en-US" sz="2800" dirty="0" err="1" smtClean="0">
                <a:solidFill>
                  <a:srgbClr val="17375E"/>
                </a:solidFill>
              </a:rPr>
              <a:t>críticos</a:t>
            </a:r>
            <a:r>
              <a:rPr lang="en-US" sz="2800" dirty="0" smtClean="0">
                <a:solidFill>
                  <a:srgbClr val="17375E"/>
                </a:solidFill>
              </a:rPr>
              <a:t>  </a:t>
            </a:r>
            <a:r>
              <a:rPr lang="en-US" sz="2800" dirty="0" err="1" smtClean="0">
                <a:solidFill>
                  <a:srgbClr val="17375E"/>
                </a:solidFill>
                <a:latin typeface="Baskerville Old Face" pitchFamily="18" charset="0"/>
              </a:rPr>
              <a:t>x</a:t>
            </a:r>
            <a:r>
              <a:rPr lang="en-US" sz="1600" dirty="0" err="1" smtClean="0">
                <a:solidFill>
                  <a:srgbClr val="17375E"/>
                </a:solidFill>
              </a:rPr>
              <a:t>R</a:t>
            </a:r>
            <a:r>
              <a:rPr lang="en-US" sz="2800" dirty="0" smtClean="0">
                <a:solidFill>
                  <a:srgbClr val="17375E"/>
                </a:solidFill>
              </a:rPr>
              <a:t>  e </a:t>
            </a:r>
            <a:r>
              <a:rPr lang="en-US" sz="2800" dirty="0" err="1" smtClean="0">
                <a:solidFill>
                  <a:srgbClr val="17375E"/>
                </a:solidFill>
                <a:latin typeface="Baskerville Old Face" pitchFamily="18" charset="0"/>
              </a:rPr>
              <a:t>x</a:t>
            </a:r>
            <a:r>
              <a:rPr lang="en-US" sz="1600" dirty="0" err="1" smtClean="0">
                <a:solidFill>
                  <a:srgbClr val="17375E"/>
                </a:solidFill>
              </a:rPr>
              <a:t>L</a:t>
            </a:r>
            <a:r>
              <a:rPr lang="en-US" sz="2800" dirty="0" smtClean="0">
                <a:solidFill>
                  <a:srgbClr val="17375E"/>
                </a:solidFill>
              </a:rPr>
              <a:t>  </a:t>
            </a:r>
            <a:r>
              <a:rPr 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sz="2800" dirty="0" smtClean="0">
                <a:solidFill>
                  <a:srgbClr val="17375E"/>
                </a:solidFill>
              </a:rPr>
              <a:t> </a:t>
            </a:r>
            <a:r>
              <a:rPr lang="en-US" sz="2800" dirty="0" err="1" smtClean="0">
                <a:solidFill>
                  <a:srgbClr val="17375E"/>
                </a:solidFill>
              </a:rPr>
              <a:t>construir</a:t>
            </a:r>
            <a:r>
              <a:rPr lang="en-US" sz="2800" dirty="0" smtClean="0">
                <a:solidFill>
                  <a:srgbClr val="17375E"/>
                </a:solidFill>
              </a:rPr>
              <a:t> </a:t>
            </a:r>
            <a:r>
              <a:rPr lang="en-US" sz="2800" dirty="0" err="1" smtClean="0">
                <a:solidFill>
                  <a:srgbClr val="17375E"/>
                </a:solidFill>
              </a:rPr>
              <a:t>intervalos</a:t>
            </a:r>
            <a:r>
              <a:rPr lang="en-US" sz="2800" dirty="0" smtClean="0">
                <a:solidFill>
                  <a:srgbClr val="17375E"/>
                </a:solidFill>
              </a:rPr>
              <a:t> de </a:t>
            </a:r>
            <a:r>
              <a:rPr lang="en-US" sz="2800" dirty="0" err="1" smtClean="0">
                <a:solidFill>
                  <a:srgbClr val="17375E"/>
                </a:solidFill>
              </a:rPr>
              <a:t>confiança</a:t>
            </a:r>
            <a:r>
              <a:rPr lang="en-US" sz="2800" dirty="0" smtClean="0">
                <a:solidFill>
                  <a:srgbClr val="17375E"/>
                </a:solidFill>
              </a:rPr>
              <a:t> </a:t>
            </a:r>
            <a:r>
              <a:rPr 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sz="2800" dirty="0" smtClean="0">
                <a:solidFill>
                  <a:srgbClr val="17375E"/>
                </a:solidFill>
              </a:rPr>
              <a:t> a </a:t>
            </a:r>
            <a:r>
              <a:rPr lang="en-US" sz="2800" dirty="0" err="1" smtClean="0">
                <a:solidFill>
                  <a:srgbClr val="17375E"/>
                </a:solidFill>
              </a:rPr>
              <a:t>variancia</a:t>
            </a:r>
            <a:r>
              <a:rPr lang="en-US" sz="2800" dirty="0" smtClean="0">
                <a:solidFill>
                  <a:srgbClr val="17375E"/>
                </a:solidFill>
              </a:rPr>
              <a:t> e </a:t>
            </a:r>
            <a:r>
              <a:rPr lang="en-US" sz="2800" dirty="0" err="1" smtClean="0">
                <a:solidFill>
                  <a:srgbClr val="17375E"/>
                </a:solidFill>
              </a:rPr>
              <a:t>desvio</a:t>
            </a:r>
            <a:r>
              <a:rPr lang="en-US" sz="2800" dirty="0" smtClean="0">
                <a:solidFill>
                  <a:srgbClr val="17375E"/>
                </a:solidFill>
              </a:rPr>
              <a:t> </a:t>
            </a:r>
            <a:r>
              <a:rPr lang="en-US" sz="2800" dirty="0" err="1" smtClean="0">
                <a:solidFill>
                  <a:srgbClr val="17375E"/>
                </a:solidFill>
              </a:rPr>
              <a:t>padrão</a:t>
            </a:r>
            <a:r>
              <a:rPr lang="en-US" sz="2800" dirty="0" smtClean="0">
                <a:solidFill>
                  <a:srgbClr val="17375E"/>
                </a:solidFill>
              </a:rPr>
              <a:t> de </a:t>
            </a:r>
            <a:r>
              <a:rPr lang="en-US" sz="2800" dirty="0" err="1" smtClean="0">
                <a:solidFill>
                  <a:srgbClr val="17375E"/>
                </a:solidFill>
              </a:rPr>
              <a:t>uma</a:t>
            </a:r>
            <a:r>
              <a:rPr lang="en-US" sz="2800" dirty="0" smtClean="0">
                <a:solidFill>
                  <a:srgbClr val="17375E"/>
                </a:solidFill>
              </a:rPr>
              <a:t> </a:t>
            </a:r>
            <a:r>
              <a:rPr lang="en-US" sz="2800" dirty="0" err="1" smtClean="0">
                <a:solidFill>
                  <a:srgbClr val="17375E"/>
                </a:solidFill>
              </a:rPr>
              <a:t>população</a:t>
            </a:r>
            <a:r>
              <a:rPr lang="en-US" sz="2800" dirty="0" smtClean="0">
                <a:solidFill>
                  <a:srgbClr val="17375E"/>
                </a:solidFill>
              </a:rPr>
              <a:t>.</a:t>
            </a:r>
          </a:p>
          <a:p>
            <a:pPr marL="0" indent="0" algn="just">
              <a:buFont typeface="Arial" charset="0"/>
              <a:buNone/>
            </a:pPr>
            <a:endParaRPr lang="en-US" sz="2800" dirty="0" smtClean="0">
              <a:solidFill>
                <a:srgbClr val="17375E"/>
              </a:solidFill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6300192" y="1629961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7308304" y="1628800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473398"/>
            <a:ext cx="9093200" cy="1371426"/>
          </a:xfrm>
        </p:spPr>
        <p:txBody>
          <a:bodyPr/>
          <a:lstStyle/>
          <a:p>
            <a:pPr eaLnBrk="1" hangingPunct="1"/>
            <a:r>
              <a:rPr lang="en-US" altLang="en-US" sz="4000" dirty="0" err="1" smtClean="0">
                <a:solidFill>
                  <a:schemeClr val="tx2">
                    <a:lumMod val="75000"/>
                  </a:schemeClr>
                </a:solidFill>
              </a:rPr>
              <a:t>Intervalos</a:t>
            </a:r>
            <a:r>
              <a:rPr lang="en-US" altLang="en-US" sz="40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altLang="en-US" sz="4000" dirty="0" err="1" smtClean="0">
                <a:solidFill>
                  <a:schemeClr val="tx2">
                    <a:lumMod val="75000"/>
                  </a:schemeClr>
                </a:solidFill>
              </a:rPr>
              <a:t>Confiança</a:t>
            </a:r>
            <a:endParaRPr lang="el-GR" altLang="en-US" sz="4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365125" y="2430264"/>
            <a:ext cx="870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8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229600" cy="316835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800" dirty="0" smtClean="0">
              <a:solidFill>
                <a:srgbClr val="17375E"/>
              </a:solidFill>
            </a:endParaRPr>
          </a:p>
          <a:p>
            <a:pPr marL="0" indent="0" algn="just">
              <a:buFont typeface="Arial" charset="0"/>
              <a:buNone/>
            </a:pPr>
            <a:r>
              <a:rPr lang="en-US" sz="2800" dirty="0" err="1" smtClean="0">
                <a:solidFill>
                  <a:srgbClr val="17375E"/>
                </a:solidFill>
              </a:rPr>
              <a:t>Definição</a:t>
            </a:r>
            <a:r>
              <a:rPr lang="en-US" sz="2800" dirty="0" smtClean="0">
                <a:solidFill>
                  <a:srgbClr val="17375E"/>
                </a:solidFill>
              </a:rPr>
              <a:t> :  Um </a:t>
            </a:r>
            <a:r>
              <a:rPr lang="en-US" sz="2800" dirty="0" err="1" smtClean="0">
                <a:solidFill>
                  <a:srgbClr val="17375E"/>
                </a:solidFill>
              </a:rPr>
              <a:t>intervalo</a:t>
            </a:r>
            <a:r>
              <a:rPr lang="en-US" sz="2800" dirty="0" smtClean="0">
                <a:solidFill>
                  <a:srgbClr val="17375E"/>
                </a:solidFill>
              </a:rPr>
              <a:t> de </a:t>
            </a:r>
            <a:r>
              <a:rPr lang="en-US" sz="2800" dirty="0" err="1" smtClean="0">
                <a:solidFill>
                  <a:srgbClr val="17375E"/>
                </a:solidFill>
              </a:rPr>
              <a:t>confiança</a:t>
            </a:r>
            <a:r>
              <a:rPr lang="en-US" sz="2800" dirty="0" smtClean="0">
                <a:solidFill>
                  <a:srgbClr val="17375E"/>
                </a:solidFill>
              </a:rPr>
              <a:t> c </a:t>
            </a:r>
            <a:r>
              <a:rPr 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sz="2800" dirty="0" smtClean="0">
                <a:solidFill>
                  <a:srgbClr val="17375E"/>
                </a:solidFill>
              </a:rPr>
              <a:t> a </a:t>
            </a:r>
            <a:r>
              <a:rPr lang="en-US" sz="2800" dirty="0" err="1" smtClean="0">
                <a:solidFill>
                  <a:srgbClr val="17375E"/>
                </a:solidFill>
              </a:rPr>
              <a:t>variancia</a:t>
            </a:r>
            <a:r>
              <a:rPr lang="en-US" sz="2800" dirty="0" smtClean="0">
                <a:solidFill>
                  <a:srgbClr val="17375E"/>
                </a:solidFill>
              </a:rPr>
              <a:t> e </a:t>
            </a:r>
            <a:r>
              <a:rPr lang="en-US" sz="2800" dirty="0" err="1" smtClean="0">
                <a:solidFill>
                  <a:srgbClr val="17375E"/>
                </a:solidFill>
              </a:rPr>
              <a:t>desvio</a:t>
            </a:r>
            <a:r>
              <a:rPr lang="en-US" sz="2800" dirty="0" smtClean="0">
                <a:solidFill>
                  <a:srgbClr val="17375E"/>
                </a:solidFill>
              </a:rPr>
              <a:t> </a:t>
            </a:r>
            <a:r>
              <a:rPr lang="en-US" sz="2800" dirty="0" err="1" smtClean="0">
                <a:solidFill>
                  <a:srgbClr val="17375E"/>
                </a:solidFill>
              </a:rPr>
              <a:t>populacional</a:t>
            </a:r>
            <a:r>
              <a:rPr lang="en-US" sz="2800" dirty="0" smtClean="0">
                <a:solidFill>
                  <a:srgbClr val="17375E"/>
                </a:solidFill>
              </a:rPr>
              <a:t> é:   </a:t>
            </a:r>
          </a:p>
          <a:p>
            <a:pPr marL="0" indent="0" algn="just">
              <a:buFont typeface="Arial" charset="0"/>
              <a:buNone/>
            </a:pPr>
            <a:endParaRPr lang="en-US" sz="2800" dirty="0" smtClean="0">
              <a:solidFill>
                <a:srgbClr val="17375E"/>
              </a:solidFill>
            </a:endParaRPr>
          </a:p>
          <a:p>
            <a:pPr marL="0" indent="0" algn="just">
              <a:buFont typeface="Arial" charset="0"/>
              <a:buNone/>
            </a:pPr>
            <a:r>
              <a:rPr lang="en-US" sz="2800" dirty="0" smtClean="0">
                <a:solidFill>
                  <a:srgbClr val="17375E"/>
                </a:solidFill>
              </a:rPr>
              <a:t>       ( n -1) s   &lt;       &lt; (n - 1 ) s       , IC  </a:t>
            </a:r>
            <a:r>
              <a:rPr lang="en-US" sz="2800" dirty="0" err="1" smtClean="0">
                <a:solidFill>
                  <a:srgbClr val="17375E"/>
                </a:solidFill>
              </a:rPr>
              <a:t>para</a:t>
            </a:r>
            <a:r>
              <a:rPr lang="en-US" sz="2800" dirty="0" smtClean="0">
                <a:solidFill>
                  <a:srgbClr val="17375E"/>
                </a:solidFill>
              </a:rPr>
              <a:t> 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solidFill>
                  <a:srgbClr val="17375E"/>
                </a:solidFill>
              </a:rPr>
              <a:t>            </a:t>
            </a:r>
            <a:r>
              <a:rPr lang="en-US" sz="2800" dirty="0" err="1" smtClean="0">
                <a:solidFill>
                  <a:srgbClr val="17375E"/>
                </a:solidFill>
                <a:latin typeface="Baskerville Old Face" pitchFamily="18" charset="0"/>
              </a:rPr>
              <a:t>x</a:t>
            </a:r>
            <a:r>
              <a:rPr lang="en-US" sz="1400" dirty="0" err="1" smtClean="0">
                <a:solidFill>
                  <a:srgbClr val="17375E"/>
                </a:solidFill>
              </a:rPr>
              <a:t>R</a:t>
            </a:r>
            <a:r>
              <a:rPr lang="en-US" sz="2800" dirty="0" smtClean="0">
                <a:solidFill>
                  <a:srgbClr val="17375E"/>
                </a:solidFill>
              </a:rPr>
              <a:t>                         </a:t>
            </a:r>
            <a:r>
              <a:rPr lang="en-US" sz="2800" dirty="0" err="1" smtClean="0">
                <a:solidFill>
                  <a:srgbClr val="17375E"/>
                </a:solidFill>
                <a:latin typeface="Baskerville Old Face" pitchFamily="18" charset="0"/>
              </a:rPr>
              <a:t>x</a:t>
            </a:r>
            <a:r>
              <a:rPr lang="en-US" sz="1400" dirty="0" err="1" smtClean="0">
                <a:solidFill>
                  <a:srgbClr val="17375E"/>
                </a:solidFill>
              </a:rPr>
              <a:t>L</a:t>
            </a:r>
            <a:endParaRPr lang="en-US" sz="1400" dirty="0" smtClean="0">
              <a:solidFill>
                <a:srgbClr val="17375E"/>
              </a:solidFill>
            </a:endParaRPr>
          </a:p>
          <a:p>
            <a:pPr marL="0" indent="0">
              <a:buFont typeface="Arial" charset="0"/>
              <a:buNone/>
            </a:pPr>
            <a:endParaRPr lang="en-US" sz="1400" dirty="0" smtClean="0">
              <a:solidFill>
                <a:srgbClr val="17375E"/>
              </a:solidFill>
            </a:endParaRPr>
          </a:p>
          <a:p>
            <a:pPr marL="0" indent="0">
              <a:buFont typeface="Arial" charset="0"/>
              <a:buNone/>
            </a:pPr>
            <a:endParaRPr lang="en-US" sz="1400" dirty="0" smtClean="0">
              <a:solidFill>
                <a:srgbClr val="17375E"/>
              </a:solidFill>
            </a:endParaRPr>
          </a:p>
          <a:p>
            <a:pPr marL="0" indent="0">
              <a:buFont typeface="Arial" charset="0"/>
              <a:buNone/>
            </a:pPr>
            <a:endParaRPr lang="en-US" sz="1400" dirty="0" smtClean="0">
              <a:solidFill>
                <a:srgbClr val="17375E"/>
              </a:solidFill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2339752" y="3140968"/>
            <a:ext cx="9361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s  </a:t>
            </a:r>
          </a:p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     </a:t>
            </a:r>
            <a:endParaRPr lang="en-US" sz="2800" i="1" dirty="0"/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2627784" y="3142129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4139952" y="3140968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1763688" y="3140968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1331640" y="3717032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3563888" y="3717032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755576" y="3717032"/>
            <a:ext cx="1080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131840" y="3717032"/>
            <a:ext cx="1080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6156176" y="3215298"/>
            <a:ext cx="9361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s  </a:t>
            </a:r>
          </a:p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     </a:t>
            </a:r>
            <a:endParaRPr lang="en-US" sz="2800" i="1" dirty="0"/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6444208" y="3140968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79512" y="3501008"/>
            <a:ext cx="8229600" cy="3168352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( n -1) s   &lt;       &lt;    (n - 1 ) s       , IC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Baskerville Old Face" pitchFamily="18" charset="0"/>
                <a:ea typeface="+mn-ea"/>
                <a:cs typeface="+mn-cs"/>
              </a:rPr>
              <a:t>x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Baskerville Old Face" pitchFamily="18" charset="0"/>
                <a:ea typeface="+mn-ea"/>
                <a:cs typeface="+mn-cs"/>
              </a:rPr>
              <a:t>x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827584" y="5085184"/>
            <a:ext cx="1080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419872" y="5157192"/>
            <a:ext cx="1080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835696" y="4510281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1331640" y="5086345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4427984" y="4509120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3923928" y="5085184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411760" y="4583450"/>
            <a:ext cx="9361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s  </a:t>
            </a:r>
          </a:p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     </a:t>
            </a:r>
            <a:endParaRPr lang="en-US" sz="2800" i="1" dirty="0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372200" y="4583450"/>
            <a:ext cx="9361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s  </a:t>
            </a:r>
          </a:p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     </a:t>
            </a:r>
            <a:endParaRPr lang="en-US" sz="2800" i="1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827584" y="450912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3419872" y="450912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683568" y="4509120"/>
            <a:ext cx="14401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>
            <a:off x="3275856" y="4509120"/>
            <a:ext cx="14401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195464" y="4581128"/>
            <a:ext cx="80392" cy="9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504056" y="4581128"/>
            <a:ext cx="179512" cy="9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084421"/>
            <a:ext cx="8795196" cy="1187052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solidFill>
                  <a:srgbClr val="17375E"/>
                </a:solidFill>
              </a:rPr>
              <a:t>Intervalos</a:t>
            </a:r>
            <a:r>
              <a:rPr lang="en-US" altLang="en-US" sz="3200" dirty="0" smtClean="0">
                <a:solidFill>
                  <a:srgbClr val="17375E"/>
                </a:solidFill>
              </a:rPr>
              <a:t> de </a:t>
            </a:r>
            <a:r>
              <a:rPr lang="en-US" altLang="en-US" sz="3200" dirty="0" err="1" smtClean="0">
                <a:solidFill>
                  <a:srgbClr val="17375E"/>
                </a:solidFill>
              </a:rPr>
              <a:t>confiança</a:t>
            </a:r>
            <a:r>
              <a:rPr lang="en-US" altLang="en-US" sz="3200" dirty="0" smtClean="0">
                <a:solidFill>
                  <a:srgbClr val="17375E"/>
                </a:solidFill>
              </a:rPr>
              <a:t> e a </a:t>
            </a:r>
            <a:r>
              <a:rPr lang="en-US" altLang="en-US" sz="3200" dirty="0" err="1" smtClean="0">
                <a:solidFill>
                  <a:srgbClr val="17375E"/>
                </a:solidFill>
              </a:rPr>
              <a:t>distribuição</a:t>
            </a:r>
            <a:r>
              <a:rPr lang="en-US" altLang="en-US" sz="3200" dirty="0" smtClean="0">
                <a:solidFill>
                  <a:srgbClr val="17375E"/>
                </a:solidFill>
              </a:rPr>
              <a:t> </a:t>
            </a:r>
            <a:r>
              <a:rPr lang="en-US" altLang="en-US" sz="3200" i="1" dirty="0" smtClean="0">
                <a:solidFill>
                  <a:srgbClr val="17375E"/>
                </a:solidFill>
              </a:rPr>
              <a:t>qui </a:t>
            </a:r>
            <a:r>
              <a:rPr lang="en-US" altLang="en-US" sz="3200" i="1" dirty="0" err="1" smtClean="0">
                <a:solidFill>
                  <a:srgbClr val="17375E"/>
                </a:solidFill>
              </a:rPr>
              <a:t>quadrado</a:t>
            </a:r>
            <a:endParaRPr lang="el-GR" altLang="en-US" sz="3200" i="1" dirty="0" smtClean="0">
              <a:solidFill>
                <a:srgbClr val="17375E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461125" y="4313659"/>
            <a:ext cx="16385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600" dirty="0" err="1" smtClean="0">
                <a:solidFill>
                  <a:srgbClr val="17375E"/>
                </a:solidFill>
                <a:latin typeface="+mj-lt"/>
              </a:rPr>
              <a:t>g.l</a:t>
            </a:r>
            <a:r>
              <a:rPr lang="en-US" sz="2600" dirty="0" smtClean="0">
                <a:solidFill>
                  <a:srgbClr val="17375E"/>
                </a:solidFill>
                <a:latin typeface="+mj-lt"/>
              </a:rPr>
              <a:t>. </a:t>
            </a:r>
            <a:r>
              <a:rPr lang="en-US" sz="2600" dirty="0">
                <a:solidFill>
                  <a:srgbClr val="17375E"/>
                </a:solidFill>
                <a:latin typeface="+mj-lt"/>
              </a:rPr>
              <a:t>= </a:t>
            </a:r>
            <a:r>
              <a:rPr lang="en-US" sz="2600" i="1" dirty="0">
                <a:solidFill>
                  <a:srgbClr val="17375E"/>
                </a:solidFill>
                <a:latin typeface="+mj-lt"/>
              </a:rPr>
              <a:t>n</a:t>
            </a:r>
            <a:r>
              <a:rPr lang="en-US" sz="2600" dirty="0">
                <a:solidFill>
                  <a:srgbClr val="17375E"/>
                </a:solidFill>
                <a:latin typeface="+mj-lt"/>
              </a:rPr>
              <a:t> – 1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74638" y="2780928"/>
            <a:ext cx="5211762" cy="101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just" eaLnBrk="1" hangingPunct="1">
              <a:spcBef>
                <a:spcPct val="65000"/>
              </a:spcBef>
              <a:spcAft>
                <a:spcPts val="1200"/>
              </a:spcAft>
              <a:buClr>
                <a:schemeClr val="accent1"/>
              </a:buClr>
            </a:pPr>
            <a:r>
              <a:rPr lang="en-US" sz="2800" dirty="0" smtClean="0">
                <a:solidFill>
                  <a:srgbClr val="17375E"/>
                </a:solidFill>
                <a:latin typeface="+mj-lt"/>
              </a:rPr>
              <a:t>1. </a:t>
            </a:r>
            <a:r>
              <a:rPr lang="en-US" sz="2800" dirty="0" err="1" smtClean="0">
                <a:solidFill>
                  <a:srgbClr val="17375E"/>
                </a:solidFill>
                <a:latin typeface="+mj-lt"/>
              </a:rPr>
              <a:t>Verifique</a:t>
            </a:r>
            <a:r>
              <a:rPr lang="en-US" sz="2800" dirty="0" smtClean="0">
                <a:solidFill>
                  <a:srgbClr val="17375E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rgbClr val="17375E"/>
                </a:solidFill>
                <a:latin typeface="+mj-lt"/>
              </a:rPr>
              <a:t>que</a:t>
            </a:r>
            <a:r>
              <a:rPr lang="en-US" sz="2800" dirty="0" smtClean="0">
                <a:solidFill>
                  <a:srgbClr val="17375E"/>
                </a:solidFill>
                <a:latin typeface="+mj-lt"/>
              </a:rPr>
              <a:t> a </a:t>
            </a:r>
            <a:r>
              <a:rPr lang="en-US" sz="2800" dirty="0" err="1" smtClean="0">
                <a:solidFill>
                  <a:srgbClr val="17375E"/>
                </a:solidFill>
                <a:latin typeface="+mj-lt"/>
              </a:rPr>
              <a:t>população</a:t>
            </a:r>
            <a:r>
              <a:rPr lang="en-US" sz="2800" dirty="0" smtClean="0">
                <a:solidFill>
                  <a:srgbClr val="17375E"/>
                </a:solidFill>
                <a:latin typeface="+mj-lt"/>
              </a:rPr>
              <a:t> tem </a:t>
            </a:r>
            <a:r>
              <a:rPr lang="en-US" sz="2800" dirty="0" err="1" smtClean="0">
                <a:solidFill>
                  <a:srgbClr val="17375E"/>
                </a:solidFill>
                <a:latin typeface="+mj-lt"/>
              </a:rPr>
              <a:t>distribuição</a:t>
            </a:r>
            <a:r>
              <a:rPr lang="en-US" sz="2800" dirty="0" smtClean="0">
                <a:solidFill>
                  <a:srgbClr val="17375E"/>
                </a:solidFill>
                <a:latin typeface="+mj-lt"/>
              </a:rPr>
              <a:t> normal</a:t>
            </a:r>
            <a:endParaRPr lang="en-US" sz="2800" dirty="0">
              <a:solidFill>
                <a:srgbClr val="17375E"/>
              </a:solidFill>
              <a:latin typeface="+mj-lt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251520" y="2175520"/>
            <a:ext cx="8242300" cy="533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palavras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símbolos</a:t>
            </a:r>
            <a:endParaRPr lang="el-GR" sz="2800" b="1" i="1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65125" y="5393779"/>
            <a:ext cx="5211762" cy="57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just" eaLnBrk="1" hangingPunct="1">
              <a:spcBef>
                <a:spcPct val="65000"/>
              </a:spcBef>
              <a:spcAft>
                <a:spcPts val="1200"/>
              </a:spcAft>
              <a:buClr>
                <a:schemeClr val="accent1"/>
              </a:buClr>
            </a:pPr>
            <a:r>
              <a:rPr lang="en-US" sz="28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3.  </a:t>
            </a:r>
            <a:r>
              <a:rPr lang="en-US" sz="28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Encontre</a:t>
            </a:r>
            <a:r>
              <a:rPr lang="en-US" sz="28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a </a:t>
            </a:r>
            <a:r>
              <a:rPr lang="en-US" sz="28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estimativa</a:t>
            </a:r>
            <a:r>
              <a:rPr lang="en-US" sz="28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</a:t>
            </a:r>
            <a:r>
              <a:rPr lang="en-US" sz="28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pontual</a:t>
            </a:r>
            <a:endParaRPr lang="en-US" sz="2800" dirty="0">
              <a:solidFill>
                <a:srgbClr val="17375E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03666" y="4015214"/>
            <a:ext cx="5211762" cy="15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just" eaLnBrk="1" hangingPunct="1">
              <a:spcBef>
                <a:spcPct val="65000"/>
              </a:spcBef>
              <a:spcAft>
                <a:spcPts val="1200"/>
              </a:spcAft>
              <a:buClr>
                <a:schemeClr val="accent1"/>
              </a:buClr>
            </a:pPr>
            <a:r>
              <a:rPr lang="en-US" sz="2800" dirty="0" smtClean="0">
                <a:solidFill>
                  <a:srgbClr val="17375E"/>
                </a:solidFill>
                <a:latin typeface="+mj-lt"/>
              </a:rPr>
              <a:t>2. </a:t>
            </a:r>
            <a:r>
              <a:rPr lang="en-US" sz="2800" dirty="0" err="1" smtClean="0">
                <a:solidFill>
                  <a:srgbClr val="17375E"/>
                </a:solidFill>
                <a:latin typeface="+mj-lt"/>
              </a:rPr>
              <a:t>Identifique</a:t>
            </a:r>
            <a:r>
              <a:rPr lang="en-US" sz="2800" dirty="0" smtClean="0">
                <a:solidFill>
                  <a:srgbClr val="17375E"/>
                </a:solidFill>
                <a:latin typeface="+mj-lt"/>
              </a:rPr>
              <a:t> a </a:t>
            </a:r>
            <a:r>
              <a:rPr lang="en-US" sz="2800" dirty="0" err="1" smtClean="0">
                <a:solidFill>
                  <a:srgbClr val="17375E"/>
                </a:solidFill>
                <a:latin typeface="+mj-lt"/>
              </a:rPr>
              <a:t>estatistica</a:t>
            </a:r>
            <a:r>
              <a:rPr lang="en-US" sz="2800" dirty="0" smtClean="0">
                <a:solidFill>
                  <a:srgbClr val="17375E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rgbClr val="17375E"/>
                </a:solidFill>
                <a:latin typeface="+mj-lt"/>
              </a:rPr>
              <a:t>da</a:t>
            </a:r>
            <a:r>
              <a:rPr lang="en-US" sz="2800" dirty="0" smtClean="0">
                <a:solidFill>
                  <a:srgbClr val="17375E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rgbClr val="17375E"/>
                </a:solidFill>
                <a:latin typeface="+mj-lt"/>
              </a:rPr>
              <a:t>amostra</a:t>
            </a:r>
            <a:r>
              <a:rPr lang="en-US" sz="2800" dirty="0" smtClean="0">
                <a:solidFill>
                  <a:srgbClr val="17375E"/>
                </a:solidFill>
                <a:latin typeface="+mj-lt"/>
              </a:rPr>
              <a:t> n e o </a:t>
            </a:r>
            <a:r>
              <a:rPr lang="en-US" sz="2800" dirty="0" err="1" smtClean="0">
                <a:solidFill>
                  <a:srgbClr val="17375E"/>
                </a:solidFill>
                <a:latin typeface="+mj-lt"/>
              </a:rPr>
              <a:t>grau</a:t>
            </a:r>
            <a:r>
              <a:rPr lang="en-US" sz="2800" dirty="0" smtClean="0">
                <a:solidFill>
                  <a:srgbClr val="17375E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rgbClr val="17375E"/>
                </a:solidFill>
                <a:latin typeface="+mj-lt"/>
              </a:rPr>
              <a:t>liberdade</a:t>
            </a:r>
            <a:endParaRPr lang="en-US" sz="2800" dirty="0">
              <a:solidFill>
                <a:srgbClr val="17375E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1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pic>
        <p:nvPicPr>
          <p:cNvPr id="19722" name="Picture 266" descr="http://www.obid.senad.gov.br/portais/OBID/biblioteca/imagens/estatisticas/32763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4869160"/>
            <a:ext cx="1856606" cy="1111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2563" y="1363217"/>
            <a:ext cx="8778875" cy="285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l-GR" b="1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9384" y="1860104"/>
            <a:ext cx="4038600" cy="1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just" eaLnBrk="1" hangingPunct="1">
              <a:spcBef>
                <a:spcPct val="65000"/>
              </a:spcBef>
              <a:buClr>
                <a:schemeClr val="accent1"/>
              </a:buClr>
            </a:pP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4.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Encontre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os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valores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criticos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 </a:t>
            </a:r>
            <a:r>
              <a:rPr lang="en-US" sz="2600" dirty="0" err="1" smtClean="0">
                <a:solidFill>
                  <a:srgbClr val="17375E"/>
                </a:solidFill>
                <a:latin typeface="Baskerville Old Face" pitchFamily="18" charset="0"/>
                <a:sym typeface="Symbol" pitchFamily="18" charset="2"/>
              </a:rPr>
              <a:t>x</a:t>
            </a:r>
            <a:r>
              <a:rPr lang="en-US" sz="1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R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 e </a:t>
            </a:r>
            <a:r>
              <a:rPr lang="en-US" sz="2600" dirty="0" err="1" smtClean="0">
                <a:solidFill>
                  <a:srgbClr val="17375E"/>
                </a:solidFill>
                <a:latin typeface="Baskerville Old Face" pitchFamily="18" charset="0"/>
                <a:sym typeface="Symbol" pitchFamily="18" charset="2"/>
              </a:rPr>
              <a:t>x</a:t>
            </a:r>
            <a:r>
              <a:rPr lang="en-US" sz="1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L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que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correspondem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ao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nivel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de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confiança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c</a:t>
            </a:r>
            <a:endParaRPr lang="en-US" sz="2600" dirty="0">
              <a:solidFill>
                <a:srgbClr val="17375E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48064" y="3644429"/>
            <a:ext cx="3048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600" dirty="0" smtClean="0">
                <a:solidFill>
                  <a:srgbClr val="17375E"/>
                </a:solidFill>
                <a:latin typeface="+mj-lt"/>
              </a:rPr>
              <a:t>(n-1)s   &lt;       &lt;   (n-1)s</a:t>
            </a:r>
          </a:p>
          <a:p>
            <a:pPr eaLnBrk="1" hangingPunct="1"/>
            <a:r>
              <a:rPr lang="en-US" sz="2600" dirty="0" smtClean="0">
                <a:solidFill>
                  <a:srgbClr val="17375E"/>
                </a:solidFill>
                <a:latin typeface="+mj-lt"/>
              </a:rPr>
              <a:t>    </a:t>
            </a:r>
            <a:r>
              <a:rPr lang="en-US" sz="2600" dirty="0" err="1" smtClean="0">
                <a:solidFill>
                  <a:srgbClr val="17375E"/>
                </a:solidFill>
                <a:latin typeface="Baskerville Old Face" pitchFamily="18" charset="0"/>
              </a:rPr>
              <a:t>x</a:t>
            </a:r>
            <a:r>
              <a:rPr lang="en-US" sz="1400" dirty="0" err="1" smtClean="0">
                <a:solidFill>
                  <a:srgbClr val="17375E"/>
                </a:solidFill>
                <a:latin typeface="+mj-lt"/>
              </a:rPr>
              <a:t>R</a:t>
            </a:r>
            <a:r>
              <a:rPr lang="en-US" sz="2600" dirty="0" smtClean="0">
                <a:solidFill>
                  <a:srgbClr val="17375E"/>
                </a:solidFill>
                <a:latin typeface="+mj-lt"/>
              </a:rPr>
              <a:t>                         </a:t>
            </a:r>
            <a:r>
              <a:rPr lang="en-US" sz="2600" dirty="0" err="1" smtClean="0">
                <a:solidFill>
                  <a:srgbClr val="17375E"/>
                </a:solidFill>
                <a:latin typeface="Baskerville Old Face" pitchFamily="18" charset="0"/>
              </a:rPr>
              <a:t>x</a:t>
            </a:r>
            <a:r>
              <a:rPr lang="en-US" sz="1400" dirty="0" err="1" smtClean="0">
                <a:solidFill>
                  <a:srgbClr val="17375E"/>
                </a:solidFill>
                <a:latin typeface="+mj-lt"/>
              </a:rPr>
              <a:t>L</a:t>
            </a:r>
            <a:endParaRPr lang="en-US" sz="1400" dirty="0">
              <a:solidFill>
                <a:srgbClr val="17375E"/>
              </a:solidFill>
              <a:latin typeface="+mj-lt"/>
            </a:endParaRPr>
          </a:p>
          <a:p>
            <a:pPr eaLnBrk="1" hangingPunct="1"/>
            <a:r>
              <a:rPr lang="en-US" sz="2600" dirty="0">
                <a:solidFill>
                  <a:srgbClr val="17375E"/>
                </a:solidFill>
                <a:latin typeface="+mj-lt"/>
              </a:rPr>
              <a:t> </a:t>
            </a:r>
            <a:r>
              <a:rPr lang="en-US" sz="2600" dirty="0">
                <a:solidFill>
                  <a:srgbClr val="17375E"/>
                </a:solidFill>
                <a:latin typeface="+mj-lt"/>
                <a:sym typeface="Symbol" pitchFamily="18" charset="2"/>
              </a:rPr>
              <a:t/>
            </a:r>
            <a:br>
              <a:rPr lang="en-US" sz="2600" dirty="0">
                <a:solidFill>
                  <a:srgbClr val="17375E"/>
                </a:solidFill>
                <a:latin typeface="+mj-lt"/>
                <a:sym typeface="Symbol" pitchFamily="18" charset="2"/>
              </a:rPr>
            </a:br>
            <a:endParaRPr lang="en-US" sz="2600" dirty="0">
              <a:solidFill>
                <a:srgbClr val="17375E"/>
              </a:solidFill>
              <a:latin typeface="+mj-lt"/>
              <a:sym typeface="Symbol" pitchFamily="18" charset="2"/>
            </a:endParaRPr>
          </a:p>
          <a:p>
            <a:pPr eaLnBrk="1" hangingPunct="1"/>
            <a:endParaRPr lang="en-US" sz="2600" b="1" dirty="0" smtClean="0">
              <a:solidFill>
                <a:srgbClr val="17375E"/>
              </a:solidFill>
              <a:latin typeface="+mj-lt"/>
              <a:sym typeface="Symbol" pitchFamily="18" charset="2"/>
            </a:endParaRPr>
          </a:p>
          <a:p>
            <a:pPr eaLnBrk="1" hangingPunct="1"/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</a:t>
            </a:r>
            <a:endParaRPr lang="en-US" sz="2600" i="1" dirty="0">
              <a:solidFill>
                <a:srgbClr val="17375E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365125" y="1355279"/>
            <a:ext cx="8242300" cy="533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palavras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símbolos</a:t>
            </a:r>
            <a:endParaRPr lang="el-GR" sz="2800" b="1" i="1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2051720" y="2276872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3347864" y="2278033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23528" y="3660304"/>
            <a:ext cx="4038600" cy="1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just" eaLnBrk="1" hangingPunct="1">
              <a:spcBef>
                <a:spcPct val="65000"/>
              </a:spcBef>
              <a:buClr>
                <a:schemeClr val="accent1"/>
              </a:buClr>
            </a:pP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4.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Encontre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os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extremos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esquerdo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e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direito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para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a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variancia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da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população</a:t>
            </a:r>
            <a:endParaRPr lang="en-US" sz="2600" dirty="0">
              <a:solidFill>
                <a:srgbClr val="17375E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6444208" y="3645024"/>
            <a:ext cx="9361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s  </a:t>
            </a:r>
          </a:p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     </a:t>
            </a:r>
            <a:endParaRPr lang="en-US" sz="2800" i="1" dirty="0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5940152" y="3646185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6732240" y="3646185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8028384" y="3645024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5724128" y="4150241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7812360" y="4149080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cxnSp>
        <p:nvCxnSpPr>
          <p:cNvPr id="26" name="Conector reto 25"/>
          <p:cNvCxnSpPr/>
          <p:nvPr/>
        </p:nvCxnSpPr>
        <p:spPr>
          <a:xfrm>
            <a:off x="5148064" y="4149080"/>
            <a:ext cx="1080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7164288" y="4149080"/>
            <a:ext cx="1080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51520" y="5028456"/>
            <a:ext cx="4038600" cy="1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just" eaLnBrk="1" hangingPunct="1">
              <a:spcBef>
                <a:spcPct val="65000"/>
              </a:spcBef>
              <a:buClr>
                <a:schemeClr val="accent1"/>
              </a:buClr>
            </a:pP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4.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Encontre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o IC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para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o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desvio</a:t>
            </a:r>
            <a:r>
              <a:rPr lang="en-US" sz="2600" dirty="0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rgbClr val="17375E"/>
                </a:solidFill>
                <a:latin typeface="+mj-lt"/>
                <a:sym typeface="Symbol" pitchFamily="18" charset="2"/>
              </a:rPr>
              <a:t>padrão</a:t>
            </a:r>
            <a:endParaRPr lang="en-US" sz="2600" dirty="0">
              <a:solidFill>
                <a:srgbClr val="17375E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499992" y="4221088"/>
            <a:ext cx="4176464" cy="2448272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( n -1) s   &lt;       &lt;    (n - 1 )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Baskerville Old Face" pitchFamily="18" charset="0"/>
                <a:ea typeface="+mn-ea"/>
                <a:cs typeface="+mn-cs"/>
              </a:rPr>
              <a:t>x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Baskerville Old Face" pitchFamily="18" charset="0"/>
                <a:ea typeface="+mn-ea"/>
                <a:cs typeface="+mn-cs"/>
              </a:rPr>
              <a:t>x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300192" y="5087506"/>
            <a:ext cx="9361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s  </a:t>
            </a:r>
          </a:p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     </a:t>
            </a:r>
            <a:endParaRPr lang="en-US" sz="2800" i="1" dirty="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940152" y="5086345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8172400" y="5086345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580112" y="5518393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7812360" y="5590401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400" b="1" i="1" dirty="0" smtClean="0">
                <a:latin typeface="Symbol" pitchFamily="18" charset="2"/>
              </a:rPr>
              <a:t>     </a:t>
            </a:r>
            <a:endParaRPr lang="en-US" sz="1400" i="1" dirty="0"/>
          </a:p>
        </p:txBody>
      </p:sp>
      <p:cxnSp>
        <p:nvCxnSpPr>
          <p:cNvPr id="35" name="Conector reto 34"/>
          <p:cNvCxnSpPr/>
          <p:nvPr/>
        </p:nvCxnSpPr>
        <p:spPr>
          <a:xfrm>
            <a:off x="5076056" y="5517232"/>
            <a:ext cx="1080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7164288" y="5517232"/>
            <a:ext cx="10801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V="1">
            <a:off x="4644008" y="5157192"/>
            <a:ext cx="14401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V="1">
            <a:off x="7092280" y="5085184"/>
            <a:ext cx="14401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 flipV="1">
            <a:off x="4563616" y="5229200"/>
            <a:ext cx="80392" cy="728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H="1" flipV="1">
            <a:off x="7020272" y="5157192"/>
            <a:ext cx="72008" cy="728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4796408" y="5157192"/>
            <a:ext cx="1287760" cy="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7244680" y="5085184"/>
            <a:ext cx="1287760" cy="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8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473398"/>
            <a:ext cx="9093200" cy="1371426"/>
          </a:xfrm>
        </p:spPr>
        <p:txBody>
          <a:bodyPr/>
          <a:lstStyle/>
          <a:p>
            <a:pPr eaLnBrk="1" hangingPunct="1"/>
            <a:r>
              <a:rPr lang="en-US" altLang="en-US" sz="4000" dirty="0" err="1" smtClean="0">
                <a:solidFill>
                  <a:schemeClr val="tx2">
                    <a:lumMod val="75000"/>
                  </a:schemeClr>
                </a:solidFill>
              </a:rPr>
              <a:t>Tente</a:t>
            </a:r>
            <a:r>
              <a:rPr lang="en-US" altLang="en-US" sz="4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4000" dirty="0" err="1" smtClean="0">
                <a:solidFill>
                  <a:schemeClr val="tx2">
                    <a:lumMod val="75000"/>
                  </a:schemeClr>
                </a:solidFill>
              </a:rPr>
              <a:t>você</a:t>
            </a:r>
            <a:r>
              <a:rPr lang="en-US" altLang="en-US" sz="4000" dirty="0" smtClean="0">
                <a:solidFill>
                  <a:schemeClr val="tx2">
                    <a:lumMod val="75000"/>
                  </a:schemeClr>
                </a:solidFill>
              </a:rPr>
              <a:t> 1</a:t>
            </a:r>
            <a:endParaRPr lang="el-GR" altLang="en-US" sz="4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365125" y="2430264"/>
            <a:ext cx="870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8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769542"/>
            <a:ext cx="9093200" cy="1371426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Voce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seleciona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aleatoriamente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30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amostras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um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antialergico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as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pesa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O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amostra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é 1,2 mg . </a:t>
            </a:r>
            <a:r>
              <a:rPr kumimoji="0" lang="en-US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Supondo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pesos </a:t>
            </a:r>
            <a:r>
              <a:rPr kumimoji="0" lang="en-US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são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normalmente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distribuidos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construa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um IC de 99% </a:t>
            </a:r>
            <a:r>
              <a:rPr kumimoji="0" lang="en-US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</a:t>
            </a:r>
            <a:r>
              <a:rPr kumimoji="0" lang="en-US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variancia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</a:t>
            </a:r>
            <a:r>
              <a:rPr kumimoji="0" lang="en-US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população</a:t>
            </a:r>
            <a:r>
              <a:rPr kumimoji="0" lang="en-US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.</a:t>
            </a:r>
            <a:endParaRPr kumimoji="0" lang="el-G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473398"/>
            <a:ext cx="9093200" cy="1371426"/>
          </a:xfrm>
        </p:spPr>
        <p:txBody>
          <a:bodyPr/>
          <a:lstStyle/>
          <a:p>
            <a:pPr eaLnBrk="1" hangingPunct="1"/>
            <a:r>
              <a:rPr lang="en-US" altLang="en-US" sz="4000" dirty="0" err="1" smtClean="0">
                <a:solidFill>
                  <a:schemeClr val="tx2">
                    <a:lumMod val="75000"/>
                  </a:schemeClr>
                </a:solidFill>
              </a:rPr>
              <a:t>Tente</a:t>
            </a:r>
            <a:r>
              <a:rPr lang="en-US" altLang="en-US" sz="4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4000" dirty="0" err="1" smtClean="0">
                <a:solidFill>
                  <a:schemeClr val="tx2">
                    <a:lumMod val="75000"/>
                  </a:schemeClr>
                </a:solidFill>
              </a:rPr>
              <a:t>você</a:t>
            </a:r>
            <a:r>
              <a:rPr lang="en-US" altLang="en-US" sz="4000" dirty="0" smtClean="0">
                <a:solidFill>
                  <a:schemeClr val="tx2">
                    <a:lumMod val="75000"/>
                  </a:schemeClr>
                </a:solidFill>
              </a:rPr>
              <a:t> 2</a:t>
            </a:r>
            <a:endParaRPr lang="el-GR" altLang="en-US" sz="4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365125" y="2430264"/>
            <a:ext cx="870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8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769542"/>
            <a:ext cx="9093200" cy="1371426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Encontre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IC de 90% e 95%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para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variancia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e o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desvio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padrão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população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de pesos de </a:t>
            </a:r>
            <a:r>
              <a:rPr lang="en-US" altLang="en-US" sz="24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remedios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kumimoji="0" lang="el-G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256584"/>
          </a:xfrm>
        </p:spPr>
        <p:txBody>
          <a:bodyPr/>
          <a:lstStyle/>
          <a:p>
            <a:pPr algn="just" eaLnBrk="1" hangingPunct="1">
              <a:buFont typeface="Wingdings"/>
              <a:buChar char="à"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Em um ambiente de Fabrica é necessário controlar quanto um processo varia ao longo de sua produção.</a:t>
            </a:r>
          </a:p>
          <a:p>
            <a:pPr algn="just" eaLnBrk="1" hangingPunct="1">
              <a:buFont typeface="Wingdings"/>
              <a:buChar char="à"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É importante que as peças variem muito pouco ou quase nada.</a:t>
            </a:r>
          </a:p>
          <a:p>
            <a:pPr algn="just" eaLnBrk="1" hangingPunct="1">
              <a:buFont typeface="Wingdings"/>
              <a:buChar char="à"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Como podemos medir e controlar a variação de peças ??</a:t>
            </a:r>
          </a:p>
          <a:p>
            <a:pPr algn="just" eaLnBrk="1" hangingPunct="1">
              <a:buFont typeface="Wingdings"/>
              <a:buChar char="à"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473398"/>
            <a:ext cx="9093200" cy="1371426"/>
          </a:xfrm>
        </p:spPr>
        <p:txBody>
          <a:bodyPr/>
          <a:lstStyle/>
          <a:p>
            <a:pPr eaLnBrk="1" hangingPunct="1"/>
            <a:r>
              <a:rPr lang="en-US" altLang="en-US" sz="4000" dirty="0" err="1" smtClean="0">
                <a:solidFill>
                  <a:schemeClr val="tx2">
                    <a:lumMod val="75000"/>
                  </a:schemeClr>
                </a:solidFill>
              </a:rPr>
              <a:t>Novos</a:t>
            </a:r>
            <a:r>
              <a:rPr lang="en-US" altLang="en-US" sz="4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4000" dirty="0" err="1" smtClean="0">
                <a:solidFill>
                  <a:schemeClr val="tx2">
                    <a:lumMod val="75000"/>
                  </a:schemeClr>
                </a:solidFill>
              </a:rPr>
              <a:t>exercicios</a:t>
            </a:r>
            <a:endParaRPr lang="el-GR" altLang="en-US" sz="4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365125" y="2430264"/>
            <a:ext cx="870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8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769542"/>
            <a:ext cx="9093200" cy="1371426"/>
          </a:xfrm>
          <a:prstGeom prst="rect">
            <a:avLst/>
          </a:prstGeom>
        </p:spPr>
        <p:txBody>
          <a:bodyPr/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Nos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exercicios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abaixo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calcule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IC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para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variancia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desvio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padrão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população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. A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população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normalmente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distribuida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en-US" sz="2000" dirty="0" smtClean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a.     Voce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seleciona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aleatoriamente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mede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comprimento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de 17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parafusos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. Os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resultados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estão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abaixo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.  Use NC de 95%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   1,286      1,138   1,24     1,132  1,381   1,137   1,300      1,167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    1,240      1,401      1,241      1,171     1,217    1,360    1,302      1,331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     1,383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en-US" sz="2000" dirty="0" smtClean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b. Um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fabricante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máquinas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esta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tentando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determinar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desvio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padrão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vida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de um de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seus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modelos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produtos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fabricados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Para faze-lo,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ele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seleciona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aleatoriamente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12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maquinas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que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foram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vendidas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anos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atras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descobre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que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desvio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padrão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amostra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é 3,5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anos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Use um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nivel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altLang="en-US" sz="2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confiança</a:t>
            </a:r>
            <a:r>
              <a:rPr lang="en-US" alt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de 99%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l-G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473398"/>
            <a:ext cx="9093200" cy="1371426"/>
          </a:xfrm>
        </p:spPr>
        <p:txBody>
          <a:bodyPr/>
          <a:lstStyle/>
          <a:p>
            <a:pPr eaLnBrk="1" hangingPunct="1"/>
            <a:r>
              <a:rPr lang="en-US" altLang="en-US" sz="4000" dirty="0" err="1" smtClean="0">
                <a:solidFill>
                  <a:schemeClr val="tx2">
                    <a:lumMod val="75000"/>
                  </a:schemeClr>
                </a:solidFill>
              </a:rPr>
              <a:t>Vamos</a:t>
            </a:r>
            <a:r>
              <a:rPr lang="en-US" altLang="en-US" sz="4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4000" dirty="0" err="1" smtClean="0">
                <a:solidFill>
                  <a:schemeClr val="tx2">
                    <a:lumMod val="75000"/>
                  </a:schemeClr>
                </a:solidFill>
              </a:rPr>
              <a:t>tentar</a:t>
            </a:r>
            <a:r>
              <a:rPr lang="en-US" altLang="en-US" sz="4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4000" dirty="0" err="1" smtClean="0">
                <a:solidFill>
                  <a:schemeClr val="tx2">
                    <a:lumMod val="75000"/>
                  </a:schemeClr>
                </a:solidFill>
              </a:rPr>
              <a:t>mais</a:t>
            </a:r>
            <a:r>
              <a:rPr lang="en-US" altLang="en-US" sz="4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4000" dirty="0" err="1" smtClean="0">
                <a:solidFill>
                  <a:schemeClr val="tx2">
                    <a:lumMod val="75000"/>
                  </a:schemeClr>
                </a:solidFill>
              </a:rPr>
              <a:t>uma</a:t>
            </a:r>
            <a:r>
              <a:rPr lang="en-US" altLang="en-US" sz="4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4000" dirty="0" err="1" smtClean="0">
                <a:solidFill>
                  <a:schemeClr val="tx2">
                    <a:lumMod val="75000"/>
                  </a:schemeClr>
                </a:solidFill>
              </a:rPr>
              <a:t>vez</a:t>
            </a:r>
            <a:r>
              <a:rPr lang="en-US" altLang="en-US" sz="4000" dirty="0" smtClean="0">
                <a:solidFill>
                  <a:schemeClr val="tx2">
                    <a:lumMod val="75000"/>
                  </a:schemeClr>
                </a:solidFill>
              </a:rPr>
              <a:t> !!!</a:t>
            </a:r>
            <a:endParaRPr lang="el-GR" altLang="en-US" sz="4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365125" y="2430264"/>
            <a:ext cx="87026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8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365125" y="1556792"/>
            <a:ext cx="80953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O número de horas de capacidade de reserva de 18 baterias de automóveis escolhidas </a:t>
            </a:r>
            <a:r>
              <a:rPr lang="pt-BR" sz="2000" dirty="0" err="1" smtClean="0"/>
              <a:t>aleatóriamente</a:t>
            </a:r>
            <a:r>
              <a:rPr lang="pt-BR" sz="2000" dirty="0" smtClean="0"/>
              <a:t> é apresentado a seguir. Sabendo que a distribuição é normal e para um nível de confiança de 99% , construa um intervalo de confiança para a </a:t>
            </a:r>
            <a:r>
              <a:rPr lang="pt-BR" sz="2000" dirty="0" err="1" smtClean="0"/>
              <a:t>variancia</a:t>
            </a:r>
            <a:r>
              <a:rPr lang="pt-BR" sz="2000" dirty="0" smtClean="0"/>
              <a:t> e para o desvio padrão da população.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00" y="2996952"/>
            <a:ext cx="6612956" cy="104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256584"/>
          </a:xfrm>
        </p:spPr>
        <p:txBody>
          <a:bodyPr/>
          <a:lstStyle/>
          <a:p>
            <a:pPr algn="just" eaLnBrk="1" hangingPunct="1">
              <a:buFont typeface="Wingdings"/>
              <a:buChar char="à"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Relembrando   -  Estimativa Pontual</a:t>
            </a:r>
          </a:p>
          <a:p>
            <a:pPr algn="just" eaLnBrk="1" hangingPunct="1">
              <a:buFont typeface="Wingdings"/>
              <a:buChar char="à"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Wingdings"/>
              <a:buChar char="à"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A estimativa pontual para       e  s  é a estimativa pontual para     e s .    </a:t>
            </a:r>
          </a:p>
          <a:p>
            <a:pPr algn="just" eaLnBrk="1" hangingPunct="1">
              <a:buFont typeface="Wingdings"/>
              <a:buChar char="à"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Sendo que s é a melhor estimativa não tendenciosa para </a:t>
            </a:r>
          </a:p>
          <a:p>
            <a:pPr algn="just" eaLnBrk="1" hangingPunct="1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5364088" y="2492896"/>
            <a:ext cx="9361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s  </a:t>
            </a:r>
          </a:p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     </a:t>
            </a:r>
            <a:endParaRPr lang="en-US" sz="2800" i="1" dirty="0"/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2915816" y="2999274"/>
            <a:ext cx="9361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s  </a:t>
            </a:r>
          </a:p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     </a:t>
            </a:r>
            <a:endParaRPr lang="en-US" sz="2800" i="1" dirty="0"/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3707904" y="4077072"/>
            <a:ext cx="9361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s  </a:t>
            </a:r>
          </a:p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     </a:t>
            </a:r>
            <a:endParaRPr lang="en-US" sz="2800" i="1" dirty="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5652120" y="2432501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6444208" y="2420888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3995936" y="4016677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3419872" y="3573016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5680" y="908720"/>
            <a:ext cx="8686800" cy="5256584"/>
          </a:xfrm>
        </p:spPr>
        <p:txBody>
          <a:bodyPr/>
          <a:lstStyle/>
          <a:p>
            <a:pPr algn="just" eaLnBrk="1" hangingPunct="1">
              <a:buFont typeface="Wingdings"/>
              <a:buChar char="à"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Utilizaremos a distribuição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</a:rPr>
              <a:t>qui-quadrado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para medir e calcular os intervalos de confiança para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</a:rPr>
              <a:t>variancia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e desvio padrão</a:t>
            </a:r>
          </a:p>
          <a:p>
            <a:pPr algn="just" eaLnBrk="1" hangingPunct="1">
              <a:buFont typeface="Wingdings"/>
              <a:buChar char="à"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  Definição :  Se a variável aleatória x tem  distribuição normal , então a distribuição de :</a:t>
            </a:r>
          </a:p>
          <a:p>
            <a:pPr algn="just" eaLnBrk="1" hangingPunct="1"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               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x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   = ( n-1)s       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(   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x 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 = </a:t>
            </a:r>
            <a:r>
              <a:rPr lang="pt-BR" sz="2000" dirty="0" err="1" smtClean="0">
                <a:solidFill>
                  <a:schemeClr val="tx2">
                    <a:lumMod val="75000"/>
                  </a:schemeClr>
                </a:solidFill>
              </a:rPr>
              <a:t>qui</a:t>
            </a: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 quadrado )</a:t>
            </a:r>
          </a:p>
          <a:p>
            <a:pPr algn="just" eaLnBrk="1" hangingPunct="1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E forma uma distribuição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</a:rPr>
              <a:t>qui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quadrado para amostras de qualquer tamanho , n&gt;1 .</a:t>
            </a:r>
          </a:p>
          <a:p>
            <a:pPr algn="just" eaLnBrk="1" hangingPunct="1"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       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2915816" y="4655458"/>
            <a:ext cx="9361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s  </a:t>
            </a:r>
          </a:p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     </a:t>
            </a:r>
            <a:endParaRPr lang="en-US" sz="2800" i="1" dirty="0"/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3635896" y="4160693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979712" y="4149080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3275856" y="4664749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2555776" y="4653136"/>
            <a:ext cx="12961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4716016" y="4273351"/>
            <a:ext cx="9361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0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000" b="1" i="1" dirty="0" smtClean="0">
                <a:latin typeface="Symbol" pitchFamily="18" charset="2"/>
              </a:rPr>
              <a:t>     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  <p:bldP spid="8" grpId="0"/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825054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rgbClr val="17375E"/>
                </a:solidFill>
              </a:rPr>
              <a:t>1°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conceito</a:t>
            </a:r>
            <a:r>
              <a:rPr lang="en-US" altLang="en-US" sz="3600" dirty="0" smtClean="0">
                <a:solidFill>
                  <a:srgbClr val="17375E"/>
                </a:solidFill>
              </a:rPr>
              <a:t> </a:t>
            </a:r>
            <a:r>
              <a:rPr lang="en-US" altLang="en-US" sz="3600" dirty="0" smtClean="0">
                <a:solidFill>
                  <a:srgbClr val="17375E"/>
                </a:solidFill>
                <a:sym typeface="Wingdings" pitchFamily="2" charset="2"/>
              </a:rPr>
              <a:t>      </a:t>
            </a:r>
            <a:r>
              <a:rPr lang="en-US" altLang="en-US" sz="3600" dirty="0" smtClean="0">
                <a:solidFill>
                  <a:srgbClr val="17375E"/>
                </a:solidFill>
              </a:rPr>
              <a:t>A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distribuição</a:t>
            </a:r>
            <a:r>
              <a:rPr lang="en-US" altLang="en-US" sz="3600" dirty="0" smtClean="0">
                <a:solidFill>
                  <a:srgbClr val="17375E"/>
                </a:solidFill>
              </a:rPr>
              <a:t> </a:t>
            </a:r>
            <a:r>
              <a:rPr lang="en-US" altLang="en-US" sz="3600" i="1" dirty="0" smtClean="0">
                <a:solidFill>
                  <a:srgbClr val="17375E"/>
                </a:solidFill>
              </a:rPr>
              <a:t>qui </a:t>
            </a:r>
            <a:r>
              <a:rPr lang="en-US" altLang="en-US" sz="3600" i="1" dirty="0" err="1" smtClean="0">
                <a:solidFill>
                  <a:srgbClr val="17375E"/>
                </a:solidFill>
              </a:rPr>
              <a:t>quadrado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251520" y="1772816"/>
            <a:ext cx="8784976" cy="2765152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Todos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os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valores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qui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quadrado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  <a:sym typeface="Wingdings" pitchFamily="2" charset="2"/>
              </a:rPr>
              <a:t>x  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são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maiores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ou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iguais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  zero.</a:t>
            </a:r>
          </a:p>
          <a:p>
            <a:pPr algn="just" eaLnBrk="1" hangingPunct="1">
              <a:buNone/>
            </a:pPr>
            <a:endParaRPr lang="en-US" altLang="en-US" sz="2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distribuiução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qui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quadrado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é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uma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familia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de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curvas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,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cada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uma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determinada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pelos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Graus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de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Liberdade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(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g.l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.)</a:t>
            </a:r>
          </a:p>
          <a:p>
            <a:pPr algn="just" eaLnBrk="1" hangingPunct="1">
              <a:buFont typeface="Wingdings"/>
              <a:buChar char="à"/>
            </a:pPr>
            <a:endParaRPr lang="en-US" altLang="en-US" sz="2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Para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formar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um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intervalo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de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confiança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para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   , use a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distribuição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  <a:sym typeface="Wingdings" pitchFamily="2" charset="2"/>
              </a:rPr>
              <a:t>x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com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graus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de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liberdade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iguais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 um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menos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do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que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o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tamanho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amostra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.    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g.l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. = n - 1</a:t>
            </a:r>
          </a:p>
          <a:p>
            <a:pPr algn="just" eaLnBrk="1" hangingPunct="1">
              <a:buFont typeface="Wingdings"/>
              <a:buChar char="à"/>
            </a:pPr>
            <a:endParaRPr lang="en-US" altLang="en-US" sz="2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</a:pPr>
            <a:endParaRPr lang="en-US" alt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5364088" y="1784429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2771800" y="5096797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7452320" y="4653136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7164288" y="4727466"/>
            <a:ext cx="9361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s  </a:t>
            </a:r>
          </a:p>
          <a:p>
            <a:pPr>
              <a:buFont typeface="Symbol"/>
              <a:buChar char=" "/>
            </a:pPr>
            <a:r>
              <a:rPr lang="en-US" sz="2800" b="1" i="1" dirty="0" smtClean="0">
                <a:latin typeface="Symbol" pitchFamily="18" charset="2"/>
              </a:rPr>
              <a:t>     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0407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9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825054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rgbClr val="17375E"/>
                </a:solidFill>
              </a:rPr>
              <a:t>1°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conceito</a:t>
            </a:r>
            <a:r>
              <a:rPr lang="en-US" altLang="en-US" sz="3600" dirty="0" smtClean="0">
                <a:solidFill>
                  <a:srgbClr val="17375E"/>
                </a:solidFill>
              </a:rPr>
              <a:t> </a:t>
            </a:r>
            <a:r>
              <a:rPr lang="en-US" altLang="en-US" sz="3600" dirty="0" smtClean="0">
                <a:solidFill>
                  <a:srgbClr val="17375E"/>
                </a:solidFill>
                <a:sym typeface="Wingdings" pitchFamily="2" charset="2"/>
              </a:rPr>
              <a:t>      </a:t>
            </a:r>
            <a:r>
              <a:rPr lang="en-US" altLang="en-US" sz="3600" dirty="0" smtClean="0">
                <a:solidFill>
                  <a:srgbClr val="17375E"/>
                </a:solidFill>
              </a:rPr>
              <a:t>A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distribuição</a:t>
            </a:r>
            <a:r>
              <a:rPr lang="en-US" altLang="en-US" sz="3600" dirty="0" smtClean="0">
                <a:solidFill>
                  <a:srgbClr val="17375E"/>
                </a:solidFill>
              </a:rPr>
              <a:t> </a:t>
            </a:r>
            <a:r>
              <a:rPr lang="en-US" altLang="en-US" sz="3600" i="1" dirty="0" smtClean="0">
                <a:solidFill>
                  <a:srgbClr val="17375E"/>
                </a:solidFill>
              </a:rPr>
              <a:t>qui </a:t>
            </a:r>
            <a:r>
              <a:rPr lang="en-US" altLang="en-US" sz="3600" i="1" dirty="0" err="1" smtClean="0">
                <a:solidFill>
                  <a:srgbClr val="17375E"/>
                </a:solidFill>
              </a:rPr>
              <a:t>quadrado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2765152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A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área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abaixo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curva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distribuição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qui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quadrado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é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igual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 1 ( um ) </a:t>
            </a:r>
          </a:p>
          <a:p>
            <a:pPr algn="just" eaLnBrk="1" hangingPunct="1">
              <a:buFont typeface="Wingdings"/>
              <a:buChar char="à"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As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distribuiuções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qui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quadrado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são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assímetricas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positivas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.</a:t>
            </a:r>
          </a:p>
          <a:p>
            <a:pPr algn="just" eaLnBrk="1" hangingPunct="1">
              <a:buFont typeface="Wingdings"/>
              <a:buChar char="à"/>
            </a:pPr>
            <a:endParaRPr lang="en-US" altLang="en-US" sz="2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</a:pPr>
            <a:endParaRPr lang="en-US" alt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5364088" y="6608965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2771800" y="6320933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pic>
        <p:nvPicPr>
          <p:cNvPr id="63492" name="Picture 4" descr="http://kk.convdocs.org/pars_docs/refs/239/238430/238430_html_m36d4f1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55850"/>
            <a:ext cx="6162675" cy="3057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07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825054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rgbClr val="17375E"/>
                </a:solidFill>
              </a:rPr>
              <a:t>1°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conceito</a:t>
            </a:r>
            <a:r>
              <a:rPr lang="en-US" altLang="en-US" sz="3600" dirty="0" smtClean="0">
                <a:solidFill>
                  <a:srgbClr val="17375E"/>
                </a:solidFill>
              </a:rPr>
              <a:t> </a:t>
            </a:r>
            <a:r>
              <a:rPr lang="en-US" altLang="en-US" sz="3600" dirty="0" smtClean="0">
                <a:solidFill>
                  <a:srgbClr val="17375E"/>
                </a:solidFill>
                <a:sym typeface="Wingdings" pitchFamily="2" charset="2"/>
              </a:rPr>
              <a:t>      </a:t>
            </a:r>
            <a:r>
              <a:rPr lang="en-US" altLang="en-US" sz="3600" dirty="0" smtClean="0">
                <a:solidFill>
                  <a:srgbClr val="17375E"/>
                </a:solidFill>
              </a:rPr>
              <a:t>A </a:t>
            </a:r>
            <a:r>
              <a:rPr lang="en-US" altLang="en-US" sz="3600" dirty="0" err="1" smtClean="0">
                <a:solidFill>
                  <a:srgbClr val="17375E"/>
                </a:solidFill>
              </a:rPr>
              <a:t>distribuição</a:t>
            </a:r>
            <a:r>
              <a:rPr lang="en-US" altLang="en-US" sz="3600" dirty="0" smtClean="0">
                <a:solidFill>
                  <a:srgbClr val="17375E"/>
                </a:solidFill>
              </a:rPr>
              <a:t> </a:t>
            </a:r>
            <a:r>
              <a:rPr lang="en-US" altLang="en-US" sz="3600" i="1" dirty="0" smtClean="0">
                <a:solidFill>
                  <a:srgbClr val="17375E"/>
                </a:solidFill>
              </a:rPr>
              <a:t>qui </a:t>
            </a:r>
            <a:r>
              <a:rPr lang="en-US" altLang="en-US" sz="3600" i="1" dirty="0" err="1" smtClean="0">
                <a:solidFill>
                  <a:srgbClr val="17375E"/>
                </a:solidFill>
              </a:rPr>
              <a:t>quadrado</a:t>
            </a:r>
            <a:endParaRPr lang="el-GR" altLang="en-US" sz="3600" dirty="0" smtClean="0">
              <a:solidFill>
                <a:srgbClr val="17375E"/>
              </a:solidFill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2765152"/>
          </a:xfrm>
        </p:spPr>
        <p:txBody>
          <a:bodyPr/>
          <a:lstStyle/>
          <a:p>
            <a:pPr algn="just" eaLnBrk="1" hangingPunct="1">
              <a:buFont typeface="Wingdings"/>
              <a:buChar char="à"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O valor 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  <a:sym typeface="Wingdings" pitchFamily="2" charset="2"/>
              </a:rPr>
              <a:t>x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1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R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representa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o valor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crítico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cauda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direita</a:t>
            </a:r>
            <a:endParaRPr lang="en-US" altLang="en-US" sz="2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O valor  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  <a:sym typeface="Wingdings" pitchFamily="2" charset="2"/>
              </a:rPr>
              <a:t>x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1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L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representa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o valor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crítico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cauda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esquerda</a:t>
            </a:r>
            <a:endParaRPr lang="en-US" altLang="en-US" sz="2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</a:pPr>
            <a:endParaRPr lang="en-US" altLang="en-US" sz="2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</a:pP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Utilizaremos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a 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tabela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qui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quadrado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para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encontrar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os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valores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criticos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direita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e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esquerda</a:t>
            </a:r>
            <a:endParaRPr lang="en-US" altLang="en-US" sz="2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algn="just" eaLnBrk="1" hangingPunct="1">
              <a:buFont typeface="Wingdings"/>
              <a:buChar char="à"/>
            </a:pPr>
            <a:endParaRPr lang="en-US" alt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979712" y="2276872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907704" y="1784429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0407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4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1060956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Encontre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 valor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crítico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x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e 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x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um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intervalo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confiança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de 90%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quando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tamanho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amostra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for 20.</a:t>
            </a:r>
          </a:p>
          <a:p>
            <a:pPr marL="0" indent="0" algn="just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4" name="Retângulo 13"/>
          <p:cNvSpPr/>
          <p:nvPr/>
        </p:nvSpPr>
        <p:spPr>
          <a:xfrm>
            <a:off x="1907704" y="332656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 err="1" smtClean="0">
                <a:solidFill>
                  <a:schemeClr val="tx2">
                    <a:lumMod val="75000"/>
                  </a:schemeClr>
                </a:solidFill>
              </a:rPr>
              <a:t>Exemplo</a:t>
            </a:r>
            <a:r>
              <a:rPr lang="en-US" altLang="en-US" sz="36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altLang="en-US" sz="3600" dirty="0" err="1" smtClean="0">
                <a:solidFill>
                  <a:schemeClr val="tx2">
                    <a:lumMod val="75000"/>
                  </a:schemeClr>
                </a:solidFill>
              </a:rPr>
              <a:t>valores</a:t>
            </a:r>
            <a:r>
              <a:rPr lang="en-US" alt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600" dirty="0" err="1" smtClean="0">
                <a:solidFill>
                  <a:schemeClr val="tx2">
                    <a:lumMod val="75000"/>
                  </a:schemeClr>
                </a:solidFill>
              </a:rPr>
              <a:t>críticos</a:t>
            </a:r>
            <a:r>
              <a:rPr lang="en-US" altLang="en-US" sz="36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altLang="en-US" sz="3600" i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x</a:t>
            </a:r>
            <a:endParaRPr lang="pt-BR" sz="3600" dirty="0"/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7452320" y="416277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4923656" y="1464787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868144" y="1496397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74340" y="476672"/>
            <a:ext cx="8778180" cy="829717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</a:rPr>
              <a:t>Exemplo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</a:rPr>
              <a:t>valores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</a:rPr>
              <a:t>críticos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altLang="en-US" i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x</a:t>
            </a: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323528" y="1609636"/>
            <a:ext cx="8136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Solução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: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g.l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.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=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– 1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20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– 1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19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graus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liberdade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8244408" y="548680"/>
            <a:ext cx="9361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600" b="1" i="1" dirty="0" smtClean="0">
                <a:latin typeface="Symbol" pitchFamily="18" charset="2"/>
              </a:rPr>
              <a:t>     </a:t>
            </a:r>
            <a:endParaRPr lang="en-US" sz="1600" i="1" dirty="0"/>
          </a:p>
        </p:txBody>
      </p:sp>
      <p:pic>
        <p:nvPicPr>
          <p:cNvPr id="67586" name="Picture 2" descr="http://www.portalaction.com.br/sites/default/files/inferencia/figuras/intervalos-de-confianca/intervalo_confian%C3%A7a_vari%C3%A2nci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276872"/>
            <a:ext cx="4176464" cy="3899060"/>
          </a:xfrm>
          <a:prstGeom prst="rect">
            <a:avLst/>
          </a:prstGeom>
          <a:noFill/>
        </p:spPr>
      </p:pic>
      <p:sp>
        <p:nvSpPr>
          <p:cNvPr id="16" name="Retângulo 15"/>
          <p:cNvSpPr/>
          <p:nvPr/>
        </p:nvSpPr>
        <p:spPr>
          <a:xfrm>
            <a:off x="2627784" y="6021288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17375E"/>
                </a:solidFill>
                <a:latin typeface="Baskerville Old Face" pitchFamily="18" charset="0"/>
              </a:rPr>
              <a:t>x</a:t>
            </a:r>
            <a:r>
              <a:rPr lang="pt-BR" sz="1000" dirty="0" smtClean="0">
                <a:solidFill>
                  <a:srgbClr val="17375E"/>
                </a:solidFill>
              </a:rPr>
              <a:t>L</a:t>
            </a:r>
            <a:endParaRPr lang="pt-BR" sz="1000" dirty="0">
              <a:solidFill>
                <a:srgbClr val="17375E"/>
              </a:solidFill>
            </a:endParaRPr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2915816" y="6011996"/>
            <a:ext cx="936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2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200" b="1" i="1" dirty="0" smtClean="0">
                <a:latin typeface="Symbol" pitchFamily="18" charset="2"/>
              </a:rPr>
              <a:t>     </a:t>
            </a:r>
            <a:endParaRPr lang="en-US" sz="1200" i="1" dirty="0"/>
          </a:p>
        </p:txBody>
      </p:sp>
      <p:sp>
        <p:nvSpPr>
          <p:cNvPr id="19" name="Retângulo 18"/>
          <p:cNvSpPr/>
          <p:nvPr/>
        </p:nvSpPr>
        <p:spPr>
          <a:xfrm>
            <a:off x="4427984" y="6021288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17375E"/>
                </a:solidFill>
                <a:latin typeface="Baskerville Old Face" pitchFamily="18" charset="0"/>
              </a:rPr>
              <a:t>x</a:t>
            </a:r>
            <a:r>
              <a:rPr lang="pt-BR" sz="1000" dirty="0" err="1" smtClean="0">
                <a:solidFill>
                  <a:srgbClr val="17375E"/>
                </a:solidFill>
              </a:rPr>
              <a:t>R</a:t>
            </a:r>
            <a:endParaRPr lang="pt-BR" sz="1000" dirty="0">
              <a:solidFill>
                <a:srgbClr val="17375E"/>
              </a:solidFill>
            </a:endParaRP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716016" y="6021288"/>
            <a:ext cx="936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Symbol"/>
              <a:buChar char=" "/>
            </a:pPr>
            <a:r>
              <a:rPr lang="en-US" sz="1200" b="1" i="1" dirty="0" smtClean="0">
                <a:latin typeface="Symbol" pitchFamily="18" charset="2"/>
              </a:rPr>
              <a:t>2 </a:t>
            </a:r>
          </a:p>
          <a:p>
            <a:pPr>
              <a:buFont typeface="Symbol"/>
              <a:buChar char=" "/>
            </a:pPr>
            <a:r>
              <a:rPr lang="en-US" sz="1200" b="1" i="1" dirty="0" smtClean="0">
                <a:latin typeface="Symbol" pitchFamily="18" charset="2"/>
              </a:rPr>
              <a:t>     </a:t>
            </a:r>
            <a:endParaRPr lang="en-US" sz="1200" i="1" dirty="0"/>
          </a:p>
        </p:txBody>
      </p:sp>
      <p:sp>
        <p:nvSpPr>
          <p:cNvPr id="21" name="Retângulo 20"/>
          <p:cNvSpPr/>
          <p:nvPr/>
        </p:nvSpPr>
        <p:spPr>
          <a:xfrm>
            <a:off x="3347864" y="4005064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17375E"/>
                </a:solidFill>
                <a:latin typeface="Baskerville Old Face" pitchFamily="18" charset="0"/>
              </a:rPr>
              <a:t> C</a:t>
            </a:r>
            <a:endParaRPr lang="pt-BR" sz="1000" dirty="0">
              <a:solidFill>
                <a:srgbClr val="17375E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364088" y="5229200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17375E"/>
                </a:solidFill>
                <a:latin typeface="Baskerville Old Face" pitchFamily="18" charset="0"/>
              </a:rPr>
              <a:t>( 1-C ) / 2</a:t>
            </a:r>
            <a:endParaRPr lang="pt-BR" sz="1400" dirty="0">
              <a:solidFill>
                <a:srgbClr val="17375E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403648" y="5157192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17375E"/>
                </a:solidFill>
                <a:latin typeface="Baskerville Old Face" pitchFamily="18" charset="0"/>
              </a:rPr>
              <a:t>( 1-C ) / 2</a:t>
            </a:r>
            <a:endParaRPr lang="pt-BR" sz="140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1208</Words>
  <Application>Microsoft Office PowerPoint</Application>
  <PresentationFormat>Apresentação na tela (4:3)</PresentationFormat>
  <Paragraphs>348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1° conceito       A distribuição qui quadrado</vt:lpstr>
      <vt:lpstr>1° conceito       A distribuição qui quadrado</vt:lpstr>
      <vt:lpstr>1° conceito       A distribuição qui quadrado</vt:lpstr>
      <vt:lpstr>Apresentação do PowerPoint</vt:lpstr>
      <vt:lpstr>Exemplo: valores críticos de x</vt:lpstr>
      <vt:lpstr>Apresentação do PowerPoint</vt:lpstr>
      <vt:lpstr>Exemplo: valores críticos de x</vt:lpstr>
      <vt:lpstr>Apresentação do PowerPoint</vt:lpstr>
      <vt:lpstr>Apresentação do PowerPoint</vt:lpstr>
      <vt:lpstr>Intervalos de Confiança</vt:lpstr>
      <vt:lpstr>Intervalos de Confiança</vt:lpstr>
      <vt:lpstr>Intervalos de confiança e a distribuição qui quadrado</vt:lpstr>
      <vt:lpstr>Apresentação do PowerPoint</vt:lpstr>
      <vt:lpstr>Tente você 1</vt:lpstr>
      <vt:lpstr>Tente você 2</vt:lpstr>
      <vt:lpstr>Novos exercicios</vt:lpstr>
      <vt:lpstr>Vamos tentar mais uma vez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Henrique</dc:creator>
  <cp:lastModifiedBy>HP</cp:lastModifiedBy>
  <cp:revision>227</cp:revision>
  <dcterms:created xsi:type="dcterms:W3CDTF">2012-02-10T13:18:47Z</dcterms:created>
  <dcterms:modified xsi:type="dcterms:W3CDTF">2015-09-15T18:13:57Z</dcterms:modified>
</cp:coreProperties>
</file>