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9" r:id="rId3"/>
    <p:sldId id="300" r:id="rId4"/>
    <p:sldId id="257" r:id="rId5"/>
    <p:sldId id="312" r:id="rId6"/>
    <p:sldId id="313" r:id="rId7"/>
    <p:sldId id="314" r:id="rId8"/>
    <p:sldId id="315" r:id="rId9"/>
    <p:sldId id="258" r:id="rId10"/>
    <p:sldId id="316" r:id="rId11"/>
    <p:sldId id="317" r:id="rId12"/>
    <p:sldId id="318" r:id="rId13"/>
    <p:sldId id="319" r:id="rId14"/>
    <p:sldId id="320" r:id="rId15"/>
    <p:sldId id="302" r:id="rId16"/>
    <p:sldId id="261" r:id="rId17"/>
    <p:sldId id="327" r:id="rId18"/>
    <p:sldId id="328" r:id="rId19"/>
    <p:sldId id="329" r:id="rId20"/>
    <p:sldId id="333" r:id="rId21"/>
    <p:sldId id="330" r:id="rId22"/>
    <p:sldId id="331" r:id="rId23"/>
    <p:sldId id="33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70" d="100"/>
          <a:sy n="70" d="100"/>
        </p:scale>
        <p:origin x="-13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ECF9-36DA-47E9-A2FD-20E6BB88169A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F3FE-CAF1-4154-9762-8762E6591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F3FE-CAF1-4154-9762-8762E6591CD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58779E-600C-48E0-9729-B50EB563EDE6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80567-6CBD-4E2E-930E-C1C4F6AAFAA8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F05131-C408-4893-A1E0-71242F0C6DD8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7C2294-E666-48BA-B40C-3404889E7AC5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2A4B4-31C8-42B0-8AA5-C42C4FC52A56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A8B71-5A59-4DB4-82B2-18AB85A6D9D6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2C134-92D7-4CF3-8B95-D2ED7AD6B0FB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DC0FC-A1AD-48C7-9045-A9B8B0DB3904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215C69-7185-443B-BDBB-078C7CEA25C0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6026F5-E57D-4CAA-BB5A-A7748006744A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C02002-D037-48BE-A5D4-BDB504E7CDA2}" type="datetime1">
              <a:rPr lang="pt-BR" smtClean="0"/>
              <a:pPr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84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Aula 06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916832"/>
            <a:ext cx="89289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Introdução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teoria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das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Hipoteses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                                                          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prof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Martino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543502" y="58052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≠</a:t>
            </a:r>
            <a:endParaRPr lang="pt-BR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16632"/>
            <a:ext cx="8604448" cy="731738"/>
          </a:xfrm>
        </p:spPr>
        <p:txBody>
          <a:bodyPr/>
          <a:lstStyle/>
          <a:p>
            <a:pPr eaLnBrk="1" hangingPunct="1"/>
            <a:r>
              <a:rPr lang="pt-BR" altLang="en-US" sz="3600" dirty="0" smtClean="0">
                <a:solidFill>
                  <a:srgbClr val="17375E"/>
                </a:solidFill>
              </a:rPr>
              <a:t>Hipótese Nula ou Alternativa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84" y="386104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≠</a:t>
            </a:r>
            <a:endParaRPr lang="pt-BR" sz="2800" dirty="0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07504" y="1052736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Exemplo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1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universidade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informa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proporção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seus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estudantes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graduaram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em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4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anos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82%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Como 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texto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informa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proporção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de 82%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podemos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descrever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p = 0,82 e 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seu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complemento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p       0,82.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baseline="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Como p =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0,82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contém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afirmação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igualdade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é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considerada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hipótese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nula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:  p = 0,82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</a:t>
            </a:r>
            <a:r>
              <a:rPr lang="en-US" altLang="en-US" sz="2800" b="1" i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:  p    0,82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16632"/>
            <a:ext cx="8604448" cy="731738"/>
          </a:xfrm>
        </p:spPr>
        <p:txBody>
          <a:bodyPr/>
          <a:lstStyle/>
          <a:p>
            <a:pPr eaLnBrk="1" hangingPunct="1"/>
            <a:r>
              <a:rPr lang="pt-BR" altLang="en-US" sz="3600" dirty="0" smtClean="0">
                <a:solidFill>
                  <a:srgbClr val="17375E"/>
                </a:solidFill>
              </a:rPr>
              <a:t>Hipótese Nula ou Alternativa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93610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Estabelecendo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as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hipóteses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nula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alternativa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</a:t>
            </a: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79512" y="2060848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Exemplo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2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Um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fabricante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torneira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anuncia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índice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médio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fluxo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água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certo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tipo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torneira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menor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2,5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galões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/min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800" baseline="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Descreva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sentença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matématica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para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?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16632"/>
            <a:ext cx="8604448" cy="731738"/>
          </a:xfrm>
        </p:spPr>
        <p:txBody>
          <a:bodyPr/>
          <a:lstStyle/>
          <a:p>
            <a:pPr eaLnBrk="1" hangingPunct="1"/>
            <a:r>
              <a:rPr lang="pt-BR" altLang="en-US" sz="3600" dirty="0" smtClean="0">
                <a:solidFill>
                  <a:srgbClr val="17375E"/>
                </a:solidFill>
              </a:rPr>
              <a:t>Hipótese Nula ou Alternativa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07504" y="908720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Exemplo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2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Um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fabricante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torneira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anuncia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índice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médio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fluxo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água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certo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tipo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torneira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menor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2,5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galões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/min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800" baseline="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Como o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texto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afirma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média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menor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2,5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/min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ou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seja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é      &lt; 2,5 ,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seu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complemento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será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          2,5 .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6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Como          2,5  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contém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afirmação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igualdade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ela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deve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ser 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considerada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hipotese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nula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Ho:         2,5 </a:t>
            </a:r>
            <a:r>
              <a:rPr lang="en-US" altLang="en-US" sz="2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ga</a:t>
            </a:r>
            <a:r>
              <a:rPr lang="en-US" altLang="en-US" sz="2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/min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Ha:      &lt; 2,5 </a:t>
            </a:r>
            <a:r>
              <a:rPr lang="en-US" altLang="en-US" sz="2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ga</a:t>
            </a:r>
            <a:r>
              <a:rPr lang="en-US" altLang="en-US" sz="2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/min   </a:t>
            </a:r>
            <a:r>
              <a:rPr kumimoji="0" lang="en-US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556940" y="3717032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sp>
        <p:nvSpPr>
          <p:cNvPr id="12" name="Retângulo 11"/>
          <p:cNvSpPr/>
          <p:nvPr/>
        </p:nvSpPr>
        <p:spPr>
          <a:xfrm>
            <a:off x="6440046" y="37170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≥</a:t>
            </a:r>
            <a:endParaRPr lang="pt-BR" sz="2800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949428" y="3717032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5" name="Retângulo 14"/>
          <p:cNvSpPr/>
          <p:nvPr/>
        </p:nvSpPr>
        <p:spPr>
          <a:xfrm>
            <a:off x="1691680" y="463397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≥</a:t>
            </a:r>
            <a:endParaRPr lang="pt-BR" sz="2800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412924" y="465429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259632" y="5517232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8" name="Retângulo 17"/>
          <p:cNvSpPr/>
          <p:nvPr/>
        </p:nvSpPr>
        <p:spPr>
          <a:xfrm>
            <a:off x="1475656" y="55172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≥</a:t>
            </a:r>
            <a:endParaRPr lang="pt-BR" sz="2800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1268908" y="6022449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16632"/>
            <a:ext cx="8604448" cy="731738"/>
          </a:xfrm>
        </p:spPr>
        <p:txBody>
          <a:bodyPr/>
          <a:lstStyle/>
          <a:p>
            <a:pPr eaLnBrk="1" hangingPunct="1"/>
            <a:r>
              <a:rPr lang="pt-BR" altLang="en-US" sz="3600" dirty="0" smtClean="0">
                <a:solidFill>
                  <a:srgbClr val="17375E"/>
                </a:solidFill>
              </a:rPr>
              <a:t>Hipótese Nula ou Alternativa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93610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Estabelecendo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as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hipóteses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nula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alternativa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</a:t>
            </a: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79512" y="2060848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Exemplo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3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industria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cereais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anuncia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 peso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médio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dos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conteudos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suas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caixas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450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cereal é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maior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450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800" baseline="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Descreva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sentença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matématica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para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?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7605612" y="3501008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565052" y="3501008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349028" y="436626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187624" y="5589240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187624" y="5230361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16632"/>
            <a:ext cx="8604448" cy="731738"/>
          </a:xfrm>
        </p:spPr>
        <p:txBody>
          <a:bodyPr/>
          <a:lstStyle/>
          <a:p>
            <a:pPr eaLnBrk="1" hangingPunct="1"/>
            <a:r>
              <a:rPr lang="pt-BR" altLang="en-US" sz="3600" dirty="0" smtClean="0">
                <a:solidFill>
                  <a:srgbClr val="17375E"/>
                </a:solidFill>
              </a:rPr>
              <a:t>Hipótese Nula ou Alternativa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07504" y="980728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Exemplo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3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industria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cereais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anuncia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 peso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médio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dos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conteudos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suas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caixas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450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cereal é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maior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450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800" baseline="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95536" y="3140968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spcBef>
                <a:spcPct val="20000"/>
              </a:spcBef>
            </a:pP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Como  o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texto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afirma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média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é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maior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450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grs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,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podemos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escrever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&gt; 450 . 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Seu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complemento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será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então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</a:t>
            </a:r>
            <a:r>
              <a:rPr lang="pt-BR" sz="2400" dirty="0" smtClean="0"/>
              <a:t>≤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450.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n-US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Em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razão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        </a:t>
            </a:r>
            <a:r>
              <a:rPr lang="pt-BR" sz="2400" dirty="0" smtClean="0"/>
              <a:t>≤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450 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conter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afirmação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igualdade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,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ela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ser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deve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considerada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hipótese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nula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e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portanto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:</a:t>
            </a:r>
          </a:p>
          <a:p>
            <a:pPr marL="342900" indent="-342900" algn="just">
              <a:spcBef>
                <a:spcPct val="20000"/>
              </a:spcBef>
            </a:pP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Ho:       </a:t>
            </a:r>
            <a:r>
              <a:rPr lang="pt-BR" sz="2400" dirty="0" smtClean="0"/>
              <a:t> ≤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450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grs</a:t>
            </a:r>
            <a:endParaRPr lang="pt-BR" sz="2400" dirty="0" smtClean="0"/>
          </a:p>
          <a:p>
            <a:pPr marL="342900" indent="-342900" algn="just">
              <a:spcBef>
                <a:spcPct val="20000"/>
              </a:spcBef>
            </a:pP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Ha :        &gt;   450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grs</a:t>
            </a:r>
            <a:endParaRPr lang="pt-BR" sz="2400" dirty="0" smtClean="0"/>
          </a:p>
          <a:p>
            <a:pPr marL="342900" lvl="0" indent="-342900" algn="just">
              <a:spcBef>
                <a:spcPct val="20000"/>
              </a:spcBef>
            </a:pPr>
            <a:endParaRPr kumimoji="0" lang="en-US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400" baseline="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Tipos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Erros</a:t>
            </a:r>
            <a:r>
              <a:rPr lang="en-US" altLang="en-US" sz="3600" dirty="0" smtClean="0">
                <a:solidFill>
                  <a:srgbClr val="17375E"/>
                </a:solidFill>
              </a:rPr>
              <a:t> 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nível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Significância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2765152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Não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importa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qual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das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hipóteses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representa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afirmação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deve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começar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assumindo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condição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igualdade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na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nula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é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verdadeira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Com base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nesta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afirmação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toma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seguinte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decisão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    a.)  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Rejeita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nula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    b.)  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Falha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ao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rejeitar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</a:rPr>
              <a:t>nula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Content Placeholder 14"/>
          <p:cNvSpPr txBox="1">
            <a:spLocks/>
          </p:cNvSpPr>
          <p:nvPr/>
        </p:nvSpPr>
        <p:spPr>
          <a:xfrm>
            <a:off x="251520" y="5248364"/>
            <a:ext cx="8712968" cy="106095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Lembrando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sempre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decisão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será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baseado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invés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ser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baseada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população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portanto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há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sempre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risco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você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tomar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ão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errada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4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1060956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Erro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tipo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1 –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ocorre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se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rejeitada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é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verdadeira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Erro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tipo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 –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ocorre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se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rejeitada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é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falsa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Tipos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Erros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Nivel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Significância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teste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,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nivel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significância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é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sua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probabilidade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máxima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permissível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cometer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erro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tipo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1.</a:t>
            </a:r>
          </a:p>
          <a:p>
            <a:pPr algn="just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definido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letra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grega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l-GR" sz="2400" dirty="0" smtClean="0"/>
              <a:t>α</a:t>
            </a:r>
            <a:r>
              <a:rPr lang="pt-BR" sz="2400" dirty="0" smtClean="0"/>
              <a:t>   ( alfa )</a:t>
            </a:r>
          </a:p>
          <a:p>
            <a:pPr algn="just">
              <a:spcBef>
                <a:spcPct val="20000"/>
              </a:spcBef>
            </a:pPr>
            <a:endParaRPr lang="pt-BR" sz="2400" dirty="0" smtClean="0"/>
          </a:p>
          <a:p>
            <a:pPr algn="just">
              <a:spcBef>
                <a:spcPct val="20000"/>
              </a:spcBef>
            </a:pPr>
            <a:r>
              <a:rPr lang="pt-BR" sz="2400" dirty="0" smtClean="0"/>
              <a:t>A probabilidade de um erro tipo 2 ocorrer é denotada pela letra grega  </a:t>
            </a:r>
            <a:r>
              <a:rPr lang="el-GR" sz="2400" dirty="0" smtClean="0"/>
              <a:t>β</a:t>
            </a:r>
            <a:r>
              <a:rPr lang="pt-BR" sz="2400" dirty="0" smtClean="0"/>
              <a:t>  ( beta )</a:t>
            </a:r>
          </a:p>
          <a:p>
            <a:pPr algn="just">
              <a:spcBef>
                <a:spcPct val="20000"/>
              </a:spcBef>
            </a:pPr>
            <a:endParaRPr lang="pt-BR" sz="2400" dirty="0" smtClean="0"/>
          </a:p>
          <a:p>
            <a:pPr algn="just">
              <a:spcBef>
                <a:spcPct val="20000"/>
              </a:spcBef>
            </a:pPr>
            <a:r>
              <a:rPr lang="pt-BR" sz="2400" dirty="0" smtClean="0"/>
              <a:t>Uma maneira de se decidir se rejeitamos  a hipótese nula é determinar se a probabilidade de se obter uma estatística  de teste padronizada é menor que o nível de significância.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17375E"/>
                </a:solidFill>
              </a:rPr>
              <a:t>Valor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Probabilidade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a hipótese nula for verdadeira , um valor P ( valor de probabilidade ) de um teste de hipótese é a probabilidade de se obter uma estatística amostral com valores tão extremos ou mais extremos do que aquela determinada a partir dos dados da amostra.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Existem 3 tipos de teste de hipótese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esquerdo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direito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bicaudal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686800" cy="525658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Neste capitulo em vez de fazer estimativas sobre um parâmetro populacional vocês irão aprender como testar uma afirmação sobre um parâmetro.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01030" y="1412776"/>
            <a:ext cx="69461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Poderá ser realizado :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Por meio de probabilidade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à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Por meio de área de rejeição</a:t>
            </a:r>
          </a:p>
          <a:p>
            <a:pPr marL="342900" indent="-342900">
              <a:buFont typeface="Wingdings"/>
              <a:buChar char="à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à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Obs.  Sofre influencia da quantidade de amostras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Uni caudal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à esquerda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o teste de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hipótese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alternativa  Ha contém 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símbolo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de menos que   ( &lt; ) , o teste de hipótese é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uni caudal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à esquerda.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   Ha :      &lt;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187624" y="357417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1" name="Retângulo 10"/>
          <p:cNvSpPr/>
          <p:nvPr/>
        </p:nvSpPr>
        <p:spPr>
          <a:xfrm>
            <a:off x="1403648" y="3553852"/>
            <a:ext cx="372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≥</a:t>
            </a:r>
            <a:endParaRPr lang="pt-BR" sz="2800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268908" y="400622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2843808" y="3524801"/>
            <a:ext cx="6192688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887960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 </a:t>
              </a:r>
              <a:r>
                <a:rPr lang="en-US" sz="2000" i="1" dirty="0" err="1" smtClean="0">
                  <a:latin typeface="+mj-lt"/>
                </a:rPr>
                <a:t>ou</a:t>
              </a:r>
              <a:r>
                <a:rPr lang="en-US" sz="2000" i="1" dirty="0" smtClean="0">
                  <a:latin typeface="+mj-lt"/>
                </a:rPr>
                <a:t> 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>
            <a:off x="3059832" y="5301208"/>
            <a:ext cx="1224136" cy="360040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 Explicativo 1 23"/>
          <p:cNvSpPr/>
          <p:nvPr/>
        </p:nvSpPr>
        <p:spPr>
          <a:xfrm>
            <a:off x="2699792" y="3717032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82001"/>
              <a:gd name="adj4" fmla="val 52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a área à esquerda da estatística do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Uni caudal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à direita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o teste de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hipótese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alternativa  Ha contém 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símbolo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de maior que   ( &gt; ) , o teste de hipótese é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uni caudal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à direita.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   Ha :      &gt;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187624" y="357417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268908" y="400622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5816" y="3524801"/>
            <a:ext cx="6192688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336232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 </a:t>
              </a:r>
              <a:r>
                <a:rPr lang="en-US" sz="2000" i="1" dirty="0" err="1" smtClean="0">
                  <a:latin typeface="+mj-lt"/>
                </a:rPr>
                <a:t>ou</a:t>
              </a:r>
              <a:r>
                <a:rPr lang="en-US" sz="2000" i="1" dirty="0" smtClean="0">
                  <a:latin typeface="+mj-lt"/>
                </a:rPr>
                <a:t> 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 flipH="1">
            <a:off x="6804248" y="5085184"/>
            <a:ext cx="1368152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 Explicativo 1 23"/>
          <p:cNvSpPr/>
          <p:nvPr/>
        </p:nvSpPr>
        <p:spPr>
          <a:xfrm>
            <a:off x="6804248" y="3573016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85535"/>
              <a:gd name="adj4" fmla="val 1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a área à direita da estatística do teste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99486" y="35538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≤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600" dirty="0" smtClean="0">
                <a:solidFill>
                  <a:srgbClr val="17375E"/>
                </a:solidFill>
              </a:rPr>
              <a:t> de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Hipótese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 Bicaudal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o teste de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hipótese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alternativa  Ha contém 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símbolo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de não igualdade    (   ) , o teste de hipótese é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uni caudal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à direita.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   Ha :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187624" y="357417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268908" y="400622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5816" y="3524801"/>
            <a:ext cx="6192688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336232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 </a:t>
              </a:r>
              <a:r>
                <a:rPr lang="en-US" sz="2000" i="1" dirty="0" err="1" smtClean="0">
                  <a:latin typeface="+mj-lt"/>
                </a:rPr>
                <a:t>ou</a:t>
              </a:r>
              <a:r>
                <a:rPr lang="en-US" sz="2000" i="1" dirty="0" smtClean="0">
                  <a:latin typeface="+mj-lt"/>
                </a:rPr>
                <a:t> 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 flipH="1">
            <a:off x="6804248" y="5085184"/>
            <a:ext cx="1440160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 Explicativo 1 23"/>
          <p:cNvSpPr/>
          <p:nvPr/>
        </p:nvSpPr>
        <p:spPr>
          <a:xfrm>
            <a:off x="6804248" y="3573016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85535"/>
              <a:gd name="adj4" fmla="val 1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duas vezes a área à direita do valor positivo da </a:t>
            </a:r>
            <a:r>
              <a:rPr lang="pt-BR" dirty="0" err="1" smtClean="0"/>
              <a:t>estatisitica</a:t>
            </a:r>
            <a:r>
              <a:rPr lang="pt-BR" dirty="0" smtClean="0"/>
              <a:t> de teste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99486" y="35538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=</a:t>
            </a:r>
            <a:endParaRPr lang="pt-BR" sz="2800" dirty="0"/>
          </a:p>
        </p:txBody>
      </p:sp>
      <p:sp>
        <p:nvSpPr>
          <p:cNvPr id="25" name="Retângulo 24"/>
          <p:cNvSpPr/>
          <p:nvPr/>
        </p:nvSpPr>
        <p:spPr>
          <a:xfrm>
            <a:off x="1835696" y="26369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≠</a:t>
            </a:r>
            <a:endParaRPr lang="pt-BR" sz="2800" dirty="0"/>
          </a:p>
        </p:txBody>
      </p:sp>
      <p:sp>
        <p:nvSpPr>
          <p:cNvPr id="26" name="Retângulo 25"/>
          <p:cNvSpPr/>
          <p:nvPr/>
        </p:nvSpPr>
        <p:spPr>
          <a:xfrm>
            <a:off x="1389740" y="3933056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 ≠  </a:t>
            </a:r>
            <a:endParaRPr lang="pt-BR" sz="2800" dirty="0"/>
          </a:p>
        </p:txBody>
      </p:sp>
      <p:sp>
        <p:nvSpPr>
          <p:cNvPr id="27" name="Freeform 15"/>
          <p:cNvSpPr/>
          <p:nvPr/>
        </p:nvSpPr>
        <p:spPr>
          <a:xfrm>
            <a:off x="3059832" y="5085184"/>
            <a:ext cx="1584176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644008" y="5589240"/>
            <a:ext cx="0" cy="200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>
              <a:latin typeface="+mj-lt"/>
            </a:endParaRPr>
          </a:p>
        </p:txBody>
      </p:sp>
      <p:sp>
        <p:nvSpPr>
          <p:cNvPr id="29" name="Texto Explicativo 1 28"/>
          <p:cNvSpPr/>
          <p:nvPr/>
        </p:nvSpPr>
        <p:spPr>
          <a:xfrm>
            <a:off x="2627784" y="3725416"/>
            <a:ext cx="2016224" cy="1008112"/>
          </a:xfrm>
          <a:prstGeom prst="borderCallout1">
            <a:avLst>
              <a:gd name="adj1" fmla="val 94141"/>
              <a:gd name="adj2" fmla="val 47032"/>
              <a:gd name="adj3" fmla="val 171399"/>
              <a:gd name="adj4" fmla="val 91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 é duas vezes a área à esquerda do valor negativo da </a:t>
            </a:r>
            <a:r>
              <a:rPr lang="pt-BR" dirty="0" err="1" smtClean="0"/>
              <a:t>estatisitica</a:t>
            </a:r>
            <a:r>
              <a:rPr lang="pt-BR" dirty="0" smtClean="0"/>
              <a:t>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04056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O que é Teste de Hipótese ??</a:t>
            </a:r>
          </a:p>
          <a:p>
            <a:pPr algn="just" eaLnBrk="1" hangingPunct="1">
              <a:buFont typeface="Wingdings"/>
              <a:buChar char="à"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2276872"/>
            <a:ext cx="8686800" cy="504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   É um processo que usa estatísticas amostrais para testar a afirmação sobre o valor de um parâmetro populacional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686800" cy="864096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prático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9512" y="2276872"/>
            <a:ext cx="8686800" cy="504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   Suponha que um fabricante de automóveis anuncie que seu novo modelo tem uma media de consumo de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15km/</a:t>
            </a:r>
            <a:r>
              <a:rPr lang="pt-BR" sz="3200" dirty="0" err="1" smtClean="0">
                <a:solidFill>
                  <a:schemeClr val="tx2">
                    <a:lumMod val="75000"/>
                  </a:schemeClr>
                </a:solidFill>
              </a:rPr>
              <a:t>lt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pt-B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Como podemos confirmar se este anuncio é verdadeiro ou falso ??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686800" cy="864096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prático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9512" y="1916832"/>
            <a:ext cx="8686800" cy="504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   É claro não iremos testar todos os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veículos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produzidos !!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Solução 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 Retirar uma amostra aleatória da população de 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veículos 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iremos medir um a um.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baseline="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Se a média da amostra diferir o suficiente da média da populaç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ão ( anuncio ) , você pode decidir se o anuncio esta correto ou não.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5840" y="332656"/>
            <a:ext cx="8686800" cy="864096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prático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5496" y="1340768"/>
            <a:ext cx="8686800" cy="504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   No caso deste exemplo , é dado que a média da população     =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15 km/</a:t>
            </a:r>
            <a:r>
              <a:rPr lang="pt-BR" sz="3200" dirty="0" err="1" smtClean="0">
                <a:solidFill>
                  <a:schemeClr val="tx2">
                    <a:lumMod val="75000"/>
                  </a:schemeClr>
                </a:solidFill>
              </a:rPr>
              <a:t>lt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pt-B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     Se um retirar uma amostra aleatória de n = 30 veículos e obter uma média amostral de x =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km/</a:t>
            </a:r>
            <a:r>
              <a:rPr lang="pt-BR" sz="3200" dirty="0" err="1" smtClean="0">
                <a:solidFill>
                  <a:schemeClr val="tx2">
                    <a:lumMod val="75000"/>
                  </a:schemeClr>
                </a:solidFill>
              </a:rPr>
              <a:t>lt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, com um desvio padrão amostral s = 5,5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km/l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, isto indica que o anúncio do fabricante é falso ?? 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267744" y="1916832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7452320" y="36450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5840" y="332656"/>
            <a:ext cx="8686800" cy="864096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Introdução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Conceito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5496" y="1340768"/>
            <a:ext cx="8686800" cy="504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   Uma afirmação sobre um parâmetro populacional é chamada de  </a:t>
            </a:r>
            <a:r>
              <a:rPr lang="pt-BR" sz="2800" b="1" i="1" dirty="0" smtClean="0">
                <a:solidFill>
                  <a:schemeClr val="tx2">
                    <a:lumMod val="75000"/>
                  </a:schemeClr>
                </a:solidFill>
              </a:rPr>
              <a:t>hipótese estatística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noProof="0" dirty="0" smtClean="0">
                <a:solidFill>
                  <a:schemeClr val="tx2">
                    <a:lumMod val="75000"/>
                  </a:schemeClr>
                </a:solidFill>
              </a:rPr>
              <a:t>      Para se testar um parâmetro populacional , </a:t>
            </a:r>
            <a:r>
              <a:rPr lang="pt-BR" sz="2800" noProof="0" dirty="0" err="1" smtClean="0">
                <a:solidFill>
                  <a:schemeClr val="tx2">
                    <a:lumMod val="75000"/>
                  </a:schemeClr>
                </a:solidFill>
              </a:rPr>
              <a:t>voc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ê deve afirmar cuidadosamente um par de hipóteses , sendo uma que represente a afirmação e outra , seu complemento.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    Ou seja , quando uma destas hipóteses for falsa a outra deve ser verdadeira.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5840" y="332656"/>
            <a:ext cx="8686800" cy="864096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Nula 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Alternativa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33672" y="980728"/>
            <a:ext cx="8686800" cy="44644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2800" noProof="0" dirty="0" smtClean="0">
                <a:solidFill>
                  <a:schemeClr val="tx2">
                    <a:lumMod val="75000"/>
                  </a:schemeClr>
                </a:solidFill>
              </a:rPr>
              <a:t>Uma hipótese nula </a:t>
            </a:r>
            <a:r>
              <a:rPr lang="pt-BR" sz="2800" b="1" i="1" noProof="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800" b="1" i="1" noProof="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pt-BR" sz="2800" noProof="0" dirty="0" smtClean="0">
                <a:solidFill>
                  <a:schemeClr val="tx2">
                    <a:lumMod val="75000"/>
                  </a:schemeClr>
                </a:solidFill>
              </a:rPr>
              <a:t>é uma hipótese estatística que contém uma afirmação de igualdade , tal como </a:t>
            </a:r>
            <a:r>
              <a:rPr lang="pt-BR" sz="2800" dirty="0" smtClean="0"/>
              <a:t>≥ ou  ≤ ou = .</a:t>
            </a:r>
          </a:p>
          <a:p>
            <a:pPr marL="342900" indent="-342900" algn="just">
              <a:spcBef>
                <a:spcPct val="20000"/>
              </a:spcBef>
            </a:pPr>
            <a:endParaRPr lang="pt-BR" sz="2800" dirty="0" smtClean="0"/>
          </a:p>
          <a:p>
            <a:pPr marL="342900" indent="-342900" algn="just">
              <a:spcBef>
                <a:spcPct val="20000"/>
              </a:spcBef>
            </a:pPr>
            <a:r>
              <a:rPr lang="pt-BR" sz="2800" dirty="0" smtClean="0"/>
              <a:t>Uma hipótese alternativa </a:t>
            </a:r>
            <a:r>
              <a:rPr lang="pt-BR" sz="2800" b="1" i="1" dirty="0" smtClean="0"/>
              <a:t>Ha  </a:t>
            </a:r>
            <a:r>
              <a:rPr lang="pt-BR" sz="2800" dirty="0" smtClean="0"/>
              <a:t>é o complemento da hipótese nula . É uma afirmação que deve ser verdadeira caso </a:t>
            </a:r>
            <a:r>
              <a:rPr lang="pt-BR" sz="2800" b="1" i="1" dirty="0" err="1" smtClean="0"/>
              <a:t>Ho</a:t>
            </a:r>
            <a:r>
              <a:rPr lang="pt-BR" sz="2800" dirty="0" smtClean="0"/>
              <a:t> for falsa e contém uma afirmação de desigualdade tal como ,  &lt;  ou  &gt; ou   ≠ .</a:t>
            </a:r>
          </a:p>
          <a:p>
            <a:pPr marL="342900" indent="-342900" algn="just">
              <a:spcBef>
                <a:spcPct val="20000"/>
              </a:spcBef>
            </a:pPr>
            <a:endParaRPr lang="pt-BR" sz="2800" dirty="0" smtClean="0"/>
          </a:p>
          <a:p>
            <a:pPr marL="342900" indent="-342900" algn="just">
              <a:spcBef>
                <a:spcPct val="20000"/>
              </a:spcBef>
            </a:pPr>
            <a:endParaRPr lang="pt-BR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i="1" noProof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800" noProof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16632"/>
            <a:ext cx="8604448" cy="731738"/>
          </a:xfrm>
        </p:spPr>
        <p:txBody>
          <a:bodyPr/>
          <a:lstStyle/>
          <a:p>
            <a:pPr eaLnBrk="1" hangingPunct="1"/>
            <a:r>
              <a:rPr lang="pt-BR" altLang="en-US" sz="3600" dirty="0" smtClean="0">
                <a:solidFill>
                  <a:srgbClr val="17375E"/>
                </a:solidFill>
              </a:rPr>
              <a:t>Hipótese Nula ou Alternativa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93610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Estabelecendo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as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hipóteses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nula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alternativa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</a:t>
            </a: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79512" y="2060848"/>
            <a:ext cx="8784976" cy="9361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Exemplo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1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universidade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informa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proporção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seus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estudantes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que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se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graduaram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em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4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anos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é 82%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800" baseline="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Descreva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uma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sentença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matématica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para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Ho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altLang="en-US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Ha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?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1306</Words>
  <Application>Microsoft Office PowerPoint</Application>
  <PresentationFormat>Apresentação na tela (4:3)</PresentationFormat>
  <Paragraphs>218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Hipótese Nula ou Alternativa</vt:lpstr>
      <vt:lpstr>Hipótese Nula ou Alternativa</vt:lpstr>
      <vt:lpstr>Hipótese Nula ou Alternativa</vt:lpstr>
      <vt:lpstr>Hipótese Nula ou Alternativa</vt:lpstr>
      <vt:lpstr>Hipótese Nula ou Alternativa</vt:lpstr>
      <vt:lpstr>Hipótese Nula ou Alternativa</vt:lpstr>
      <vt:lpstr>Tipos de Erros e nível de Significância</vt:lpstr>
      <vt:lpstr>Tipos de Erros</vt:lpstr>
      <vt:lpstr>Nivel de Significância</vt:lpstr>
      <vt:lpstr>Valor de Probabilidade</vt:lpstr>
      <vt:lpstr>Teste de Hipótese</vt:lpstr>
      <vt:lpstr>Teste de Hipótese</vt:lpstr>
      <vt:lpstr>Teste de Hipótese</vt:lpstr>
      <vt:lpstr>Teste de Hipótese</vt:lpstr>
      <vt:lpstr>Teste de Hipótese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269</cp:revision>
  <dcterms:created xsi:type="dcterms:W3CDTF">2012-02-10T13:18:47Z</dcterms:created>
  <dcterms:modified xsi:type="dcterms:W3CDTF">2015-10-07T01:40:49Z</dcterms:modified>
</cp:coreProperties>
</file>