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329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3" r:id="rId27"/>
    <p:sldId id="354" r:id="rId28"/>
    <p:sldId id="355" r:id="rId29"/>
    <p:sldId id="356" r:id="rId30"/>
    <p:sldId id="357" r:id="rId31"/>
    <p:sldId id="358" r:id="rId3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17375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660"/>
  </p:normalViewPr>
  <p:slideViewPr>
    <p:cSldViewPr>
      <p:cViewPr>
        <p:scale>
          <a:sx n="90" d="100"/>
          <a:sy n="90" d="100"/>
        </p:scale>
        <p:origin x="-942" y="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264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2ECF9-36DA-47E9-A2FD-20E6BB88169A}" type="datetimeFigureOut">
              <a:rPr lang="pt-BR" smtClean="0"/>
              <a:pPr/>
              <a:t>28/04/2014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F3F3FE-CAF1-4154-9762-8762E6591CD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668528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58779E-600C-48E0-9729-B50EB563EDE6}" type="datetime1">
              <a:rPr lang="pt-BR" smtClean="0"/>
              <a:pPr/>
              <a:t>28/04/2014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97553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80567-6CBD-4E2E-930E-C1C4F6AAFAA8}" type="datetime1">
              <a:rPr lang="pt-BR" smtClean="0"/>
              <a:pPr/>
              <a:t>28/04/2014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168586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F05131-C408-4893-A1E0-71242F0C6DD8}" type="datetime1">
              <a:rPr lang="pt-BR" smtClean="0"/>
              <a:pPr/>
              <a:t>28/04/2014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80042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7C2294-E666-48BA-B40C-3404889E7AC5}" type="datetime1">
              <a:rPr lang="pt-BR" smtClean="0"/>
              <a:pPr/>
              <a:t>28/04/2014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984816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12A4B4-31C8-42B0-8AA5-C42C4FC52A56}" type="datetime1">
              <a:rPr lang="pt-BR" smtClean="0"/>
              <a:pPr/>
              <a:t>28/04/2014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591776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85A8B71-5A59-4DB4-82B2-18AB85A6D9D6}" type="datetime1">
              <a:rPr lang="pt-BR" smtClean="0"/>
              <a:pPr/>
              <a:t>28/04/2014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9811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92C134-92D7-4CF3-8B95-D2ED7AD6B0FB}" type="datetime1">
              <a:rPr lang="pt-BR" smtClean="0"/>
              <a:pPr/>
              <a:t>28/04/2014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136504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7DC0FC-A1AD-48C7-9045-A9B8B0DB3904}" type="datetime1">
              <a:rPr lang="pt-BR" smtClean="0"/>
              <a:pPr/>
              <a:t>28/04/2014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302048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215C69-7185-443B-BDBB-078C7CEA25C0}" type="datetime1">
              <a:rPr lang="pt-BR" smtClean="0"/>
              <a:pPr/>
              <a:t>28/04/2014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429732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86026F5-E57D-4CAA-BB5A-A7748006744A}" type="datetime1">
              <a:rPr lang="pt-BR" smtClean="0"/>
              <a:pPr/>
              <a:t>28/04/2014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553159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C02002-D037-48BE-A5D4-BDB504E7CDA2}" type="datetime1">
              <a:rPr lang="pt-BR" smtClean="0"/>
              <a:pPr/>
              <a:t>28/04/2014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468800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073755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284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Aula 07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7504" y="2132856"/>
            <a:ext cx="8928992" cy="31683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buAutoNum type="romanUcPeriod"/>
              <a:defRPr/>
            </a:pP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Introdução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a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teoria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das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Hipoteses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</a:p>
          <a:p>
            <a:pPr marL="571500" indent="-571500" algn="just">
              <a:buAutoNum type="romanUcPeriod"/>
              <a:defRPr/>
            </a:pP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Teste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da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Hipótese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para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a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média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(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amostras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gdes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)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baseado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em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probabilidade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</a:p>
          <a:p>
            <a:pPr marL="571500" indent="-571500" algn="just">
              <a:buAutoNum type="romanUcPeriod"/>
              <a:defRPr/>
            </a:pPr>
            <a:endParaRPr lang="en-US" dirty="0" smtClean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marL="571500" indent="-571500" algn="just">
              <a:buAutoNum type="romanUcPeriod"/>
              <a:defRPr/>
            </a:pPr>
            <a:endParaRPr lang="en-US" dirty="0" smtClean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marL="571500" indent="-571500" algn="just">
              <a:buAutoNum type="romanUcPeriod"/>
              <a:defRPr/>
            </a:pPr>
            <a:endParaRPr lang="en-US" dirty="0" smtClean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marL="571500" indent="-571500" algn="just">
              <a:buAutoNum type="romanUcPeriod"/>
              <a:defRPr/>
            </a:pPr>
            <a:endParaRPr lang="en-US" dirty="0" smtClean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marL="571500" indent="-571500" algn="just"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                                                                       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prof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Martino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.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</a:t>
            </a:fld>
            <a:endParaRPr lang="pt-BR"/>
          </a:p>
        </p:txBody>
      </p:sp>
      <p:pic>
        <p:nvPicPr>
          <p:cNvPr id="8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3424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10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48990"/>
            <a:ext cx="8604448" cy="731738"/>
          </a:xfrm>
        </p:spPr>
        <p:txBody>
          <a:bodyPr/>
          <a:lstStyle/>
          <a:p>
            <a:pPr eaLnBrk="1" hangingPunct="1"/>
            <a:r>
              <a:rPr lang="en-US" altLang="en-US" sz="3600" dirty="0" err="1" smtClean="0">
                <a:solidFill>
                  <a:srgbClr val="17375E"/>
                </a:solidFill>
              </a:rPr>
              <a:t>Teste</a:t>
            </a:r>
            <a:r>
              <a:rPr lang="en-US" altLang="en-US" sz="3600" dirty="0" smtClean="0">
                <a:solidFill>
                  <a:srgbClr val="17375E"/>
                </a:solidFill>
              </a:rPr>
              <a:t> de </a:t>
            </a:r>
            <a:r>
              <a:rPr lang="en-US" altLang="en-US" sz="3600" dirty="0" err="1" smtClean="0">
                <a:solidFill>
                  <a:srgbClr val="17375E"/>
                </a:solidFill>
              </a:rPr>
              <a:t>Hipótese</a:t>
            </a:r>
            <a:r>
              <a:rPr lang="en-US" altLang="en-US" sz="3600" dirty="0" smtClean="0">
                <a:solidFill>
                  <a:srgbClr val="17375E"/>
                </a:solidFill>
              </a:rPr>
              <a:t> </a:t>
            </a:r>
            <a:r>
              <a:rPr lang="en-US" altLang="en-US" sz="3600" dirty="0" err="1" smtClean="0">
                <a:solidFill>
                  <a:srgbClr val="17375E"/>
                </a:solidFill>
              </a:rPr>
              <a:t>para</a:t>
            </a:r>
            <a:r>
              <a:rPr lang="en-US" altLang="en-US" sz="3600" dirty="0" smtClean="0">
                <a:solidFill>
                  <a:srgbClr val="17375E"/>
                </a:solidFill>
              </a:rPr>
              <a:t> a </a:t>
            </a:r>
            <a:r>
              <a:rPr lang="en-US" altLang="en-US" sz="3600" dirty="0" err="1" smtClean="0">
                <a:solidFill>
                  <a:srgbClr val="17375E"/>
                </a:solidFill>
              </a:rPr>
              <a:t>média</a:t>
            </a:r>
            <a:r>
              <a:rPr lang="en-US" altLang="en-US" sz="3600" dirty="0" smtClean="0">
                <a:solidFill>
                  <a:srgbClr val="17375E"/>
                </a:solidFill>
              </a:rPr>
              <a:t> </a:t>
            </a:r>
            <a:endParaRPr lang="el-GR" altLang="en-US" sz="3600" dirty="0" smtClean="0">
              <a:solidFill>
                <a:srgbClr val="17375E"/>
              </a:solidFill>
            </a:endParaRPr>
          </a:p>
        </p:txBody>
      </p:sp>
      <p:sp>
        <p:nvSpPr>
          <p:cNvPr id="6" name="Content Placeholder 14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688632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/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Content Placeholder 14"/>
          <p:cNvSpPr txBox="1">
            <a:spLocks/>
          </p:cNvSpPr>
          <p:nvPr/>
        </p:nvSpPr>
        <p:spPr>
          <a:xfrm>
            <a:off x="251520" y="1412776"/>
            <a:ext cx="8712968" cy="3744416"/>
          </a:xfrm>
          <a:prstGeom prst="rect">
            <a:avLst/>
          </a:prstGeo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Parte 1 - 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Amostras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grandes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23528" y="1772816"/>
            <a:ext cx="617443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ct val="20000"/>
              </a:spcBef>
              <a:defRPr/>
            </a:pPr>
            <a:endParaRPr lang="pt-BR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 algn="just">
              <a:spcBef>
                <a:spcPct val="20000"/>
              </a:spcBef>
              <a:defRPr/>
            </a:pP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</a:rPr>
              <a:t>Iremos comparar P com </a:t>
            </a:r>
            <a:r>
              <a:rPr lang="el-GR" sz="2800" dirty="0" smtClean="0"/>
              <a:t>α</a:t>
            </a:r>
            <a:endParaRPr lang="pt-BR" sz="2800" dirty="0" smtClean="0"/>
          </a:p>
          <a:p>
            <a:pPr lvl="0" algn="just">
              <a:spcBef>
                <a:spcPct val="20000"/>
              </a:spcBef>
              <a:defRPr/>
            </a:pPr>
            <a:endParaRPr lang="pt-BR" sz="2800" dirty="0" smtClean="0"/>
          </a:p>
          <a:p>
            <a:pPr lvl="0" algn="just">
              <a:spcBef>
                <a:spcPct val="20000"/>
              </a:spcBef>
              <a:defRPr/>
            </a:pPr>
            <a:r>
              <a:rPr lang="pt-BR" sz="2800" dirty="0" smtClean="0"/>
              <a:t>Caso  P ≤ </a:t>
            </a:r>
            <a:r>
              <a:rPr lang="el-GR" sz="2800" dirty="0" smtClean="0"/>
              <a:t>α</a:t>
            </a:r>
            <a:r>
              <a:rPr lang="pt-BR" sz="2800" dirty="0" smtClean="0"/>
              <a:t>  ,   então rejeite </a:t>
            </a:r>
            <a:r>
              <a:rPr lang="pt-BR" sz="2800" dirty="0" err="1" smtClean="0"/>
              <a:t>Ho</a:t>
            </a:r>
            <a:endParaRPr lang="pt-BR" sz="2800" dirty="0" smtClean="0"/>
          </a:p>
          <a:p>
            <a:pPr lvl="0" algn="just">
              <a:spcBef>
                <a:spcPct val="20000"/>
              </a:spcBef>
              <a:defRPr/>
            </a:pPr>
            <a:endParaRPr lang="pt-BR" sz="2800" dirty="0" smtClean="0"/>
          </a:p>
          <a:p>
            <a:pPr lvl="0" algn="just">
              <a:spcBef>
                <a:spcPct val="20000"/>
              </a:spcBef>
              <a:defRPr/>
            </a:pPr>
            <a:r>
              <a:rPr lang="pt-BR" sz="2800" dirty="0" smtClean="0"/>
              <a:t>Caso P &gt; </a:t>
            </a:r>
            <a:r>
              <a:rPr lang="el-GR" sz="2800" dirty="0" smtClean="0"/>
              <a:t>α</a:t>
            </a:r>
            <a:r>
              <a:rPr lang="pt-BR" sz="2800" dirty="0" smtClean="0"/>
              <a:t>  , então falhe em rejeitar </a:t>
            </a:r>
            <a:r>
              <a:rPr lang="pt-BR" sz="2800" dirty="0" err="1" smtClean="0"/>
              <a:t>Ho</a:t>
            </a:r>
            <a:endParaRPr lang="el-GR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11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00" y="248990"/>
            <a:ext cx="8604448" cy="731738"/>
          </a:xfrm>
        </p:spPr>
        <p:txBody>
          <a:bodyPr/>
          <a:lstStyle/>
          <a:p>
            <a:pPr algn="l" eaLnBrk="1" hangingPunct="1"/>
            <a:r>
              <a:rPr lang="en-US" altLang="en-US" sz="2800" dirty="0" err="1" smtClean="0">
                <a:solidFill>
                  <a:srgbClr val="17375E"/>
                </a:solidFill>
              </a:rPr>
              <a:t>Teste</a:t>
            </a:r>
            <a:r>
              <a:rPr lang="en-US" altLang="en-US" sz="2800" dirty="0" smtClean="0">
                <a:solidFill>
                  <a:srgbClr val="17375E"/>
                </a:solidFill>
              </a:rPr>
              <a:t> de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Hipótese</a:t>
            </a:r>
            <a:r>
              <a:rPr lang="en-US" altLang="en-US" sz="2800" dirty="0" smtClean="0">
                <a:solidFill>
                  <a:srgbClr val="17375E"/>
                </a:solidFill>
              </a:rPr>
              <a:t>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para</a:t>
            </a:r>
            <a:r>
              <a:rPr lang="en-US" altLang="en-US" sz="2800" dirty="0" smtClean="0">
                <a:solidFill>
                  <a:srgbClr val="17375E"/>
                </a:solidFill>
              </a:rPr>
              <a:t> a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média</a:t>
            </a:r>
            <a:r>
              <a:rPr lang="en-US" altLang="en-US" sz="2800" dirty="0" smtClean="0">
                <a:solidFill>
                  <a:srgbClr val="17375E"/>
                </a:solidFill>
              </a:rPr>
              <a:t>  (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amostras</a:t>
            </a:r>
            <a:r>
              <a:rPr lang="en-US" altLang="en-US" sz="2800" dirty="0" smtClean="0">
                <a:solidFill>
                  <a:srgbClr val="17375E"/>
                </a:solidFill>
              </a:rPr>
              <a:t>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Gdes</a:t>
            </a:r>
            <a:r>
              <a:rPr lang="en-US" altLang="en-US" sz="2800" dirty="0" smtClean="0">
                <a:solidFill>
                  <a:srgbClr val="17375E"/>
                </a:solidFill>
              </a:rPr>
              <a:t> ) </a:t>
            </a:r>
            <a:endParaRPr lang="el-GR" altLang="en-US" sz="2800" dirty="0" smtClean="0">
              <a:solidFill>
                <a:srgbClr val="17375E"/>
              </a:solidFill>
            </a:endParaRPr>
          </a:p>
        </p:txBody>
      </p:sp>
      <p:sp>
        <p:nvSpPr>
          <p:cNvPr id="6" name="Content Placeholder 14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688632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/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Content Placeholder 14"/>
          <p:cNvSpPr txBox="1">
            <a:spLocks/>
          </p:cNvSpPr>
          <p:nvPr/>
        </p:nvSpPr>
        <p:spPr>
          <a:xfrm>
            <a:off x="251520" y="1412776"/>
            <a:ext cx="8712968" cy="3744416"/>
          </a:xfrm>
          <a:prstGeom prst="rect">
            <a:avLst/>
          </a:prstGeo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Exemplo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1 -     Dado um valor de P = 0,0237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um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hipótese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,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qual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seria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sua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decisão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 o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nível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significância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for :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23528" y="1772816"/>
            <a:ext cx="6174432" cy="259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ct val="20000"/>
              </a:spcBef>
              <a:defRPr/>
            </a:pPr>
            <a:endParaRPr lang="pt-BR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 algn="just">
              <a:spcBef>
                <a:spcPct val="20000"/>
              </a:spcBef>
              <a:defRPr/>
            </a:pPr>
            <a:endParaRPr lang="pt-BR" sz="2800" dirty="0" smtClean="0"/>
          </a:p>
          <a:p>
            <a:pPr lvl="0" algn="just">
              <a:spcBef>
                <a:spcPct val="20000"/>
              </a:spcBef>
              <a:defRPr/>
            </a:pPr>
            <a:r>
              <a:rPr lang="pt-BR" sz="2800" dirty="0" smtClean="0"/>
              <a:t>1.   </a:t>
            </a:r>
            <a:r>
              <a:rPr lang="el-GR" sz="2800" dirty="0" smtClean="0"/>
              <a:t>α</a:t>
            </a:r>
            <a:r>
              <a:rPr lang="pt-BR" sz="2800" dirty="0" smtClean="0"/>
              <a:t> = 0,05</a:t>
            </a:r>
          </a:p>
          <a:p>
            <a:pPr lvl="0" algn="just">
              <a:spcBef>
                <a:spcPct val="20000"/>
              </a:spcBef>
              <a:defRPr/>
            </a:pPr>
            <a:endParaRPr lang="pt-BR" sz="2800" dirty="0" smtClean="0"/>
          </a:p>
          <a:p>
            <a:pPr lvl="0" algn="just">
              <a:spcBef>
                <a:spcPct val="20000"/>
              </a:spcBef>
              <a:defRPr/>
            </a:pPr>
            <a:r>
              <a:rPr lang="pt-BR" sz="2800" dirty="0" smtClean="0"/>
              <a:t>2 .  </a:t>
            </a:r>
            <a:r>
              <a:rPr lang="el-GR" sz="2800" dirty="0" smtClean="0"/>
              <a:t>α</a:t>
            </a:r>
            <a:r>
              <a:rPr lang="pt-BR" sz="2800" dirty="0" smtClean="0"/>
              <a:t>  = 0,01</a:t>
            </a:r>
            <a:endParaRPr lang="el-GR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12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00" y="248990"/>
            <a:ext cx="8604448" cy="731738"/>
          </a:xfrm>
        </p:spPr>
        <p:txBody>
          <a:bodyPr/>
          <a:lstStyle/>
          <a:p>
            <a:pPr algn="l" eaLnBrk="1" hangingPunct="1"/>
            <a:r>
              <a:rPr lang="en-US" altLang="en-US" sz="2800" dirty="0" err="1" smtClean="0">
                <a:solidFill>
                  <a:srgbClr val="17375E"/>
                </a:solidFill>
              </a:rPr>
              <a:t>Teste</a:t>
            </a:r>
            <a:r>
              <a:rPr lang="en-US" altLang="en-US" sz="2800" dirty="0" smtClean="0">
                <a:solidFill>
                  <a:srgbClr val="17375E"/>
                </a:solidFill>
              </a:rPr>
              <a:t> de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Hipótese</a:t>
            </a:r>
            <a:r>
              <a:rPr lang="en-US" altLang="en-US" sz="2800" dirty="0" smtClean="0">
                <a:solidFill>
                  <a:srgbClr val="17375E"/>
                </a:solidFill>
              </a:rPr>
              <a:t>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para</a:t>
            </a:r>
            <a:r>
              <a:rPr lang="en-US" altLang="en-US" sz="2800" dirty="0" smtClean="0">
                <a:solidFill>
                  <a:srgbClr val="17375E"/>
                </a:solidFill>
              </a:rPr>
              <a:t> a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média</a:t>
            </a:r>
            <a:r>
              <a:rPr lang="en-US" altLang="en-US" sz="2800" dirty="0" smtClean="0">
                <a:solidFill>
                  <a:srgbClr val="17375E"/>
                </a:solidFill>
              </a:rPr>
              <a:t>  (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amostras</a:t>
            </a:r>
            <a:r>
              <a:rPr lang="en-US" altLang="en-US" sz="2800" dirty="0" smtClean="0">
                <a:solidFill>
                  <a:srgbClr val="17375E"/>
                </a:solidFill>
              </a:rPr>
              <a:t>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Gdes</a:t>
            </a:r>
            <a:r>
              <a:rPr lang="en-US" altLang="en-US" sz="2800" dirty="0" smtClean="0">
                <a:solidFill>
                  <a:srgbClr val="17375E"/>
                </a:solidFill>
              </a:rPr>
              <a:t> ) </a:t>
            </a:r>
            <a:endParaRPr lang="el-GR" altLang="en-US" sz="2800" dirty="0" smtClean="0">
              <a:solidFill>
                <a:srgbClr val="17375E"/>
              </a:solidFill>
            </a:endParaRPr>
          </a:p>
        </p:txBody>
      </p:sp>
      <p:sp>
        <p:nvSpPr>
          <p:cNvPr id="6" name="Content Placeholder 14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688632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/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Content Placeholder 14"/>
          <p:cNvSpPr txBox="1">
            <a:spLocks/>
          </p:cNvSpPr>
          <p:nvPr/>
        </p:nvSpPr>
        <p:spPr>
          <a:xfrm>
            <a:off x="251520" y="1412776"/>
            <a:ext cx="8712968" cy="3744416"/>
          </a:xfrm>
          <a:prstGeom prst="rect">
            <a:avLst/>
          </a:prstGeo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Exemplo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1 -     Dado um valor de P = 0,0237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um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hipótese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,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qual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seria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sua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decisão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 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nível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significância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for :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79512" y="1772816"/>
            <a:ext cx="8964488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ct val="20000"/>
              </a:spcBef>
              <a:defRPr/>
            </a:pPr>
            <a:endParaRPr lang="pt-BR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 algn="just">
              <a:spcBef>
                <a:spcPct val="20000"/>
              </a:spcBef>
              <a:defRPr/>
            </a:pPr>
            <a:endParaRPr lang="pt-BR" sz="2800" dirty="0" smtClean="0"/>
          </a:p>
          <a:p>
            <a:pPr lvl="0" algn="just">
              <a:spcBef>
                <a:spcPct val="20000"/>
              </a:spcBef>
              <a:defRPr/>
            </a:pPr>
            <a:r>
              <a:rPr lang="pt-BR" sz="2400" dirty="0" smtClean="0"/>
              <a:t>1.  Pelo fato de P = 0,0237 &lt;  </a:t>
            </a:r>
            <a:r>
              <a:rPr lang="el-GR" sz="2400" dirty="0" smtClean="0"/>
              <a:t>α</a:t>
            </a:r>
            <a:r>
              <a:rPr lang="pt-BR" sz="2400" dirty="0" smtClean="0"/>
              <a:t> = 0,05  , você deve rejeitar </a:t>
            </a:r>
            <a:r>
              <a:rPr lang="pt-BR" sz="2400" dirty="0" err="1" smtClean="0"/>
              <a:t>Ho</a:t>
            </a:r>
            <a:endParaRPr lang="pt-BR" sz="2400" dirty="0" smtClean="0"/>
          </a:p>
          <a:p>
            <a:pPr lvl="0" algn="just">
              <a:spcBef>
                <a:spcPct val="20000"/>
              </a:spcBef>
              <a:defRPr/>
            </a:pPr>
            <a:endParaRPr lang="pt-BR" sz="2400" dirty="0" smtClean="0"/>
          </a:p>
          <a:p>
            <a:pPr lvl="0" algn="just">
              <a:spcBef>
                <a:spcPct val="20000"/>
              </a:spcBef>
              <a:defRPr/>
            </a:pPr>
            <a:r>
              <a:rPr lang="pt-BR" sz="2400" dirty="0" smtClean="0"/>
              <a:t>2 . Pelo fato de P = 0,0237 &gt; </a:t>
            </a:r>
            <a:r>
              <a:rPr lang="el-GR" sz="2400" dirty="0" smtClean="0"/>
              <a:t>α</a:t>
            </a:r>
            <a:r>
              <a:rPr lang="pt-BR" sz="2400" dirty="0" smtClean="0"/>
              <a:t> = 0,01 , você deve falhar em rejeitar </a:t>
            </a:r>
            <a:r>
              <a:rPr lang="pt-BR" sz="2400" dirty="0" err="1" smtClean="0"/>
              <a:t>Ho</a:t>
            </a:r>
            <a:r>
              <a:rPr lang="pt-BR" sz="2400" dirty="0" smtClean="0"/>
              <a:t>. </a:t>
            </a:r>
            <a:endParaRPr lang="el-GR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13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00" y="248990"/>
            <a:ext cx="8604448" cy="731738"/>
          </a:xfrm>
        </p:spPr>
        <p:txBody>
          <a:bodyPr/>
          <a:lstStyle/>
          <a:p>
            <a:pPr algn="l" eaLnBrk="1" hangingPunct="1"/>
            <a:r>
              <a:rPr lang="en-US" altLang="en-US" sz="2800" dirty="0" err="1" smtClean="0">
                <a:solidFill>
                  <a:srgbClr val="17375E"/>
                </a:solidFill>
              </a:rPr>
              <a:t>Teste</a:t>
            </a:r>
            <a:r>
              <a:rPr lang="en-US" altLang="en-US" sz="2800" dirty="0" smtClean="0">
                <a:solidFill>
                  <a:srgbClr val="17375E"/>
                </a:solidFill>
              </a:rPr>
              <a:t> de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Hipótese</a:t>
            </a:r>
            <a:r>
              <a:rPr lang="en-US" altLang="en-US" sz="2800" dirty="0" smtClean="0">
                <a:solidFill>
                  <a:srgbClr val="17375E"/>
                </a:solidFill>
              </a:rPr>
              <a:t>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para</a:t>
            </a:r>
            <a:r>
              <a:rPr lang="en-US" altLang="en-US" sz="2800" dirty="0" smtClean="0">
                <a:solidFill>
                  <a:srgbClr val="17375E"/>
                </a:solidFill>
              </a:rPr>
              <a:t> a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média</a:t>
            </a:r>
            <a:r>
              <a:rPr lang="en-US" altLang="en-US" sz="2800" dirty="0" smtClean="0">
                <a:solidFill>
                  <a:srgbClr val="17375E"/>
                </a:solidFill>
              </a:rPr>
              <a:t>  (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amostras</a:t>
            </a:r>
            <a:r>
              <a:rPr lang="en-US" altLang="en-US" sz="2800" dirty="0" smtClean="0">
                <a:solidFill>
                  <a:srgbClr val="17375E"/>
                </a:solidFill>
              </a:rPr>
              <a:t>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Gdes</a:t>
            </a:r>
            <a:r>
              <a:rPr lang="en-US" altLang="en-US" sz="2800" dirty="0" smtClean="0">
                <a:solidFill>
                  <a:srgbClr val="17375E"/>
                </a:solidFill>
              </a:rPr>
              <a:t> ) </a:t>
            </a:r>
            <a:endParaRPr lang="el-GR" altLang="en-US" sz="2800" dirty="0" smtClean="0">
              <a:solidFill>
                <a:srgbClr val="17375E"/>
              </a:solidFill>
            </a:endParaRPr>
          </a:p>
        </p:txBody>
      </p:sp>
      <p:sp>
        <p:nvSpPr>
          <p:cNvPr id="6" name="Content Placeholder 14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688632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/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Content Placeholder 14"/>
          <p:cNvSpPr txBox="1">
            <a:spLocks/>
          </p:cNvSpPr>
          <p:nvPr/>
        </p:nvSpPr>
        <p:spPr>
          <a:xfrm>
            <a:off x="251520" y="1412776"/>
            <a:ext cx="8712968" cy="3744416"/>
          </a:xfrm>
          <a:prstGeom prst="rect">
            <a:avLst/>
          </a:prstGeo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</a:rPr>
              <a:t>Tente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</a:rPr>
              <a:t>você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    Dado um valor de P = 0,0347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um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hipótese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,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qual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seria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sua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decisão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 o 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nível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significância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for :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23528" y="1772816"/>
            <a:ext cx="6174432" cy="259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ct val="20000"/>
              </a:spcBef>
              <a:defRPr/>
            </a:pPr>
            <a:endParaRPr lang="pt-BR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 algn="just">
              <a:spcBef>
                <a:spcPct val="20000"/>
              </a:spcBef>
              <a:defRPr/>
            </a:pPr>
            <a:endParaRPr lang="pt-BR" sz="2800" dirty="0" smtClean="0"/>
          </a:p>
          <a:p>
            <a:pPr lvl="0" algn="just">
              <a:spcBef>
                <a:spcPct val="20000"/>
              </a:spcBef>
              <a:defRPr/>
            </a:pPr>
            <a:r>
              <a:rPr lang="pt-BR" sz="2800" dirty="0" smtClean="0"/>
              <a:t>1.   </a:t>
            </a:r>
            <a:r>
              <a:rPr lang="el-GR" sz="2800" dirty="0" smtClean="0"/>
              <a:t>α</a:t>
            </a:r>
            <a:r>
              <a:rPr lang="pt-BR" sz="2800" dirty="0" smtClean="0"/>
              <a:t> = 0,01</a:t>
            </a:r>
          </a:p>
          <a:p>
            <a:pPr lvl="0" algn="just">
              <a:spcBef>
                <a:spcPct val="20000"/>
              </a:spcBef>
              <a:defRPr/>
            </a:pPr>
            <a:endParaRPr lang="pt-BR" sz="2800" dirty="0" smtClean="0"/>
          </a:p>
          <a:p>
            <a:pPr lvl="0" algn="just">
              <a:spcBef>
                <a:spcPct val="20000"/>
              </a:spcBef>
              <a:defRPr/>
            </a:pPr>
            <a:r>
              <a:rPr lang="pt-BR" sz="2800" dirty="0" smtClean="0"/>
              <a:t>2 .  </a:t>
            </a:r>
            <a:r>
              <a:rPr lang="el-GR" sz="2800" dirty="0" smtClean="0"/>
              <a:t>α</a:t>
            </a:r>
            <a:r>
              <a:rPr lang="pt-BR" sz="2800" dirty="0" smtClean="0"/>
              <a:t>  = 0,04</a:t>
            </a:r>
            <a:endParaRPr lang="el-GR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14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00" y="248990"/>
            <a:ext cx="8604448" cy="731738"/>
          </a:xfrm>
        </p:spPr>
        <p:txBody>
          <a:bodyPr/>
          <a:lstStyle/>
          <a:p>
            <a:pPr algn="l" eaLnBrk="1" hangingPunct="1"/>
            <a:r>
              <a:rPr lang="en-US" altLang="en-US" sz="2800" dirty="0" err="1" smtClean="0">
                <a:solidFill>
                  <a:srgbClr val="17375E"/>
                </a:solidFill>
              </a:rPr>
              <a:t>Teste</a:t>
            </a:r>
            <a:r>
              <a:rPr lang="en-US" altLang="en-US" sz="2800" dirty="0" smtClean="0">
                <a:solidFill>
                  <a:srgbClr val="17375E"/>
                </a:solidFill>
              </a:rPr>
              <a:t> de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Hipótese</a:t>
            </a:r>
            <a:r>
              <a:rPr lang="en-US" altLang="en-US" sz="2800" dirty="0" smtClean="0">
                <a:solidFill>
                  <a:srgbClr val="17375E"/>
                </a:solidFill>
              </a:rPr>
              <a:t>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para</a:t>
            </a:r>
            <a:r>
              <a:rPr lang="en-US" altLang="en-US" sz="2800" dirty="0" smtClean="0">
                <a:solidFill>
                  <a:srgbClr val="17375E"/>
                </a:solidFill>
              </a:rPr>
              <a:t> a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média</a:t>
            </a:r>
            <a:r>
              <a:rPr lang="en-US" altLang="en-US" sz="2800" dirty="0" smtClean="0">
                <a:solidFill>
                  <a:srgbClr val="17375E"/>
                </a:solidFill>
              </a:rPr>
              <a:t>  (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amostras</a:t>
            </a:r>
            <a:r>
              <a:rPr lang="en-US" altLang="en-US" sz="2800" dirty="0" smtClean="0">
                <a:solidFill>
                  <a:srgbClr val="17375E"/>
                </a:solidFill>
              </a:rPr>
              <a:t>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Gdes</a:t>
            </a:r>
            <a:r>
              <a:rPr lang="en-US" altLang="en-US" sz="2800" dirty="0" smtClean="0">
                <a:solidFill>
                  <a:srgbClr val="17375E"/>
                </a:solidFill>
              </a:rPr>
              <a:t> ) </a:t>
            </a:r>
            <a:endParaRPr lang="el-GR" altLang="en-US" sz="2800" dirty="0" smtClean="0">
              <a:solidFill>
                <a:srgbClr val="17375E"/>
              </a:solidFill>
            </a:endParaRPr>
          </a:p>
        </p:txBody>
      </p:sp>
      <p:sp>
        <p:nvSpPr>
          <p:cNvPr id="6" name="Content Placeholder 14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688632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/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Content Placeholder 14"/>
          <p:cNvSpPr txBox="1">
            <a:spLocks/>
          </p:cNvSpPr>
          <p:nvPr/>
        </p:nvSpPr>
        <p:spPr>
          <a:xfrm>
            <a:off x="251520" y="1412776"/>
            <a:ext cx="8712968" cy="3744416"/>
          </a:xfrm>
          <a:prstGeom prst="rect">
            <a:avLst/>
          </a:prstGeo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Calculando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 valor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P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23528" y="1772816"/>
            <a:ext cx="8640960" cy="3120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ct val="20000"/>
              </a:spcBef>
              <a:defRPr/>
            </a:pPr>
            <a:endParaRPr lang="pt-BR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 algn="just">
              <a:spcBef>
                <a:spcPct val="20000"/>
              </a:spcBef>
              <a:defRPr/>
            </a:pPr>
            <a:endParaRPr lang="pt-BR" sz="2400" dirty="0" smtClean="0"/>
          </a:p>
          <a:p>
            <a:pPr marL="457200" lvl="0" indent="-457200" algn="just">
              <a:spcBef>
                <a:spcPct val="20000"/>
              </a:spcBef>
              <a:buAutoNum type="alphaLcPeriod"/>
              <a:defRPr/>
            </a:pPr>
            <a:r>
              <a:rPr lang="pt-BR" sz="2400" dirty="0" smtClean="0"/>
              <a:t>Para o teste </a:t>
            </a:r>
            <a:r>
              <a:rPr lang="pt-BR" sz="2400" dirty="0" err="1" smtClean="0"/>
              <a:t>unicaudal</a:t>
            </a:r>
            <a:r>
              <a:rPr lang="pt-BR" sz="2400" dirty="0" smtClean="0"/>
              <a:t> à esquerda , P = área na cauda esquerda</a:t>
            </a:r>
          </a:p>
          <a:p>
            <a:pPr marL="457200" lvl="0" indent="-457200" algn="just">
              <a:spcBef>
                <a:spcPct val="20000"/>
              </a:spcBef>
              <a:buAutoNum type="alphaLcPeriod"/>
              <a:defRPr/>
            </a:pPr>
            <a:endParaRPr lang="pt-BR" sz="2400" dirty="0" smtClean="0"/>
          </a:p>
          <a:p>
            <a:pPr marL="457200" lvl="0" indent="-457200" algn="just">
              <a:spcBef>
                <a:spcPct val="20000"/>
              </a:spcBef>
              <a:buAutoNum type="alphaLcPeriod"/>
              <a:defRPr/>
            </a:pPr>
            <a:r>
              <a:rPr lang="pt-BR" sz="2400" dirty="0" smtClean="0"/>
              <a:t>Para o teste </a:t>
            </a:r>
            <a:r>
              <a:rPr lang="pt-BR" sz="2400" dirty="0" err="1" smtClean="0"/>
              <a:t>unicaudal</a:t>
            </a:r>
            <a:r>
              <a:rPr lang="pt-BR" sz="2400" dirty="0" smtClean="0"/>
              <a:t> à direita , P = área na cauda direita</a:t>
            </a:r>
          </a:p>
          <a:p>
            <a:pPr marL="457200" lvl="0" indent="-457200" algn="just">
              <a:spcBef>
                <a:spcPct val="20000"/>
              </a:spcBef>
              <a:buAutoNum type="alphaLcPeriod"/>
              <a:defRPr/>
            </a:pPr>
            <a:endParaRPr lang="pt-BR" sz="2400" dirty="0" smtClean="0"/>
          </a:p>
          <a:p>
            <a:pPr marL="457200" lvl="0" indent="-457200" algn="just">
              <a:spcBef>
                <a:spcPct val="20000"/>
              </a:spcBef>
              <a:buAutoNum type="alphaLcPeriod"/>
              <a:defRPr/>
            </a:pPr>
            <a:r>
              <a:rPr lang="pt-BR" sz="2400" dirty="0" smtClean="0"/>
              <a:t>Para o teste bicaudal , P = área na cauda da estatística do teste.</a:t>
            </a:r>
            <a:endParaRPr lang="el-GR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15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00" y="248990"/>
            <a:ext cx="8604448" cy="731738"/>
          </a:xfrm>
        </p:spPr>
        <p:txBody>
          <a:bodyPr/>
          <a:lstStyle/>
          <a:p>
            <a:pPr algn="l" eaLnBrk="1" hangingPunct="1"/>
            <a:r>
              <a:rPr lang="en-US" altLang="en-US" sz="2800" dirty="0" err="1" smtClean="0">
                <a:solidFill>
                  <a:srgbClr val="17375E"/>
                </a:solidFill>
              </a:rPr>
              <a:t>Teste</a:t>
            </a:r>
            <a:r>
              <a:rPr lang="en-US" altLang="en-US" sz="2800" dirty="0" smtClean="0">
                <a:solidFill>
                  <a:srgbClr val="17375E"/>
                </a:solidFill>
              </a:rPr>
              <a:t> de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Hipótese</a:t>
            </a:r>
            <a:r>
              <a:rPr lang="en-US" altLang="en-US" sz="2800" dirty="0" smtClean="0">
                <a:solidFill>
                  <a:srgbClr val="17375E"/>
                </a:solidFill>
              </a:rPr>
              <a:t>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para</a:t>
            </a:r>
            <a:r>
              <a:rPr lang="en-US" altLang="en-US" sz="2800" dirty="0" smtClean="0">
                <a:solidFill>
                  <a:srgbClr val="17375E"/>
                </a:solidFill>
              </a:rPr>
              <a:t> a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média</a:t>
            </a:r>
            <a:r>
              <a:rPr lang="en-US" altLang="en-US" sz="2800" dirty="0" smtClean="0">
                <a:solidFill>
                  <a:srgbClr val="17375E"/>
                </a:solidFill>
              </a:rPr>
              <a:t>  (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amostras</a:t>
            </a:r>
            <a:r>
              <a:rPr lang="en-US" altLang="en-US" sz="2800" dirty="0" smtClean="0">
                <a:solidFill>
                  <a:srgbClr val="17375E"/>
                </a:solidFill>
              </a:rPr>
              <a:t>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Gdes</a:t>
            </a:r>
            <a:r>
              <a:rPr lang="en-US" altLang="en-US" sz="2800" dirty="0" smtClean="0">
                <a:solidFill>
                  <a:srgbClr val="17375E"/>
                </a:solidFill>
              </a:rPr>
              <a:t> ) </a:t>
            </a:r>
            <a:endParaRPr lang="el-GR" altLang="en-US" sz="2800" dirty="0" smtClean="0">
              <a:solidFill>
                <a:srgbClr val="17375E"/>
              </a:solidFill>
            </a:endParaRPr>
          </a:p>
        </p:txBody>
      </p:sp>
      <p:sp>
        <p:nvSpPr>
          <p:cNvPr id="6" name="Content Placeholder 14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688632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/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Content Placeholder 14"/>
          <p:cNvSpPr txBox="1">
            <a:spLocks/>
          </p:cNvSpPr>
          <p:nvPr/>
        </p:nvSpPr>
        <p:spPr>
          <a:xfrm>
            <a:off x="251520" y="1412776"/>
            <a:ext cx="8712968" cy="3744416"/>
          </a:xfrm>
          <a:prstGeom prst="rect">
            <a:avLst/>
          </a:prstGeo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Calculando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 valor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P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unicaudal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à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esquerda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23528" y="1772816"/>
            <a:ext cx="8640960" cy="1705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ct val="20000"/>
              </a:spcBef>
              <a:defRPr/>
            </a:pPr>
            <a:endParaRPr lang="pt-BR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 algn="just">
              <a:spcBef>
                <a:spcPct val="20000"/>
              </a:spcBef>
              <a:defRPr/>
            </a:pPr>
            <a:r>
              <a:rPr lang="pt-BR" sz="2400" dirty="0" smtClean="0"/>
              <a:t>Exemplo :  Encontre o valor P para o teste de hipótese </a:t>
            </a:r>
            <a:r>
              <a:rPr lang="pt-BR" sz="2400" dirty="0" err="1" smtClean="0"/>
              <a:t>unicaudal</a:t>
            </a:r>
            <a:r>
              <a:rPr lang="pt-BR" sz="2400" dirty="0" smtClean="0"/>
              <a:t> à esquerda com estatística de teste z = -2,23 .  Decida se rejeita </a:t>
            </a:r>
            <a:r>
              <a:rPr lang="pt-BR" sz="2400" dirty="0" err="1" smtClean="0"/>
              <a:t>Ho</a:t>
            </a:r>
            <a:r>
              <a:rPr lang="pt-BR" sz="2400" dirty="0" smtClean="0"/>
              <a:t>  , se o nível de significância for </a:t>
            </a:r>
            <a:r>
              <a:rPr lang="el-GR" sz="2400" dirty="0" smtClean="0"/>
              <a:t>α</a:t>
            </a:r>
            <a:r>
              <a:rPr lang="pt-BR" sz="2400" dirty="0" smtClean="0"/>
              <a:t> = 0,01 </a:t>
            </a:r>
          </a:p>
        </p:txBody>
      </p:sp>
    </p:spTree>
    <p:extLst>
      <p:ext uri="{BB962C8B-B14F-4D97-AF65-F5344CB8AC3E}">
        <p14:creationId xmlns=""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16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00" y="248990"/>
            <a:ext cx="8604448" cy="731738"/>
          </a:xfrm>
        </p:spPr>
        <p:txBody>
          <a:bodyPr/>
          <a:lstStyle/>
          <a:p>
            <a:pPr algn="l" eaLnBrk="1" hangingPunct="1"/>
            <a:r>
              <a:rPr lang="en-US" altLang="en-US" sz="2800" dirty="0" err="1" smtClean="0">
                <a:solidFill>
                  <a:srgbClr val="17375E"/>
                </a:solidFill>
              </a:rPr>
              <a:t>Teste</a:t>
            </a:r>
            <a:r>
              <a:rPr lang="en-US" altLang="en-US" sz="2800" dirty="0" smtClean="0">
                <a:solidFill>
                  <a:srgbClr val="17375E"/>
                </a:solidFill>
              </a:rPr>
              <a:t> de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Hipótese</a:t>
            </a:r>
            <a:r>
              <a:rPr lang="en-US" altLang="en-US" sz="2800" dirty="0" smtClean="0">
                <a:solidFill>
                  <a:srgbClr val="17375E"/>
                </a:solidFill>
              </a:rPr>
              <a:t>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para</a:t>
            </a:r>
            <a:r>
              <a:rPr lang="en-US" altLang="en-US" sz="2800" dirty="0" smtClean="0">
                <a:solidFill>
                  <a:srgbClr val="17375E"/>
                </a:solidFill>
              </a:rPr>
              <a:t> a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média</a:t>
            </a:r>
            <a:r>
              <a:rPr lang="en-US" altLang="en-US" sz="2800" dirty="0" smtClean="0">
                <a:solidFill>
                  <a:srgbClr val="17375E"/>
                </a:solidFill>
              </a:rPr>
              <a:t>  (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amostras</a:t>
            </a:r>
            <a:r>
              <a:rPr lang="en-US" altLang="en-US" sz="2800" dirty="0" smtClean="0">
                <a:solidFill>
                  <a:srgbClr val="17375E"/>
                </a:solidFill>
              </a:rPr>
              <a:t>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Gdes</a:t>
            </a:r>
            <a:r>
              <a:rPr lang="en-US" altLang="en-US" sz="2800" dirty="0" smtClean="0">
                <a:solidFill>
                  <a:srgbClr val="17375E"/>
                </a:solidFill>
              </a:rPr>
              <a:t> ) </a:t>
            </a:r>
            <a:endParaRPr lang="el-GR" altLang="en-US" sz="2800" dirty="0" smtClean="0">
              <a:solidFill>
                <a:srgbClr val="17375E"/>
              </a:solidFill>
            </a:endParaRPr>
          </a:p>
        </p:txBody>
      </p:sp>
      <p:sp>
        <p:nvSpPr>
          <p:cNvPr id="6" name="Content Placeholder 14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688632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/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Content Placeholder 14"/>
          <p:cNvSpPr txBox="1">
            <a:spLocks/>
          </p:cNvSpPr>
          <p:nvPr/>
        </p:nvSpPr>
        <p:spPr>
          <a:xfrm>
            <a:off x="251520" y="1412776"/>
            <a:ext cx="8712968" cy="3744416"/>
          </a:xfrm>
          <a:prstGeom prst="rect">
            <a:avLst/>
          </a:prstGeo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Calculando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 valor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P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unicaudal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à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esquerda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23528" y="1772816"/>
            <a:ext cx="8640960" cy="1705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ct val="20000"/>
              </a:spcBef>
              <a:defRPr/>
            </a:pPr>
            <a:endParaRPr lang="pt-BR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 algn="just">
              <a:spcBef>
                <a:spcPct val="20000"/>
              </a:spcBef>
              <a:defRPr/>
            </a:pPr>
            <a:r>
              <a:rPr lang="pt-BR" sz="2400" dirty="0" smtClean="0"/>
              <a:t>Exemplo :  Encontre o valor P para o teste de hipótese </a:t>
            </a:r>
            <a:r>
              <a:rPr lang="pt-BR" sz="2400" dirty="0" err="1" smtClean="0"/>
              <a:t>unicaudal</a:t>
            </a:r>
            <a:r>
              <a:rPr lang="pt-BR" sz="2400" dirty="0" smtClean="0"/>
              <a:t> à esquerda com estatística de teste z = -2,23 .  Decida se rejeita </a:t>
            </a:r>
            <a:r>
              <a:rPr lang="pt-BR" sz="2400" dirty="0" err="1" smtClean="0"/>
              <a:t>Ho</a:t>
            </a:r>
            <a:r>
              <a:rPr lang="pt-BR" sz="2400" dirty="0" smtClean="0"/>
              <a:t>,  se o nível de significância for </a:t>
            </a:r>
            <a:r>
              <a:rPr lang="el-GR" sz="2400" dirty="0" smtClean="0"/>
              <a:t>α</a:t>
            </a:r>
            <a:r>
              <a:rPr lang="pt-BR" sz="2400" dirty="0" smtClean="0"/>
              <a:t> = 0,01 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23528" y="4005064"/>
            <a:ext cx="4176464" cy="1584176"/>
            <a:chOff x="1447800" y="2613580"/>
            <a:chExt cx="6192688" cy="2639931"/>
          </a:xfrm>
        </p:grpSpPr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1447800" y="4736068"/>
              <a:ext cx="57912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>
                <a:latin typeface="+mj-lt"/>
              </a:endParaRP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2007568" y="4812268"/>
              <a:ext cx="184731" cy="369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4095480" y="4812268"/>
              <a:ext cx="354584" cy="369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latin typeface="+mj-lt"/>
                </a:rPr>
                <a:t> 0</a:t>
              </a:r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2835816" y="4682093"/>
              <a:ext cx="0" cy="2000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>
                <a:latin typeface="+mj-lt"/>
              </a:endParaRPr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4289425" y="4650343"/>
              <a:ext cx="0" cy="200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>
                <a:latin typeface="+mj-lt"/>
              </a:endParaRPr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6756002" y="4853488"/>
              <a:ext cx="884486" cy="400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 i="1" dirty="0" smtClean="0">
                  <a:latin typeface="+mj-lt"/>
                </a:rPr>
                <a:t>z</a:t>
              </a:r>
              <a:endParaRPr lang="en-US" sz="2000" i="1" dirty="0">
                <a:latin typeface="+mj-lt"/>
              </a:endParaRPr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1600200" y="2613580"/>
              <a:ext cx="5318125" cy="2122488"/>
            </a:xfrm>
            <a:custGeom>
              <a:avLst/>
              <a:gdLst>
                <a:gd name="T0" fmla="*/ 0 w 3350"/>
                <a:gd name="T1" fmla="*/ 2147483647 h 1271"/>
                <a:gd name="T2" fmla="*/ 2147483647 w 3350"/>
                <a:gd name="T3" fmla="*/ 2147483647 h 1271"/>
                <a:gd name="T4" fmla="*/ 2147483647 w 3350"/>
                <a:gd name="T5" fmla="*/ 2147483647 h 1271"/>
                <a:gd name="T6" fmla="*/ 2147483647 w 3350"/>
                <a:gd name="T7" fmla="*/ 2147483647 h 1271"/>
                <a:gd name="T8" fmla="*/ 2147483647 w 3350"/>
                <a:gd name="T9" fmla="*/ 2147483647 h 1271"/>
                <a:gd name="T10" fmla="*/ 2147483647 w 3350"/>
                <a:gd name="T11" fmla="*/ 2147483647 h 1271"/>
                <a:gd name="T12" fmla="*/ 2147483647 w 3350"/>
                <a:gd name="T13" fmla="*/ 2147483647 h 1271"/>
                <a:gd name="T14" fmla="*/ 2147483647 w 3350"/>
                <a:gd name="T15" fmla="*/ 2147483647 h 1271"/>
                <a:gd name="T16" fmla="*/ 2147483647 w 3350"/>
                <a:gd name="T17" fmla="*/ 2147483647 h 1271"/>
                <a:gd name="T18" fmla="*/ 2147483647 w 3350"/>
                <a:gd name="T19" fmla="*/ 2147483647 h 1271"/>
                <a:gd name="T20" fmla="*/ 2147483647 w 3350"/>
                <a:gd name="T21" fmla="*/ 2147483647 h 1271"/>
                <a:gd name="T22" fmla="*/ 2147483647 w 3350"/>
                <a:gd name="T23" fmla="*/ 2147483647 h 1271"/>
                <a:gd name="T24" fmla="*/ 2147483647 w 3350"/>
                <a:gd name="T25" fmla="*/ 2147483647 h 1271"/>
                <a:gd name="T26" fmla="*/ 2147483647 w 3350"/>
                <a:gd name="T27" fmla="*/ 2147483647 h 1271"/>
                <a:gd name="T28" fmla="*/ 2147483647 w 3350"/>
                <a:gd name="T29" fmla="*/ 2147483647 h 1271"/>
                <a:gd name="T30" fmla="*/ 2147483647 w 3350"/>
                <a:gd name="T31" fmla="*/ 2147483647 h 1271"/>
                <a:gd name="T32" fmla="*/ 2147483647 w 3350"/>
                <a:gd name="T33" fmla="*/ 2147483647 h 1271"/>
                <a:gd name="T34" fmla="*/ 2147483647 w 3350"/>
                <a:gd name="T35" fmla="*/ 2147483647 h 1271"/>
                <a:gd name="T36" fmla="*/ 2147483647 w 3350"/>
                <a:gd name="T37" fmla="*/ 2147483647 h 1271"/>
                <a:gd name="T38" fmla="*/ 2147483647 w 3350"/>
                <a:gd name="T39" fmla="*/ 2147483647 h 1271"/>
                <a:gd name="T40" fmla="*/ 2147483647 w 3350"/>
                <a:gd name="T41" fmla="*/ 2147483647 h 1271"/>
                <a:gd name="T42" fmla="*/ 2147483647 w 3350"/>
                <a:gd name="T43" fmla="*/ 2147483647 h 1271"/>
                <a:gd name="T44" fmla="*/ 2147483647 w 3350"/>
                <a:gd name="T45" fmla="*/ 2147483647 h 1271"/>
                <a:gd name="T46" fmla="*/ 2147483647 w 3350"/>
                <a:gd name="T47" fmla="*/ 2147483647 h 1271"/>
                <a:gd name="T48" fmla="*/ 2147483647 w 3350"/>
                <a:gd name="T49" fmla="*/ 2147483647 h 1271"/>
                <a:gd name="T50" fmla="*/ 2147483647 w 3350"/>
                <a:gd name="T51" fmla="*/ 2147483647 h 1271"/>
                <a:gd name="T52" fmla="*/ 2147483647 w 3350"/>
                <a:gd name="T53" fmla="*/ 2147483647 h 1271"/>
                <a:gd name="T54" fmla="*/ 2147483647 w 3350"/>
                <a:gd name="T55" fmla="*/ 2147483647 h 1271"/>
                <a:gd name="T56" fmla="*/ 2147483647 w 3350"/>
                <a:gd name="T57" fmla="*/ 2147483647 h 1271"/>
                <a:gd name="T58" fmla="*/ 2147483647 w 3350"/>
                <a:gd name="T59" fmla="*/ 2147483647 h 1271"/>
                <a:gd name="T60" fmla="*/ 2147483647 w 3350"/>
                <a:gd name="T61" fmla="*/ 2147483647 h 1271"/>
                <a:gd name="T62" fmla="*/ 2147483647 w 3350"/>
                <a:gd name="T63" fmla="*/ 2147483647 h 1271"/>
                <a:gd name="T64" fmla="*/ 2147483647 w 3350"/>
                <a:gd name="T65" fmla="*/ 2147483647 h 1271"/>
                <a:gd name="T66" fmla="*/ 0 w 3350"/>
                <a:gd name="T67" fmla="*/ 2147483647 h 127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350"/>
                <a:gd name="T103" fmla="*/ 0 h 1271"/>
                <a:gd name="T104" fmla="*/ 3350 w 3350"/>
                <a:gd name="T105" fmla="*/ 1271 h 127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350" h="1271">
                  <a:moveTo>
                    <a:pt x="0" y="1271"/>
                  </a:moveTo>
                  <a:lnTo>
                    <a:pt x="69" y="1262"/>
                  </a:lnTo>
                  <a:lnTo>
                    <a:pt x="130" y="1257"/>
                  </a:lnTo>
                  <a:cubicBezTo>
                    <a:pt x="185" y="1251"/>
                    <a:pt x="321" y="1244"/>
                    <a:pt x="399" y="1229"/>
                  </a:cubicBezTo>
                  <a:cubicBezTo>
                    <a:pt x="476" y="1215"/>
                    <a:pt x="525" y="1198"/>
                    <a:pt x="594" y="1170"/>
                  </a:cubicBezTo>
                  <a:cubicBezTo>
                    <a:pt x="662" y="1142"/>
                    <a:pt x="753" y="1094"/>
                    <a:pt x="810" y="1061"/>
                  </a:cubicBezTo>
                  <a:cubicBezTo>
                    <a:pt x="868" y="1027"/>
                    <a:pt x="902" y="998"/>
                    <a:pt x="938" y="967"/>
                  </a:cubicBezTo>
                  <a:cubicBezTo>
                    <a:pt x="975" y="936"/>
                    <a:pt x="1005" y="902"/>
                    <a:pt x="1029" y="875"/>
                  </a:cubicBezTo>
                  <a:cubicBezTo>
                    <a:pt x="1053" y="848"/>
                    <a:pt x="1060" y="838"/>
                    <a:pt x="1083" y="804"/>
                  </a:cubicBezTo>
                  <a:lnTo>
                    <a:pt x="1172" y="667"/>
                  </a:lnTo>
                  <a:lnTo>
                    <a:pt x="1226" y="566"/>
                  </a:lnTo>
                  <a:lnTo>
                    <a:pt x="1278" y="456"/>
                  </a:lnTo>
                  <a:lnTo>
                    <a:pt x="1330" y="346"/>
                  </a:lnTo>
                  <a:lnTo>
                    <a:pt x="1395" y="223"/>
                  </a:lnTo>
                  <a:cubicBezTo>
                    <a:pt x="1421" y="181"/>
                    <a:pt x="1452" y="129"/>
                    <a:pt x="1483" y="95"/>
                  </a:cubicBezTo>
                  <a:cubicBezTo>
                    <a:pt x="1514" y="62"/>
                    <a:pt x="1550" y="38"/>
                    <a:pt x="1581" y="22"/>
                  </a:cubicBezTo>
                  <a:cubicBezTo>
                    <a:pt x="1612" y="7"/>
                    <a:pt x="1640" y="4"/>
                    <a:pt x="1671" y="2"/>
                  </a:cubicBezTo>
                  <a:cubicBezTo>
                    <a:pt x="1701" y="1"/>
                    <a:pt x="1731" y="0"/>
                    <a:pt x="1764" y="12"/>
                  </a:cubicBezTo>
                  <a:cubicBezTo>
                    <a:pt x="1798" y="24"/>
                    <a:pt x="1838" y="42"/>
                    <a:pt x="1871" y="76"/>
                  </a:cubicBezTo>
                  <a:cubicBezTo>
                    <a:pt x="1904" y="110"/>
                    <a:pt x="1926" y="155"/>
                    <a:pt x="1960" y="216"/>
                  </a:cubicBezTo>
                  <a:cubicBezTo>
                    <a:pt x="1994" y="277"/>
                    <a:pt x="2045" y="385"/>
                    <a:pt x="2072" y="443"/>
                  </a:cubicBezTo>
                  <a:cubicBezTo>
                    <a:pt x="2099" y="501"/>
                    <a:pt x="2100" y="514"/>
                    <a:pt x="2124" y="562"/>
                  </a:cubicBezTo>
                  <a:cubicBezTo>
                    <a:pt x="2148" y="610"/>
                    <a:pt x="2186" y="683"/>
                    <a:pt x="2214" y="730"/>
                  </a:cubicBezTo>
                  <a:lnTo>
                    <a:pt x="2293" y="845"/>
                  </a:lnTo>
                  <a:cubicBezTo>
                    <a:pt x="2315" y="876"/>
                    <a:pt x="2329" y="890"/>
                    <a:pt x="2349" y="911"/>
                  </a:cubicBezTo>
                  <a:cubicBezTo>
                    <a:pt x="2369" y="933"/>
                    <a:pt x="2384" y="949"/>
                    <a:pt x="2414" y="973"/>
                  </a:cubicBezTo>
                  <a:cubicBezTo>
                    <a:pt x="2444" y="998"/>
                    <a:pt x="2492" y="1037"/>
                    <a:pt x="2528" y="1061"/>
                  </a:cubicBezTo>
                  <a:lnTo>
                    <a:pt x="2630" y="1115"/>
                  </a:lnTo>
                  <a:lnTo>
                    <a:pt x="2735" y="1161"/>
                  </a:lnTo>
                  <a:lnTo>
                    <a:pt x="2839" y="1194"/>
                  </a:lnTo>
                  <a:cubicBezTo>
                    <a:pt x="2886" y="1207"/>
                    <a:pt x="2954" y="1229"/>
                    <a:pt x="3014" y="1240"/>
                  </a:cubicBezTo>
                  <a:cubicBezTo>
                    <a:pt x="3075" y="1251"/>
                    <a:pt x="3147" y="1253"/>
                    <a:pt x="3203" y="1257"/>
                  </a:cubicBezTo>
                  <a:lnTo>
                    <a:pt x="3350" y="1266"/>
                  </a:lnTo>
                  <a:lnTo>
                    <a:pt x="0" y="1271"/>
                  </a:lnTo>
                  <a:close/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pt-BR">
                <a:latin typeface="+mj-lt"/>
              </a:endParaRPr>
            </a:p>
          </p:txBody>
        </p:sp>
      </p:grpSp>
      <p:sp>
        <p:nvSpPr>
          <p:cNvPr id="20" name="Freeform 15"/>
          <p:cNvSpPr/>
          <p:nvPr/>
        </p:nvSpPr>
        <p:spPr>
          <a:xfrm>
            <a:off x="395536" y="5085184"/>
            <a:ext cx="864096" cy="216024"/>
          </a:xfrm>
          <a:custGeom>
            <a:avLst/>
            <a:gdLst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707366 w 1733909"/>
              <a:gd name="connsiteY3" fmla="*/ 1035169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707366 w 1733909"/>
              <a:gd name="connsiteY3" fmla="*/ 1035169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1086928 w 1733909"/>
              <a:gd name="connsiteY2" fmla="*/ 854015 h 1224951"/>
              <a:gd name="connsiteX3" fmla="*/ 1388853 w 1733909"/>
              <a:gd name="connsiteY3" fmla="*/ 577969 h 1224951"/>
              <a:gd name="connsiteX4" fmla="*/ 1578634 w 1733909"/>
              <a:gd name="connsiteY4" fmla="*/ 276045 h 1224951"/>
              <a:gd name="connsiteX5" fmla="*/ 1716656 w 1733909"/>
              <a:gd name="connsiteY5" fmla="*/ 0 h 1224951"/>
              <a:gd name="connsiteX6" fmla="*/ 1733909 w 1733909"/>
              <a:gd name="connsiteY6" fmla="*/ 1224951 h 1224951"/>
              <a:gd name="connsiteX7" fmla="*/ 0 w 1733909"/>
              <a:gd name="connsiteY7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73084"/>
              <a:gd name="connsiteX1" fmla="*/ 414068 w 1733909"/>
              <a:gd name="connsiteY1" fmla="*/ 1164566 h 1273084"/>
              <a:gd name="connsiteX2" fmla="*/ 750498 w 1733909"/>
              <a:gd name="connsiteY2" fmla="*/ 1043796 h 1273084"/>
              <a:gd name="connsiteX3" fmla="*/ 936445 w 1733909"/>
              <a:gd name="connsiteY3" fmla="*/ 954177 h 1273084"/>
              <a:gd name="connsiteX4" fmla="*/ 1086928 w 1733909"/>
              <a:gd name="connsiteY4" fmla="*/ 854015 h 1273084"/>
              <a:gd name="connsiteX5" fmla="*/ 1388853 w 1733909"/>
              <a:gd name="connsiteY5" fmla="*/ 577969 h 1273084"/>
              <a:gd name="connsiteX6" fmla="*/ 1578634 w 1733909"/>
              <a:gd name="connsiteY6" fmla="*/ 276045 h 1273084"/>
              <a:gd name="connsiteX7" fmla="*/ 1716656 w 1733909"/>
              <a:gd name="connsiteY7" fmla="*/ 0 h 1273084"/>
              <a:gd name="connsiteX8" fmla="*/ 1733909 w 1733909"/>
              <a:gd name="connsiteY8" fmla="*/ 1224951 h 1273084"/>
              <a:gd name="connsiteX9" fmla="*/ 0 w 1733909"/>
              <a:gd name="connsiteY9" fmla="*/ 1207698 h 1273084"/>
              <a:gd name="connsiteX0" fmla="*/ 0 w 1733909"/>
              <a:gd name="connsiteY0" fmla="*/ 1207698 h 1273084"/>
              <a:gd name="connsiteX1" fmla="*/ 414068 w 1733909"/>
              <a:gd name="connsiteY1" fmla="*/ 1164566 h 1273084"/>
              <a:gd name="connsiteX2" fmla="*/ 750498 w 1733909"/>
              <a:gd name="connsiteY2" fmla="*/ 1043796 h 1273084"/>
              <a:gd name="connsiteX3" fmla="*/ 936445 w 1733909"/>
              <a:gd name="connsiteY3" fmla="*/ 954177 h 1273084"/>
              <a:gd name="connsiteX4" fmla="*/ 1086928 w 1733909"/>
              <a:gd name="connsiteY4" fmla="*/ 854015 h 1273084"/>
              <a:gd name="connsiteX5" fmla="*/ 1388853 w 1733909"/>
              <a:gd name="connsiteY5" fmla="*/ 577969 h 1273084"/>
              <a:gd name="connsiteX6" fmla="*/ 1578634 w 1733909"/>
              <a:gd name="connsiteY6" fmla="*/ 276045 h 1273084"/>
              <a:gd name="connsiteX7" fmla="*/ 1716656 w 1733909"/>
              <a:gd name="connsiteY7" fmla="*/ 0 h 1273084"/>
              <a:gd name="connsiteX8" fmla="*/ 1733909 w 1733909"/>
              <a:gd name="connsiteY8" fmla="*/ 1224951 h 1273084"/>
              <a:gd name="connsiteX9" fmla="*/ 0 w 1733909"/>
              <a:gd name="connsiteY9" fmla="*/ 1207698 h 1273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3909" h="1273084">
                <a:moveTo>
                  <a:pt x="0" y="1207698"/>
                </a:moveTo>
                <a:cubicBezTo>
                  <a:pt x="24054" y="1249643"/>
                  <a:pt x="212545" y="1204343"/>
                  <a:pt x="414068" y="1164566"/>
                </a:cubicBezTo>
                <a:cubicBezTo>
                  <a:pt x="653451" y="1080099"/>
                  <a:pt x="550653" y="1102743"/>
                  <a:pt x="750498" y="1043796"/>
                </a:cubicBezTo>
                <a:cubicBezTo>
                  <a:pt x="932811" y="951581"/>
                  <a:pt x="689873" y="1074707"/>
                  <a:pt x="936445" y="954177"/>
                </a:cubicBezTo>
                <a:cubicBezTo>
                  <a:pt x="1132217" y="839997"/>
                  <a:pt x="865477" y="986566"/>
                  <a:pt x="1086928" y="854015"/>
                </a:cubicBezTo>
                <a:cubicBezTo>
                  <a:pt x="1333620" y="635000"/>
                  <a:pt x="1288211" y="669984"/>
                  <a:pt x="1388853" y="577969"/>
                </a:cubicBezTo>
                <a:lnTo>
                  <a:pt x="1578634" y="276045"/>
                </a:lnTo>
                <a:lnTo>
                  <a:pt x="1716656" y="0"/>
                </a:lnTo>
                <a:lnTo>
                  <a:pt x="1733909" y="1224951"/>
                </a:lnTo>
                <a:cubicBezTo>
                  <a:pt x="1155939" y="1219200"/>
                  <a:pt x="579295" y="1273084"/>
                  <a:pt x="0" y="1207698"/>
                </a:cubicBezTo>
                <a:close/>
              </a:path>
            </a:pathLst>
          </a:custGeom>
          <a:solidFill>
            <a:srgbClr val="71AD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755576" y="5301208"/>
            <a:ext cx="8640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i="1" dirty="0" smtClean="0">
                <a:latin typeface="+mj-lt"/>
              </a:rPr>
              <a:t>-2,23</a:t>
            </a:r>
            <a:endParaRPr lang="en-US" sz="2000" i="1" dirty="0">
              <a:latin typeface="+mj-lt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4355976" y="3135041"/>
            <a:ext cx="4824536" cy="286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ct val="20000"/>
              </a:spcBef>
              <a:defRPr/>
            </a:pPr>
            <a:endParaRPr lang="pt-BR" sz="22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 algn="just">
              <a:spcBef>
                <a:spcPct val="20000"/>
              </a:spcBef>
              <a:defRPr/>
            </a:pPr>
            <a:r>
              <a:rPr lang="pt-BR" sz="2200" dirty="0" smtClean="0"/>
              <a:t>Na tabela de distribuição normal</a:t>
            </a:r>
          </a:p>
          <a:p>
            <a:pPr lvl="0" algn="just">
              <a:spcBef>
                <a:spcPct val="20000"/>
              </a:spcBef>
              <a:defRPr/>
            </a:pPr>
            <a:endParaRPr lang="pt-BR" sz="2200" dirty="0" smtClean="0"/>
          </a:p>
          <a:p>
            <a:pPr lvl="0" algn="just">
              <a:spcBef>
                <a:spcPct val="20000"/>
              </a:spcBef>
              <a:defRPr/>
            </a:pPr>
            <a:r>
              <a:rPr lang="pt-BR" sz="2200" dirty="0" smtClean="0"/>
              <a:t>Z = -2,33  </a:t>
            </a:r>
            <a:r>
              <a:rPr lang="pt-BR" sz="2200" dirty="0" smtClean="0">
                <a:sym typeface="Wingdings" pitchFamily="2" charset="2"/>
              </a:rPr>
              <a:t>  P = 0,0129</a:t>
            </a:r>
          </a:p>
          <a:p>
            <a:pPr lvl="0" algn="just">
              <a:spcBef>
                <a:spcPct val="20000"/>
              </a:spcBef>
              <a:defRPr/>
            </a:pPr>
            <a:endParaRPr lang="pt-BR" sz="2200" dirty="0" smtClean="0">
              <a:sym typeface="Wingdings" pitchFamily="2" charset="2"/>
            </a:endParaRPr>
          </a:p>
          <a:p>
            <a:pPr lvl="0" algn="just">
              <a:spcBef>
                <a:spcPct val="20000"/>
              </a:spcBef>
              <a:defRPr/>
            </a:pPr>
            <a:r>
              <a:rPr lang="pt-BR" sz="2200" dirty="0" smtClean="0">
                <a:sym typeface="Wingdings" pitchFamily="2" charset="2"/>
              </a:rPr>
              <a:t>Como P = 0,0129 &gt; 0,01 (</a:t>
            </a:r>
            <a:r>
              <a:rPr lang="el-GR" sz="2000" dirty="0" smtClean="0"/>
              <a:t>α</a:t>
            </a:r>
            <a:r>
              <a:rPr lang="pt-BR" sz="2000" dirty="0" smtClean="0"/>
              <a:t> )  </a:t>
            </a:r>
            <a:r>
              <a:rPr lang="pt-BR" sz="2000" dirty="0" smtClean="0">
                <a:sym typeface="Wingdings" pitchFamily="2" charset="2"/>
              </a:rPr>
              <a:t> você</a:t>
            </a:r>
          </a:p>
          <a:p>
            <a:pPr lvl="0" algn="just">
              <a:spcBef>
                <a:spcPct val="20000"/>
              </a:spcBef>
              <a:defRPr/>
            </a:pPr>
            <a:r>
              <a:rPr lang="pt-BR" sz="2000" dirty="0" smtClean="0">
                <a:sym typeface="Wingdings" pitchFamily="2" charset="2"/>
              </a:rPr>
              <a:t>Deve </a:t>
            </a:r>
            <a:r>
              <a:rPr lang="pt-BR" sz="2000" dirty="0" smtClean="0">
                <a:sym typeface="Wingdings" pitchFamily="2" charset="2"/>
              </a:rPr>
              <a:t> </a:t>
            </a:r>
            <a:r>
              <a:rPr lang="pt-BR" sz="2000" smtClean="0">
                <a:sym typeface="Wingdings" pitchFamily="2" charset="2"/>
              </a:rPr>
              <a:t>falhar  ao rejeitar </a:t>
            </a:r>
            <a:r>
              <a:rPr lang="pt-BR" sz="2000" dirty="0" err="1" smtClean="0">
                <a:sym typeface="Wingdings" pitchFamily="2" charset="2"/>
              </a:rPr>
              <a:t>Ho</a:t>
            </a:r>
            <a:r>
              <a:rPr lang="pt-BR" sz="2000" dirty="0" smtClean="0">
                <a:sym typeface="Wingdings" pitchFamily="2" charset="2"/>
              </a:rPr>
              <a:t>.</a:t>
            </a:r>
            <a:r>
              <a:rPr lang="pt-BR" sz="2200" dirty="0" smtClean="0">
                <a:sym typeface="Wingdings" pitchFamily="2" charset="2"/>
              </a:rPr>
              <a:t> </a:t>
            </a:r>
            <a:endParaRPr lang="pt-BR" sz="2200" dirty="0" smtClean="0"/>
          </a:p>
        </p:txBody>
      </p:sp>
    </p:spTree>
    <p:extLst>
      <p:ext uri="{BB962C8B-B14F-4D97-AF65-F5344CB8AC3E}">
        <p14:creationId xmlns=""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17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00" y="248990"/>
            <a:ext cx="8604448" cy="731738"/>
          </a:xfrm>
        </p:spPr>
        <p:txBody>
          <a:bodyPr/>
          <a:lstStyle/>
          <a:p>
            <a:pPr algn="l" eaLnBrk="1" hangingPunct="1"/>
            <a:r>
              <a:rPr lang="en-US" altLang="en-US" sz="2800" dirty="0" err="1" smtClean="0">
                <a:solidFill>
                  <a:srgbClr val="17375E"/>
                </a:solidFill>
              </a:rPr>
              <a:t>Teste</a:t>
            </a:r>
            <a:r>
              <a:rPr lang="en-US" altLang="en-US" sz="2800" dirty="0" smtClean="0">
                <a:solidFill>
                  <a:srgbClr val="17375E"/>
                </a:solidFill>
              </a:rPr>
              <a:t> de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Hipótese</a:t>
            </a:r>
            <a:r>
              <a:rPr lang="en-US" altLang="en-US" sz="2800" dirty="0" smtClean="0">
                <a:solidFill>
                  <a:srgbClr val="17375E"/>
                </a:solidFill>
              </a:rPr>
              <a:t>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para</a:t>
            </a:r>
            <a:r>
              <a:rPr lang="en-US" altLang="en-US" sz="2800" dirty="0" smtClean="0">
                <a:solidFill>
                  <a:srgbClr val="17375E"/>
                </a:solidFill>
              </a:rPr>
              <a:t> a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média</a:t>
            </a:r>
            <a:r>
              <a:rPr lang="en-US" altLang="en-US" sz="2800" dirty="0" smtClean="0">
                <a:solidFill>
                  <a:srgbClr val="17375E"/>
                </a:solidFill>
              </a:rPr>
              <a:t>  (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amostras</a:t>
            </a:r>
            <a:r>
              <a:rPr lang="en-US" altLang="en-US" sz="2800" dirty="0" smtClean="0">
                <a:solidFill>
                  <a:srgbClr val="17375E"/>
                </a:solidFill>
              </a:rPr>
              <a:t>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Gdes</a:t>
            </a:r>
            <a:r>
              <a:rPr lang="en-US" altLang="en-US" sz="2800" dirty="0" smtClean="0">
                <a:solidFill>
                  <a:srgbClr val="17375E"/>
                </a:solidFill>
              </a:rPr>
              <a:t> ) </a:t>
            </a:r>
            <a:endParaRPr lang="el-GR" altLang="en-US" sz="2800" dirty="0" smtClean="0">
              <a:solidFill>
                <a:srgbClr val="17375E"/>
              </a:solidFill>
            </a:endParaRPr>
          </a:p>
        </p:txBody>
      </p:sp>
      <p:sp>
        <p:nvSpPr>
          <p:cNvPr id="6" name="Content Placeholder 14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688632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/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Content Placeholder 14"/>
          <p:cNvSpPr txBox="1">
            <a:spLocks/>
          </p:cNvSpPr>
          <p:nvPr/>
        </p:nvSpPr>
        <p:spPr>
          <a:xfrm>
            <a:off x="251520" y="1412776"/>
            <a:ext cx="8712968" cy="3744416"/>
          </a:xfrm>
          <a:prstGeom prst="rect">
            <a:avLst/>
          </a:prstGeo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Calculando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 valor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P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unicaudal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à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esquerda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23528" y="1772816"/>
            <a:ext cx="8640960" cy="1705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ct val="20000"/>
              </a:spcBef>
              <a:defRPr/>
            </a:pPr>
            <a:endParaRPr lang="pt-BR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 algn="just">
              <a:spcBef>
                <a:spcPct val="20000"/>
              </a:spcBef>
              <a:defRPr/>
            </a:pPr>
            <a:r>
              <a:rPr lang="pt-BR" sz="2400" b="1" dirty="0" smtClean="0"/>
              <a:t>Tente Você  </a:t>
            </a:r>
            <a:r>
              <a:rPr lang="pt-BR" sz="2400" dirty="0" smtClean="0"/>
              <a:t>:  Encontre o valor P para o teste de hipótese </a:t>
            </a:r>
            <a:r>
              <a:rPr lang="pt-BR" sz="2400" dirty="0" err="1" smtClean="0"/>
              <a:t>unicaudal</a:t>
            </a:r>
            <a:r>
              <a:rPr lang="pt-BR" sz="2400" dirty="0" smtClean="0"/>
              <a:t> à esquerda com estatística de teste z = - 1,62 .  Decida se rejeita </a:t>
            </a:r>
            <a:r>
              <a:rPr lang="pt-BR" sz="2400" dirty="0" err="1" smtClean="0"/>
              <a:t>Ho</a:t>
            </a:r>
            <a:r>
              <a:rPr lang="pt-BR" sz="2400" dirty="0" smtClean="0"/>
              <a:t> se o nível de significância for </a:t>
            </a:r>
            <a:r>
              <a:rPr lang="el-GR" sz="2400" dirty="0" smtClean="0"/>
              <a:t>α</a:t>
            </a:r>
            <a:r>
              <a:rPr lang="pt-BR" sz="2400" dirty="0" smtClean="0"/>
              <a:t> = 0,05</a:t>
            </a:r>
          </a:p>
        </p:txBody>
      </p:sp>
    </p:spTree>
    <p:extLst>
      <p:ext uri="{BB962C8B-B14F-4D97-AF65-F5344CB8AC3E}">
        <p14:creationId xmlns=""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18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00" y="248990"/>
            <a:ext cx="8604448" cy="731738"/>
          </a:xfrm>
        </p:spPr>
        <p:txBody>
          <a:bodyPr/>
          <a:lstStyle/>
          <a:p>
            <a:pPr algn="l" eaLnBrk="1" hangingPunct="1"/>
            <a:r>
              <a:rPr lang="en-US" altLang="en-US" sz="2800" dirty="0" err="1" smtClean="0">
                <a:solidFill>
                  <a:srgbClr val="17375E"/>
                </a:solidFill>
              </a:rPr>
              <a:t>Teste</a:t>
            </a:r>
            <a:r>
              <a:rPr lang="en-US" altLang="en-US" sz="2800" dirty="0" smtClean="0">
                <a:solidFill>
                  <a:srgbClr val="17375E"/>
                </a:solidFill>
              </a:rPr>
              <a:t> de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Hipótese</a:t>
            </a:r>
            <a:r>
              <a:rPr lang="en-US" altLang="en-US" sz="2800" dirty="0" smtClean="0">
                <a:solidFill>
                  <a:srgbClr val="17375E"/>
                </a:solidFill>
              </a:rPr>
              <a:t>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para</a:t>
            </a:r>
            <a:r>
              <a:rPr lang="en-US" altLang="en-US" sz="2800" dirty="0" smtClean="0">
                <a:solidFill>
                  <a:srgbClr val="17375E"/>
                </a:solidFill>
              </a:rPr>
              <a:t> a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média</a:t>
            </a:r>
            <a:r>
              <a:rPr lang="en-US" altLang="en-US" sz="2800" dirty="0" smtClean="0">
                <a:solidFill>
                  <a:srgbClr val="17375E"/>
                </a:solidFill>
              </a:rPr>
              <a:t>  (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amostras</a:t>
            </a:r>
            <a:r>
              <a:rPr lang="en-US" altLang="en-US" sz="2800" dirty="0" smtClean="0">
                <a:solidFill>
                  <a:srgbClr val="17375E"/>
                </a:solidFill>
              </a:rPr>
              <a:t>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Gdes</a:t>
            </a:r>
            <a:r>
              <a:rPr lang="en-US" altLang="en-US" sz="2800" dirty="0" smtClean="0">
                <a:solidFill>
                  <a:srgbClr val="17375E"/>
                </a:solidFill>
              </a:rPr>
              <a:t> ) </a:t>
            </a:r>
            <a:endParaRPr lang="el-GR" altLang="en-US" sz="2800" dirty="0" smtClean="0">
              <a:solidFill>
                <a:srgbClr val="17375E"/>
              </a:solidFill>
            </a:endParaRPr>
          </a:p>
        </p:txBody>
      </p:sp>
      <p:sp>
        <p:nvSpPr>
          <p:cNvPr id="6" name="Content Placeholder 14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688632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/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Content Placeholder 14"/>
          <p:cNvSpPr txBox="1">
            <a:spLocks/>
          </p:cNvSpPr>
          <p:nvPr/>
        </p:nvSpPr>
        <p:spPr>
          <a:xfrm>
            <a:off x="251520" y="1412776"/>
            <a:ext cx="8712968" cy="3744416"/>
          </a:xfrm>
          <a:prstGeom prst="rect">
            <a:avLst/>
          </a:prstGeo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Calculando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 valor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P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bicaudal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23528" y="1772816"/>
            <a:ext cx="8640960" cy="1705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ct val="20000"/>
              </a:spcBef>
              <a:defRPr/>
            </a:pPr>
            <a:endParaRPr lang="pt-BR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 algn="just">
              <a:spcBef>
                <a:spcPct val="20000"/>
              </a:spcBef>
              <a:defRPr/>
            </a:pPr>
            <a:r>
              <a:rPr lang="pt-BR" sz="2400" dirty="0" smtClean="0"/>
              <a:t>Exemplo :  Encontre o valor P para o teste de hipótese bicaudal  com estatística de teste z = 2,14 .  Decida se rejeita </a:t>
            </a:r>
            <a:r>
              <a:rPr lang="pt-BR" sz="2400" dirty="0" err="1" smtClean="0"/>
              <a:t>Ho</a:t>
            </a:r>
            <a:r>
              <a:rPr lang="pt-BR" sz="2400" dirty="0" smtClean="0"/>
              <a:t> caso o nível de significância for </a:t>
            </a:r>
            <a:r>
              <a:rPr lang="el-GR" sz="2400" dirty="0" smtClean="0"/>
              <a:t>α</a:t>
            </a:r>
            <a:r>
              <a:rPr lang="pt-BR" sz="2400" dirty="0" smtClean="0"/>
              <a:t> = 0,05 </a:t>
            </a:r>
          </a:p>
        </p:txBody>
      </p:sp>
    </p:spTree>
    <p:extLst>
      <p:ext uri="{BB962C8B-B14F-4D97-AF65-F5344CB8AC3E}">
        <p14:creationId xmlns=""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19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00" y="248990"/>
            <a:ext cx="8604448" cy="731738"/>
          </a:xfrm>
        </p:spPr>
        <p:txBody>
          <a:bodyPr/>
          <a:lstStyle/>
          <a:p>
            <a:pPr algn="l" eaLnBrk="1" hangingPunct="1"/>
            <a:r>
              <a:rPr lang="en-US" altLang="en-US" sz="2800" dirty="0" err="1" smtClean="0">
                <a:solidFill>
                  <a:srgbClr val="17375E"/>
                </a:solidFill>
              </a:rPr>
              <a:t>Teste</a:t>
            </a:r>
            <a:r>
              <a:rPr lang="en-US" altLang="en-US" sz="2800" dirty="0" smtClean="0">
                <a:solidFill>
                  <a:srgbClr val="17375E"/>
                </a:solidFill>
              </a:rPr>
              <a:t> de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Hipótese</a:t>
            </a:r>
            <a:r>
              <a:rPr lang="en-US" altLang="en-US" sz="2800" dirty="0" smtClean="0">
                <a:solidFill>
                  <a:srgbClr val="17375E"/>
                </a:solidFill>
              </a:rPr>
              <a:t>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para</a:t>
            </a:r>
            <a:r>
              <a:rPr lang="en-US" altLang="en-US" sz="2800" dirty="0" smtClean="0">
                <a:solidFill>
                  <a:srgbClr val="17375E"/>
                </a:solidFill>
              </a:rPr>
              <a:t> a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média</a:t>
            </a:r>
            <a:r>
              <a:rPr lang="en-US" altLang="en-US" sz="2800" dirty="0" smtClean="0">
                <a:solidFill>
                  <a:srgbClr val="17375E"/>
                </a:solidFill>
              </a:rPr>
              <a:t>  (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amostras</a:t>
            </a:r>
            <a:r>
              <a:rPr lang="en-US" altLang="en-US" sz="2800" dirty="0" smtClean="0">
                <a:solidFill>
                  <a:srgbClr val="17375E"/>
                </a:solidFill>
              </a:rPr>
              <a:t>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Gdes</a:t>
            </a:r>
            <a:r>
              <a:rPr lang="en-US" altLang="en-US" sz="2800" dirty="0" smtClean="0">
                <a:solidFill>
                  <a:srgbClr val="17375E"/>
                </a:solidFill>
              </a:rPr>
              <a:t> ) </a:t>
            </a:r>
            <a:endParaRPr lang="el-GR" altLang="en-US" sz="2800" dirty="0" smtClean="0">
              <a:solidFill>
                <a:srgbClr val="17375E"/>
              </a:solidFill>
            </a:endParaRPr>
          </a:p>
        </p:txBody>
      </p:sp>
      <p:sp>
        <p:nvSpPr>
          <p:cNvPr id="6" name="Content Placeholder 14"/>
          <p:cNvSpPr>
            <a:spLocks noGrp="1"/>
          </p:cNvSpPr>
          <p:nvPr>
            <p:ph idx="1"/>
          </p:nvPr>
        </p:nvSpPr>
        <p:spPr>
          <a:xfrm>
            <a:off x="251520" y="548680"/>
            <a:ext cx="8712968" cy="5688632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/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Content Placeholder 14"/>
          <p:cNvSpPr txBox="1">
            <a:spLocks/>
          </p:cNvSpPr>
          <p:nvPr/>
        </p:nvSpPr>
        <p:spPr>
          <a:xfrm>
            <a:off x="251520" y="1052736"/>
            <a:ext cx="8712968" cy="3744416"/>
          </a:xfrm>
          <a:prstGeom prst="rect">
            <a:avLst/>
          </a:prstGeo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Calculando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 valor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P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bicaudal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51520" y="1124744"/>
            <a:ext cx="8640960" cy="1705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ct val="20000"/>
              </a:spcBef>
              <a:defRPr/>
            </a:pPr>
            <a:endParaRPr lang="pt-BR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 algn="just">
              <a:spcBef>
                <a:spcPct val="20000"/>
              </a:spcBef>
              <a:defRPr/>
            </a:pPr>
            <a:r>
              <a:rPr lang="pt-BR" sz="2400" dirty="0" smtClean="0"/>
              <a:t>Exemplo :  Encontre o valor P para o teste de hipótese bicaudal com estatística de teste z = 2,14 .  Decida se rejeita </a:t>
            </a:r>
            <a:r>
              <a:rPr lang="pt-BR" sz="2400" dirty="0" err="1" smtClean="0"/>
              <a:t>Ho</a:t>
            </a:r>
            <a:r>
              <a:rPr lang="pt-BR" sz="2400" dirty="0" smtClean="0"/>
              <a:t> caso o nível de significância for </a:t>
            </a:r>
            <a:r>
              <a:rPr lang="el-GR" sz="2400" dirty="0" smtClean="0"/>
              <a:t>α</a:t>
            </a:r>
            <a:r>
              <a:rPr lang="pt-BR" sz="2400" dirty="0" smtClean="0"/>
              <a:t> = 0,05 </a:t>
            </a:r>
          </a:p>
        </p:txBody>
      </p:sp>
      <p:grpSp>
        <p:nvGrpSpPr>
          <p:cNvPr id="11" name="Group 16"/>
          <p:cNvGrpSpPr>
            <a:grpSpLocks/>
          </p:cNvGrpSpPr>
          <p:nvPr/>
        </p:nvGrpSpPr>
        <p:grpSpPr bwMode="auto">
          <a:xfrm>
            <a:off x="107504" y="4005064"/>
            <a:ext cx="4176464" cy="1688726"/>
            <a:chOff x="1447800" y="2613580"/>
            <a:chExt cx="6192688" cy="2814157"/>
          </a:xfrm>
        </p:grpSpPr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1447800" y="4736068"/>
              <a:ext cx="57912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>
                <a:latin typeface="+mj-lt"/>
              </a:endParaRP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2007568" y="4812268"/>
              <a:ext cx="184731" cy="369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4095481" y="4812268"/>
              <a:ext cx="525762" cy="615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latin typeface="+mj-lt"/>
                </a:rPr>
                <a:t> </a:t>
              </a:r>
              <a:r>
                <a:rPr lang="en-US" dirty="0" smtClean="0">
                  <a:latin typeface="+mj-lt"/>
                </a:rPr>
                <a:t>0</a:t>
              </a:r>
              <a:endParaRPr lang="en-US" dirty="0">
                <a:latin typeface="+mj-lt"/>
              </a:endParaRPr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5505078" y="4682093"/>
              <a:ext cx="0" cy="2000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>
                <a:latin typeface="+mj-lt"/>
              </a:endParaRPr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4289425" y="4650343"/>
              <a:ext cx="0" cy="200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>
                <a:latin typeface="+mj-lt"/>
              </a:endParaRPr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6756002" y="4853488"/>
              <a:ext cx="884486" cy="400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 i="1" dirty="0" smtClean="0">
                  <a:latin typeface="+mj-lt"/>
                </a:rPr>
                <a:t>z</a:t>
              </a:r>
              <a:endParaRPr lang="en-US" sz="2000" i="1" dirty="0">
                <a:latin typeface="+mj-lt"/>
              </a:endParaRPr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1600200" y="2613580"/>
              <a:ext cx="5318125" cy="2122488"/>
            </a:xfrm>
            <a:custGeom>
              <a:avLst/>
              <a:gdLst>
                <a:gd name="T0" fmla="*/ 0 w 3350"/>
                <a:gd name="T1" fmla="*/ 2147483647 h 1271"/>
                <a:gd name="T2" fmla="*/ 2147483647 w 3350"/>
                <a:gd name="T3" fmla="*/ 2147483647 h 1271"/>
                <a:gd name="T4" fmla="*/ 2147483647 w 3350"/>
                <a:gd name="T5" fmla="*/ 2147483647 h 1271"/>
                <a:gd name="T6" fmla="*/ 2147483647 w 3350"/>
                <a:gd name="T7" fmla="*/ 2147483647 h 1271"/>
                <a:gd name="T8" fmla="*/ 2147483647 w 3350"/>
                <a:gd name="T9" fmla="*/ 2147483647 h 1271"/>
                <a:gd name="T10" fmla="*/ 2147483647 w 3350"/>
                <a:gd name="T11" fmla="*/ 2147483647 h 1271"/>
                <a:gd name="T12" fmla="*/ 2147483647 w 3350"/>
                <a:gd name="T13" fmla="*/ 2147483647 h 1271"/>
                <a:gd name="T14" fmla="*/ 2147483647 w 3350"/>
                <a:gd name="T15" fmla="*/ 2147483647 h 1271"/>
                <a:gd name="T16" fmla="*/ 2147483647 w 3350"/>
                <a:gd name="T17" fmla="*/ 2147483647 h 1271"/>
                <a:gd name="T18" fmla="*/ 2147483647 w 3350"/>
                <a:gd name="T19" fmla="*/ 2147483647 h 1271"/>
                <a:gd name="T20" fmla="*/ 2147483647 w 3350"/>
                <a:gd name="T21" fmla="*/ 2147483647 h 1271"/>
                <a:gd name="T22" fmla="*/ 2147483647 w 3350"/>
                <a:gd name="T23" fmla="*/ 2147483647 h 1271"/>
                <a:gd name="T24" fmla="*/ 2147483647 w 3350"/>
                <a:gd name="T25" fmla="*/ 2147483647 h 1271"/>
                <a:gd name="T26" fmla="*/ 2147483647 w 3350"/>
                <a:gd name="T27" fmla="*/ 2147483647 h 1271"/>
                <a:gd name="T28" fmla="*/ 2147483647 w 3350"/>
                <a:gd name="T29" fmla="*/ 2147483647 h 1271"/>
                <a:gd name="T30" fmla="*/ 2147483647 w 3350"/>
                <a:gd name="T31" fmla="*/ 2147483647 h 1271"/>
                <a:gd name="T32" fmla="*/ 2147483647 w 3350"/>
                <a:gd name="T33" fmla="*/ 2147483647 h 1271"/>
                <a:gd name="T34" fmla="*/ 2147483647 w 3350"/>
                <a:gd name="T35" fmla="*/ 2147483647 h 1271"/>
                <a:gd name="T36" fmla="*/ 2147483647 w 3350"/>
                <a:gd name="T37" fmla="*/ 2147483647 h 1271"/>
                <a:gd name="T38" fmla="*/ 2147483647 w 3350"/>
                <a:gd name="T39" fmla="*/ 2147483647 h 1271"/>
                <a:gd name="T40" fmla="*/ 2147483647 w 3350"/>
                <a:gd name="T41" fmla="*/ 2147483647 h 1271"/>
                <a:gd name="T42" fmla="*/ 2147483647 w 3350"/>
                <a:gd name="T43" fmla="*/ 2147483647 h 1271"/>
                <a:gd name="T44" fmla="*/ 2147483647 w 3350"/>
                <a:gd name="T45" fmla="*/ 2147483647 h 1271"/>
                <a:gd name="T46" fmla="*/ 2147483647 w 3350"/>
                <a:gd name="T47" fmla="*/ 2147483647 h 1271"/>
                <a:gd name="T48" fmla="*/ 2147483647 w 3350"/>
                <a:gd name="T49" fmla="*/ 2147483647 h 1271"/>
                <a:gd name="T50" fmla="*/ 2147483647 w 3350"/>
                <a:gd name="T51" fmla="*/ 2147483647 h 1271"/>
                <a:gd name="T52" fmla="*/ 2147483647 w 3350"/>
                <a:gd name="T53" fmla="*/ 2147483647 h 1271"/>
                <a:gd name="T54" fmla="*/ 2147483647 w 3350"/>
                <a:gd name="T55" fmla="*/ 2147483647 h 1271"/>
                <a:gd name="T56" fmla="*/ 2147483647 w 3350"/>
                <a:gd name="T57" fmla="*/ 2147483647 h 1271"/>
                <a:gd name="T58" fmla="*/ 2147483647 w 3350"/>
                <a:gd name="T59" fmla="*/ 2147483647 h 1271"/>
                <a:gd name="T60" fmla="*/ 2147483647 w 3350"/>
                <a:gd name="T61" fmla="*/ 2147483647 h 1271"/>
                <a:gd name="T62" fmla="*/ 2147483647 w 3350"/>
                <a:gd name="T63" fmla="*/ 2147483647 h 1271"/>
                <a:gd name="T64" fmla="*/ 2147483647 w 3350"/>
                <a:gd name="T65" fmla="*/ 2147483647 h 1271"/>
                <a:gd name="T66" fmla="*/ 0 w 3350"/>
                <a:gd name="T67" fmla="*/ 2147483647 h 127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350"/>
                <a:gd name="T103" fmla="*/ 0 h 1271"/>
                <a:gd name="T104" fmla="*/ 3350 w 3350"/>
                <a:gd name="T105" fmla="*/ 1271 h 127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350" h="1271">
                  <a:moveTo>
                    <a:pt x="0" y="1271"/>
                  </a:moveTo>
                  <a:lnTo>
                    <a:pt x="69" y="1262"/>
                  </a:lnTo>
                  <a:lnTo>
                    <a:pt x="130" y="1257"/>
                  </a:lnTo>
                  <a:cubicBezTo>
                    <a:pt x="185" y="1251"/>
                    <a:pt x="321" y="1244"/>
                    <a:pt x="399" y="1229"/>
                  </a:cubicBezTo>
                  <a:cubicBezTo>
                    <a:pt x="476" y="1215"/>
                    <a:pt x="525" y="1198"/>
                    <a:pt x="594" y="1170"/>
                  </a:cubicBezTo>
                  <a:cubicBezTo>
                    <a:pt x="662" y="1142"/>
                    <a:pt x="753" y="1094"/>
                    <a:pt x="810" y="1061"/>
                  </a:cubicBezTo>
                  <a:cubicBezTo>
                    <a:pt x="868" y="1027"/>
                    <a:pt x="902" y="998"/>
                    <a:pt x="938" y="967"/>
                  </a:cubicBezTo>
                  <a:cubicBezTo>
                    <a:pt x="975" y="936"/>
                    <a:pt x="1005" y="902"/>
                    <a:pt x="1029" y="875"/>
                  </a:cubicBezTo>
                  <a:cubicBezTo>
                    <a:pt x="1053" y="848"/>
                    <a:pt x="1060" y="838"/>
                    <a:pt x="1083" y="804"/>
                  </a:cubicBezTo>
                  <a:lnTo>
                    <a:pt x="1172" y="667"/>
                  </a:lnTo>
                  <a:lnTo>
                    <a:pt x="1226" y="566"/>
                  </a:lnTo>
                  <a:lnTo>
                    <a:pt x="1278" y="456"/>
                  </a:lnTo>
                  <a:lnTo>
                    <a:pt x="1330" y="346"/>
                  </a:lnTo>
                  <a:lnTo>
                    <a:pt x="1395" y="223"/>
                  </a:lnTo>
                  <a:cubicBezTo>
                    <a:pt x="1421" y="181"/>
                    <a:pt x="1452" y="129"/>
                    <a:pt x="1483" y="95"/>
                  </a:cubicBezTo>
                  <a:cubicBezTo>
                    <a:pt x="1514" y="62"/>
                    <a:pt x="1550" y="38"/>
                    <a:pt x="1581" y="22"/>
                  </a:cubicBezTo>
                  <a:cubicBezTo>
                    <a:pt x="1612" y="7"/>
                    <a:pt x="1640" y="4"/>
                    <a:pt x="1671" y="2"/>
                  </a:cubicBezTo>
                  <a:cubicBezTo>
                    <a:pt x="1701" y="1"/>
                    <a:pt x="1731" y="0"/>
                    <a:pt x="1764" y="12"/>
                  </a:cubicBezTo>
                  <a:cubicBezTo>
                    <a:pt x="1798" y="24"/>
                    <a:pt x="1838" y="42"/>
                    <a:pt x="1871" y="76"/>
                  </a:cubicBezTo>
                  <a:cubicBezTo>
                    <a:pt x="1904" y="110"/>
                    <a:pt x="1926" y="155"/>
                    <a:pt x="1960" y="216"/>
                  </a:cubicBezTo>
                  <a:cubicBezTo>
                    <a:pt x="1994" y="277"/>
                    <a:pt x="2045" y="385"/>
                    <a:pt x="2072" y="443"/>
                  </a:cubicBezTo>
                  <a:cubicBezTo>
                    <a:pt x="2099" y="501"/>
                    <a:pt x="2100" y="514"/>
                    <a:pt x="2124" y="562"/>
                  </a:cubicBezTo>
                  <a:cubicBezTo>
                    <a:pt x="2148" y="610"/>
                    <a:pt x="2186" y="683"/>
                    <a:pt x="2214" y="730"/>
                  </a:cubicBezTo>
                  <a:lnTo>
                    <a:pt x="2293" y="845"/>
                  </a:lnTo>
                  <a:cubicBezTo>
                    <a:pt x="2315" y="876"/>
                    <a:pt x="2329" y="890"/>
                    <a:pt x="2349" y="911"/>
                  </a:cubicBezTo>
                  <a:cubicBezTo>
                    <a:pt x="2369" y="933"/>
                    <a:pt x="2384" y="949"/>
                    <a:pt x="2414" y="973"/>
                  </a:cubicBezTo>
                  <a:cubicBezTo>
                    <a:pt x="2444" y="998"/>
                    <a:pt x="2492" y="1037"/>
                    <a:pt x="2528" y="1061"/>
                  </a:cubicBezTo>
                  <a:lnTo>
                    <a:pt x="2630" y="1115"/>
                  </a:lnTo>
                  <a:lnTo>
                    <a:pt x="2735" y="1161"/>
                  </a:lnTo>
                  <a:lnTo>
                    <a:pt x="2839" y="1194"/>
                  </a:lnTo>
                  <a:cubicBezTo>
                    <a:pt x="2886" y="1207"/>
                    <a:pt x="2954" y="1229"/>
                    <a:pt x="3014" y="1240"/>
                  </a:cubicBezTo>
                  <a:cubicBezTo>
                    <a:pt x="3075" y="1251"/>
                    <a:pt x="3147" y="1253"/>
                    <a:pt x="3203" y="1257"/>
                  </a:cubicBezTo>
                  <a:lnTo>
                    <a:pt x="3350" y="1266"/>
                  </a:lnTo>
                  <a:lnTo>
                    <a:pt x="0" y="1271"/>
                  </a:lnTo>
                  <a:close/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pt-BR">
                <a:latin typeface="+mj-lt"/>
              </a:endParaRPr>
            </a:p>
          </p:txBody>
        </p:sp>
      </p:grpSp>
      <p:sp>
        <p:nvSpPr>
          <p:cNvPr id="20" name="Freeform 15"/>
          <p:cNvSpPr/>
          <p:nvPr/>
        </p:nvSpPr>
        <p:spPr>
          <a:xfrm flipH="1">
            <a:off x="2843808" y="5013176"/>
            <a:ext cx="1080120" cy="288032"/>
          </a:xfrm>
          <a:custGeom>
            <a:avLst/>
            <a:gdLst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707366 w 1733909"/>
              <a:gd name="connsiteY3" fmla="*/ 1035169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707366 w 1733909"/>
              <a:gd name="connsiteY3" fmla="*/ 1035169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1086928 w 1733909"/>
              <a:gd name="connsiteY2" fmla="*/ 854015 h 1224951"/>
              <a:gd name="connsiteX3" fmla="*/ 1388853 w 1733909"/>
              <a:gd name="connsiteY3" fmla="*/ 577969 h 1224951"/>
              <a:gd name="connsiteX4" fmla="*/ 1578634 w 1733909"/>
              <a:gd name="connsiteY4" fmla="*/ 276045 h 1224951"/>
              <a:gd name="connsiteX5" fmla="*/ 1716656 w 1733909"/>
              <a:gd name="connsiteY5" fmla="*/ 0 h 1224951"/>
              <a:gd name="connsiteX6" fmla="*/ 1733909 w 1733909"/>
              <a:gd name="connsiteY6" fmla="*/ 1224951 h 1224951"/>
              <a:gd name="connsiteX7" fmla="*/ 0 w 1733909"/>
              <a:gd name="connsiteY7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73084"/>
              <a:gd name="connsiteX1" fmla="*/ 414068 w 1733909"/>
              <a:gd name="connsiteY1" fmla="*/ 1164566 h 1273084"/>
              <a:gd name="connsiteX2" fmla="*/ 750498 w 1733909"/>
              <a:gd name="connsiteY2" fmla="*/ 1043796 h 1273084"/>
              <a:gd name="connsiteX3" fmla="*/ 936445 w 1733909"/>
              <a:gd name="connsiteY3" fmla="*/ 954177 h 1273084"/>
              <a:gd name="connsiteX4" fmla="*/ 1086928 w 1733909"/>
              <a:gd name="connsiteY4" fmla="*/ 854015 h 1273084"/>
              <a:gd name="connsiteX5" fmla="*/ 1388853 w 1733909"/>
              <a:gd name="connsiteY5" fmla="*/ 577969 h 1273084"/>
              <a:gd name="connsiteX6" fmla="*/ 1578634 w 1733909"/>
              <a:gd name="connsiteY6" fmla="*/ 276045 h 1273084"/>
              <a:gd name="connsiteX7" fmla="*/ 1716656 w 1733909"/>
              <a:gd name="connsiteY7" fmla="*/ 0 h 1273084"/>
              <a:gd name="connsiteX8" fmla="*/ 1733909 w 1733909"/>
              <a:gd name="connsiteY8" fmla="*/ 1224951 h 1273084"/>
              <a:gd name="connsiteX9" fmla="*/ 0 w 1733909"/>
              <a:gd name="connsiteY9" fmla="*/ 1207698 h 1273084"/>
              <a:gd name="connsiteX0" fmla="*/ 0 w 1733909"/>
              <a:gd name="connsiteY0" fmla="*/ 1207698 h 1273084"/>
              <a:gd name="connsiteX1" fmla="*/ 414068 w 1733909"/>
              <a:gd name="connsiteY1" fmla="*/ 1164566 h 1273084"/>
              <a:gd name="connsiteX2" fmla="*/ 750498 w 1733909"/>
              <a:gd name="connsiteY2" fmla="*/ 1043796 h 1273084"/>
              <a:gd name="connsiteX3" fmla="*/ 936445 w 1733909"/>
              <a:gd name="connsiteY3" fmla="*/ 954177 h 1273084"/>
              <a:gd name="connsiteX4" fmla="*/ 1086928 w 1733909"/>
              <a:gd name="connsiteY4" fmla="*/ 854015 h 1273084"/>
              <a:gd name="connsiteX5" fmla="*/ 1388853 w 1733909"/>
              <a:gd name="connsiteY5" fmla="*/ 577969 h 1273084"/>
              <a:gd name="connsiteX6" fmla="*/ 1578634 w 1733909"/>
              <a:gd name="connsiteY6" fmla="*/ 276045 h 1273084"/>
              <a:gd name="connsiteX7" fmla="*/ 1716656 w 1733909"/>
              <a:gd name="connsiteY7" fmla="*/ 0 h 1273084"/>
              <a:gd name="connsiteX8" fmla="*/ 1733909 w 1733909"/>
              <a:gd name="connsiteY8" fmla="*/ 1224951 h 1273084"/>
              <a:gd name="connsiteX9" fmla="*/ 0 w 1733909"/>
              <a:gd name="connsiteY9" fmla="*/ 1207698 h 1273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3909" h="1273084">
                <a:moveTo>
                  <a:pt x="0" y="1207698"/>
                </a:moveTo>
                <a:cubicBezTo>
                  <a:pt x="24054" y="1249643"/>
                  <a:pt x="212545" y="1204343"/>
                  <a:pt x="414068" y="1164566"/>
                </a:cubicBezTo>
                <a:cubicBezTo>
                  <a:pt x="653451" y="1080099"/>
                  <a:pt x="550653" y="1102743"/>
                  <a:pt x="750498" y="1043796"/>
                </a:cubicBezTo>
                <a:cubicBezTo>
                  <a:pt x="932811" y="951581"/>
                  <a:pt x="689873" y="1074707"/>
                  <a:pt x="936445" y="954177"/>
                </a:cubicBezTo>
                <a:cubicBezTo>
                  <a:pt x="1132217" y="839997"/>
                  <a:pt x="865477" y="986566"/>
                  <a:pt x="1086928" y="854015"/>
                </a:cubicBezTo>
                <a:cubicBezTo>
                  <a:pt x="1333620" y="635000"/>
                  <a:pt x="1288211" y="669984"/>
                  <a:pt x="1388853" y="577969"/>
                </a:cubicBezTo>
                <a:lnTo>
                  <a:pt x="1578634" y="276045"/>
                </a:lnTo>
                <a:lnTo>
                  <a:pt x="1716656" y="0"/>
                </a:lnTo>
                <a:lnTo>
                  <a:pt x="1733909" y="1224951"/>
                </a:lnTo>
                <a:cubicBezTo>
                  <a:pt x="1155939" y="1219200"/>
                  <a:pt x="579295" y="1273084"/>
                  <a:pt x="0" y="1207698"/>
                </a:cubicBezTo>
                <a:close/>
              </a:path>
            </a:pathLst>
          </a:custGeom>
          <a:solidFill>
            <a:srgbClr val="71AD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2109173" y="5324458"/>
            <a:ext cx="2375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 </a:t>
            </a: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2555776" y="5301208"/>
            <a:ext cx="5934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latin typeface="+mj-lt"/>
              </a:rPr>
              <a:t>2,14</a:t>
            </a:r>
            <a:endParaRPr lang="en-US" dirty="0">
              <a:latin typeface="+mj-lt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4139952" y="2420888"/>
            <a:ext cx="4824536" cy="3311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ct val="20000"/>
              </a:spcBef>
              <a:defRPr/>
            </a:pPr>
            <a:endParaRPr lang="pt-BR" sz="22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 algn="just">
              <a:spcBef>
                <a:spcPct val="20000"/>
              </a:spcBef>
              <a:defRPr/>
            </a:pPr>
            <a:r>
              <a:rPr lang="pt-BR" sz="2200" dirty="0" smtClean="0"/>
              <a:t>Na tabela de distribuição normal</a:t>
            </a:r>
          </a:p>
          <a:p>
            <a:pPr lvl="0" algn="just">
              <a:spcBef>
                <a:spcPct val="20000"/>
              </a:spcBef>
              <a:defRPr/>
            </a:pPr>
            <a:r>
              <a:rPr lang="pt-BR" sz="2200" dirty="0" smtClean="0"/>
              <a:t>Z = 2,14  </a:t>
            </a:r>
            <a:r>
              <a:rPr lang="pt-BR" sz="2200" dirty="0" smtClean="0">
                <a:sym typeface="Wingdings" pitchFamily="2" charset="2"/>
              </a:rPr>
              <a:t> área = 0,9838</a:t>
            </a:r>
          </a:p>
          <a:p>
            <a:pPr lvl="0" algn="just">
              <a:spcBef>
                <a:spcPct val="20000"/>
              </a:spcBef>
              <a:defRPr/>
            </a:pPr>
            <a:r>
              <a:rPr lang="pt-BR" sz="2200" dirty="0" smtClean="0">
                <a:sym typeface="Wingdings" pitchFamily="2" charset="2"/>
              </a:rPr>
              <a:t>A área à direita é = 1 – 0,9838 = 0,0162</a:t>
            </a:r>
          </a:p>
          <a:p>
            <a:pPr lvl="0" algn="just">
              <a:spcBef>
                <a:spcPct val="20000"/>
              </a:spcBef>
              <a:defRPr/>
            </a:pPr>
            <a:endParaRPr lang="pt-BR" sz="2200" dirty="0" smtClean="0">
              <a:sym typeface="Wingdings" pitchFamily="2" charset="2"/>
            </a:endParaRPr>
          </a:p>
          <a:p>
            <a:pPr lvl="0" algn="just">
              <a:spcBef>
                <a:spcPct val="20000"/>
              </a:spcBef>
              <a:defRPr/>
            </a:pPr>
            <a:r>
              <a:rPr lang="pt-BR" sz="2200" dirty="0" smtClean="0">
                <a:sym typeface="Wingdings" pitchFamily="2" charset="2"/>
              </a:rPr>
              <a:t>Então P = 2*0,0162  = 0,0324</a:t>
            </a:r>
          </a:p>
          <a:p>
            <a:pPr lvl="0" algn="just">
              <a:spcBef>
                <a:spcPct val="20000"/>
              </a:spcBef>
              <a:defRPr/>
            </a:pPr>
            <a:endParaRPr lang="pt-BR" sz="2200" dirty="0" smtClean="0">
              <a:sym typeface="Wingdings" pitchFamily="2" charset="2"/>
            </a:endParaRPr>
          </a:p>
          <a:p>
            <a:pPr lvl="0" algn="just">
              <a:spcBef>
                <a:spcPct val="20000"/>
              </a:spcBef>
              <a:defRPr/>
            </a:pPr>
            <a:r>
              <a:rPr lang="pt-BR" sz="2200" dirty="0" smtClean="0">
                <a:sym typeface="Wingdings" pitchFamily="2" charset="2"/>
              </a:rPr>
              <a:t>Como P &lt; </a:t>
            </a:r>
            <a:r>
              <a:rPr lang="el-GR" sz="2000" dirty="0" smtClean="0"/>
              <a:t>α</a:t>
            </a:r>
            <a:r>
              <a:rPr lang="pt-BR" sz="2000" dirty="0" smtClean="0"/>
              <a:t>   , você deve rejeitar </a:t>
            </a:r>
            <a:r>
              <a:rPr lang="pt-BR" sz="2000" dirty="0" err="1" smtClean="0"/>
              <a:t>Ho</a:t>
            </a:r>
            <a:endParaRPr lang="pt-BR" sz="2200" dirty="0" smtClean="0"/>
          </a:p>
        </p:txBody>
      </p:sp>
      <p:sp>
        <p:nvSpPr>
          <p:cNvPr id="24" name="Freeform 15"/>
          <p:cNvSpPr/>
          <p:nvPr/>
        </p:nvSpPr>
        <p:spPr>
          <a:xfrm>
            <a:off x="179512" y="5013176"/>
            <a:ext cx="1008112" cy="288032"/>
          </a:xfrm>
          <a:custGeom>
            <a:avLst/>
            <a:gdLst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707366 w 1733909"/>
              <a:gd name="connsiteY3" fmla="*/ 1035169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707366 w 1733909"/>
              <a:gd name="connsiteY3" fmla="*/ 1035169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1086928 w 1733909"/>
              <a:gd name="connsiteY2" fmla="*/ 854015 h 1224951"/>
              <a:gd name="connsiteX3" fmla="*/ 1388853 w 1733909"/>
              <a:gd name="connsiteY3" fmla="*/ 577969 h 1224951"/>
              <a:gd name="connsiteX4" fmla="*/ 1578634 w 1733909"/>
              <a:gd name="connsiteY4" fmla="*/ 276045 h 1224951"/>
              <a:gd name="connsiteX5" fmla="*/ 1716656 w 1733909"/>
              <a:gd name="connsiteY5" fmla="*/ 0 h 1224951"/>
              <a:gd name="connsiteX6" fmla="*/ 1733909 w 1733909"/>
              <a:gd name="connsiteY6" fmla="*/ 1224951 h 1224951"/>
              <a:gd name="connsiteX7" fmla="*/ 0 w 1733909"/>
              <a:gd name="connsiteY7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73084"/>
              <a:gd name="connsiteX1" fmla="*/ 414068 w 1733909"/>
              <a:gd name="connsiteY1" fmla="*/ 1164566 h 1273084"/>
              <a:gd name="connsiteX2" fmla="*/ 750498 w 1733909"/>
              <a:gd name="connsiteY2" fmla="*/ 1043796 h 1273084"/>
              <a:gd name="connsiteX3" fmla="*/ 936445 w 1733909"/>
              <a:gd name="connsiteY3" fmla="*/ 954177 h 1273084"/>
              <a:gd name="connsiteX4" fmla="*/ 1086928 w 1733909"/>
              <a:gd name="connsiteY4" fmla="*/ 854015 h 1273084"/>
              <a:gd name="connsiteX5" fmla="*/ 1388853 w 1733909"/>
              <a:gd name="connsiteY5" fmla="*/ 577969 h 1273084"/>
              <a:gd name="connsiteX6" fmla="*/ 1578634 w 1733909"/>
              <a:gd name="connsiteY6" fmla="*/ 276045 h 1273084"/>
              <a:gd name="connsiteX7" fmla="*/ 1716656 w 1733909"/>
              <a:gd name="connsiteY7" fmla="*/ 0 h 1273084"/>
              <a:gd name="connsiteX8" fmla="*/ 1733909 w 1733909"/>
              <a:gd name="connsiteY8" fmla="*/ 1224951 h 1273084"/>
              <a:gd name="connsiteX9" fmla="*/ 0 w 1733909"/>
              <a:gd name="connsiteY9" fmla="*/ 1207698 h 1273084"/>
              <a:gd name="connsiteX0" fmla="*/ 0 w 1733909"/>
              <a:gd name="connsiteY0" fmla="*/ 1207698 h 1273084"/>
              <a:gd name="connsiteX1" fmla="*/ 414068 w 1733909"/>
              <a:gd name="connsiteY1" fmla="*/ 1164566 h 1273084"/>
              <a:gd name="connsiteX2" fmla="*/ 750498 w 1733909"/>
              <a:gd name="connsiteY2" fmla="*/ 1043796 h 1273084"/>
              <a:gd name="connsiteX3" fmla="*/ 936445 w 1733909"/>
              <a:gd name="connsiteY3" fmla="*/ 954177 h 1273084"/>
              <a:gd name="connsiteX4" fmla="*/ 1086928 w 1733909"/>
              <a:gd name="connsiteY4" fmla="*/ 854015 h 1273084"/>
              <a:gd name="connsiteX5" fmla="*/ 1388853 w 1733909"/>
              <a:gd name="connsiteY5" fmla="*/ 577969 h 1273084"/>
              <a:gd name="connsiteX6" fmla="*/ 1578634 w 1733909"/>
              <a:gd name="connsiteY6" fmla="*/ 276045 h 1273084"/>
              <a:gd name="connsiteX7" fmla="*/ 1716656 w 1733909"/>
              <a:gd name="connsiteY7" fmla="*/ 0 h 1273084"/>
              <a:gd name="connsiteX8" fmla="*/ 1733909 w 1733909"/>
              <a:gd name="connsiteY8" fmla="*/ 1224951 h 1273084"/>
              <a:gd name="connsiteX9" fmla="*/ 0 w 1733909"/>
              <a:gd name="connsiteY9" fmla="*/ 1207698 h 1273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3909" h="1273084">
                <a:moveTo>
                  <a:pt x="0" y="1207698"/>
                </a:moveTo>
                <a:cubicBezTo>
                  <a:pt x="24054" y="1249643"/>
                  <a:pt x="212545" y="1204343"/>
                  <a:pt x="414068" y="1164566"/>
                </a:cubicBezTo>
                <a:cubicBezTo>
                  <a:pt x="653451" y="1080099"/>
                  <a:pt x="550653" y="1102743"/>
                  <a:pt x="750498" y="1043796"/>
                </a:cubicBezTo>
                <a:cubicBezTo>
                  <a:pt x="932811" y="951581"/>
                  <a:pt x="689873" y="1074707"/>
                  <a:pt x="936445" y="954177"/>
                </a:cubicBezTo>
                <a:cubicBezTo>
                  <a:pt x="1132217" y="839997"/>
                  <a:pt x="865477" y="986566"/>
                  <a:pt x="1086928" y="854015"/>
                </a:cubicBezTo>
                <a:cubicBezTo>
                  <a:pt x="1333620" y="635000"/>
                  <a:pt x="1288211" y="669984"/>
                  <a:pt x="1388853" y="577969"/>
                </a:cubicBezTo>
                <a:lnTo>
                  <a:pt x="1578634" y="276045"/>
                </a:lnTo>
                <a:lnTo>
                  <a:pt x="1716656" y="0"/>
                </a:lnTo>
                <a:lnTo>
                  <a:pt x="1733909" y="1224951"/>
                </a:lnTo>
                <a:cubicBezTo>
                  <a:pt x="1155939" y="1219200"/>
                  <a:pt x="579295" y="1273084"/>
                  <a:pt x="0" y="1207698"/>
                </a:cubicBezTo>
                <a:close/>
              </a:path>
            </a:pathLst>
          </a:custGeom>
          <a:solidFill>
            <a:srgbClr val="71AD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755576" y="5291916"/>
            <a:ext cx="6639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latin typeface="+mj-lt"/>
              </a:rPr>
              <a:t>-2,14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2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48990"/>
            <a:ext cx="8604448" cy="731738"/>
          </a:xfrm>
        </p:spPr>
        <p:txBody>
          <a:bodyPr/>
          <a:lstStyle/>
          <a:p>
            <a:pPr eaLnBrk="1" hangingPunct="1"/>
            <a:r>
              <a:rPr lang="en-US" altLang="en-US" sz="3600" dirty="0" err="1" smtClean="0">
                <a:solidFill>
                  <a:srgbClr val="17375E"/>
                </a:solidFill>
              </a:rPr>
              <a:t>Teste</a:t>
            </a:r>
            <a:r>
              <a:rPr lang="en-US" altLang="en-US" sz="3600" dirty="0" smtClean="0">
                <a:solidFill>
                  <a:srgbClr val="17375E"/>
                </a:solidFill>
              </a:rPr>
              <a:t> de </a:t>
            </a:r>
            <a:r>
              <a:rPr lang="en-US" altLang="en-US" sz="3600" dirty="0" err="1" smtClean="0">
                <a:solidFill>
                  <a:srgbClr val="17375E"/>
                </a:solidFill>
              </a:rPr>
              <a:t>Hipótese</a:t>
            </a:r>
            <a:endParaRPr lang="el-GR" altLang="en-US" sz="3600" dirty="0" smtClean="0">
              <a:solidFill>
                <a:srgbClr val="17375E"/>
              </a:solidFill>
            </a:endParaRPr>
          </a:p>
        </p:txBody>
      </p:sp>
      <p:sp>
        <p:nvSpPr>
          <p:cNvPr id="6" name="Content Placeholder 14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688632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/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Content Placeholder 14"/>
          <p:cNvSpPr txBox="1">
            <a:spLocks/>
          </p:cNvSpPr>
          <p:nvPr/>
        </p:nvSpPr>
        <p:spPr>
          <a:xfrm>
            <a:off x="251520" y="1412776"/>
            <a:ext cx="8712968" cy="2736304"/>
          </a:xfrm>
          <a:prstGeom prst="rect">
            <a:avLst/>
          </a:prstGeo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Existem 3 tipos de teste de hipótese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pt-BR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Teste </a:t>
            </a:r>
            <a:r>
              <a:rPr lang="pt-BR" sz="2400" dirty="0" err="1" smtClean="0">
                <a:solidFill>
                  <a:schemeClr val="tx2">
                    <a:lumMod val="75000"/>
                  </a:schemeClr>
                </a:solidFill>
              </a:rPr>
              <a:t>unicaudal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 esquerdo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Teste </a:t>
            </a:r>
            <a:r>
              <a:rPr lang="pt-BR" sz="2400" dirty="0" err="1" smtClean="0">
                <a:solidFill>
                  <a:schemeClr val="tx2">
                    <a:lumMod val="75000"/>
                  </a:schemeClr>
                </a:solidFill>
              </a:rPr>
              <a:t>unicaudal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 direito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Teste bicaudal</a:t>
            </a:r>
            <a:endParaRPr lang="el-GR" sz="2400" dirty="0" smtClean="0"/>
          </a:p>
          <a:p>
            <a:pPr algn="just">
              <a:spcBef>
                <a:spcPct val="20000"/>
              </a:spcBef>
            </a:pPr>
            <a:endParaRPr lang="el-GR" sz="2400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20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00" y="248990"/>
            <a:ext cx="8604448" cy="731738"/>
          </a:xfrm>
        </p:spPr>
        <p:txBody>
          <a:bodyPr/>
          <a:lstStyle/>
          <a:p>
            <a:pPr algn="l" eaLnBrk="1" hangingPunct="1"/>
            <a:r>
              <a:rPr lang="en-US" altLang="en-US" sz="2800" dirty="0" err="1" smtClean="0">
                <a:solidFill>
                  <a:srgbClr val="17375E"/>
                </a:solidFill>
              </a:rPr>
              <a:t>Teste</a:t>
            </a:r>
            <a:r>
              <a:rPr lang="en-US" altLang="en-US" sz="2800" dirty="0" smtClean="0">
                <a:solidFill>
                  <a:srgbClr val="17375E"/>
                </a:solidFill>
              </a:rPr>
              <a:t> de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Hipótese</a:t>
            </a:r>
            <a:r>
              <a:rPr lang="en-US" altLang="en-US" sz="2800" dirty="0" smtClean="0">
                <a:solidFill>
                  <a:srgbClr val="17375E"/>
                </a:solidFill>
              </a:rPr>
              <a:t>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para</a:t>
            </a:r>
            <a:r>
              <a:rPr lang="en-US" altLang="en-US" sz="2800" dirty="0" smtClean="0">
                <a:solidFill>
                  <a:srgbClr val="17375E"/>
                </a:solidFill>
              </a:rPr>
              <a:t> a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média</a:t>
            </a:r>
            <a:r>
              <a:rPr lang="en-US" altLang="en-US" sz="2800" dirty="0" smtClean="0">
                <a:solidFill>
                  <a:srgbClr val="17375E"/>
                </a:solidFill>
              </a:rPr>
              <a:t>  (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amostras</a:t>
            </a:r>
            <a:r>
              <a:rPr lang="en-US" altLang="en-US" sz="2800" dirty="0" smtClean="0">
                <a:solidFill>
                  <a:srgbClr val="17375E"/>
                </a:solidFill>
              </a:rPr>
              <a:t>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Gdes</a:t>
            </a:r>
            <a:r>
              <a:rPr lang="en-US" altLang="en-US" sz="2800" dirty="0" smtClean="0">
                <a:solidFill>
                  <a:srgbClr val="17375E"/>
                </a:solidFill>
              </a:rPr>
              <a:t> ) </a:t>
            </a:r>
            <a:endParaRPr lang="el-GR" altLang="en-US" sz="2800" dirty="0" smtClean="0">
              <a:solidFill>
                <a:srgbClr val="17375E"/>
              </a:solidFill>
            </a:endParaRPr>
          </a:p>
        </p:txBody>
      </p:sp>
      <p:sp>
        <p:nvSpPr>
          <p:cNvPr id="6" name="Content Placeholder 14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688632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/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Content Placeholder 14"/>
          <p:cNvSpPr txBox="1">
            <a:spLocks/>
          </p:cNvSpPr>
          <p:nvPr/>
        </p:nvSpPr>
        <p:spPr>
          <a:xfrm>
            <a:off x="251520" y="1412776"/>
            <a:ext cx="8712968" cy="3744416"/>
          </a:xfrm>
          <a:prstGeom prst="rect">
            <a:avLst/>
          </a:prstGeo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Calculando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 valor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P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bicaudal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23528" y="1772816"/>
            <a:ext cx="8640960" cy="1705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ct val="20000"/>
              </a:spcBef>
              <a:defRPr/>
            </a:pPr>
            <a:endParaRPr lang="pt-BR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 algn="just">
              <a:spcBef>
                <a:spcPct val="20000"/>
              </a:spcBef>
              <a:defRPr/>
            </a:pPr>
            <a:r>
              <a:rPr lang="pt-BR" sz="2400" b="1" dirty="0" smtClean="0"/>
              <a:t>TENTE VOCÊ  </a:t>
            </a:r>
            <a:r>
              <a:rPr lang="pt-BR" sz="2400" dirty="0" smtClean="0"/>
              <a:t>:  Encontre o valor P para o teste de hipótese bicaudal  com estatística de teste z = 2,31 .  Decida se rejeita </a:t>
            </a:r>
            <a:r>
              <a:rPr lang="pt-BR" sz="2400" dirty="0" err="1" smtClean="0"/>
              <a:t>Ho</a:t>
            </a:r>
            <a:r>
              <a:rPr lang="pt-BR" sz="2400" dirty="0" smtClean="0"/>
              <a:t> se o nível de significância for </a:t>
            </a:r>
            <a:r>
              <a:rPr lang="el-GR" sz="2400" dirty="0" smtClean="0"/>
              <a:t>α</a:t>
            </a:r>
            <a:r>
              <a:rPr lang="pt-BR" sz="2400" dirty="0" smtClean="0"/>
              <a:t> = 0,01</a:t>
            </a:r>
          </a:p>
        </p:txBody>
      </p:sp>
    </p:spTree>
    <p:extLst>
      <p:ext uri="{BB962C8B-B14F-4D97-AF65-F5344CB8AC3E}">
        <p14:creationId xmlns=""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21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00" y="248990"/>
            <a:ext cx="8604448" cy="731738"/>
          </a:xfrm>
        </p:spPr>
        <p:txBody>
          <a:bodyPr/>
          <a:lstStyle/>
          <a:p>
            <a:pPr algn="l" eaLnBrk="1" hangingPunct="1"/>
            <a:r>
              <a:rPr lang="en-US" altLang="en-US" sz="2800" dirty="0" err="1" smtClean="0">
                <a:solidFill>
                  <a:srgbClr val="17375E"/>
                </a:solidFill>
              </a:rPr>
              <a:t>Teste</a:t>
            </a:r>
            <a:r>
              <a:rPr lang="en-US" altLang="en-US" sz="2800" dirty="0" smtClean="0">
                <a:solidFill>
                  <a:srgbClr val="17375E"/>
                </a:solidFill>
              </a:rPr>
              <a:t> de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Hipótese</a:t>
            </a:r>
            <a:r>
              <a:rPr lang="en-US" altLang="en-US" sz="2800" dirty="0" smtClean="0">
                <a:solidFill>
                  <a:srgbClr val="17375E"/>
                </a:solidFill>
              </a:rPr>
              <a:t>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para</a:t>
            </a:r>
            <a:r>
              <a:rPr lang="en-US" altLang="en-US" sz="2800" dirty="0" smtClean="0">
                <a:solidFill>
                  <a:srgbClr val="17375E"/>
                </a:solidFill>
              </a:rPr>
              <a:t> a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média</a:t>
            </a:r>
            <a:r>
              <a:rPr lang="en-US" altLang="en-US" sz="2800" dirty="0" smtClean="0">
                <a:solidFill>
                  <a:srgbClr val="17375E"/>
                </a:solidFill>
              </a:rPr>
              <a:t>  (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amostras</a:t>
            </a:r>
            <a:r>
              <a:rPr lang="en-US" altLang="en-US" sz="2800" dirty="0" smtClean="0">
                <a:solidFill>
                  <a:srgbClr val="17375E"/>
                </a:solidFill>
              </a:rPr>
              <a:t>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Gdes</a:t>
            </a:r>
            <a:r>
              <a:rPr lang="en-US" altLang="en-US" sz="2800" dirty="0" smtClean="0">
                <a:solidFill>
                  <a:srgbClr val="17375E"/>
                </a:solidFill>
              </a:rPr>
              <a:t> ) </a:t>
            </a:r>
            <a:endParaRPr lang="el-GR" altLang="en-US" sz="2800" dirty="0" smtClean="0">
              <a:solidFill>
                <a:srgbClr val="17375E"/>
              </a:solidFill>
            </a:endParaRPr>
          </a:p>
        </p:txBody>
      </p:sp>
      <p:sp>
        <p:nvSpPr>
          <p:cNvPr id="6" name="Content Placeholder 14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688632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/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Content Placeholder 14"/>
          <p:cNvSpPr txBox="1">
            <a:spLocks/>
          </p:cNvSpPr>
          <p:nvPr/>
        </p:nvSpPr>
        <p:spPr>
          <a:xfrm>
            <a:off x="251520" y="1412776"/>
            <a:ext cx="8712968" cy="3744416"/>
          </a:xfrm>
          <a:prstGeom prst="rect">
            <a:avLst/>
          </a:prstGeo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Usando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 valor P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um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</a:t>
            </a:r>
          </a:p>
        </p:txBody>
      </p:sp>
      <p:sp>
        <p:nvSpPr>
          <p:cNvPr id="9" name="Retângulo 8"/>
          <p:cNvSpPr/>
          <p:nvPr/>
        </p:nvSpPr>
        <p:spPr>
          <a:xfrm>
            <a:off x="323528" y="1772816"/>
            <a:ext cx="8640960" cy="3859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ct val="20000"/>
              </a:spcBef>
              <a:defRPr/>
            </a:pPr>
            <a:endParaRPr lang="pt-BR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 algn="just">
              <a:spcBef>
                <a:spcPct val="20000"/>
              </a:spcBef>
              <a:defRPr/>
            </a:pPr>
            <a:r>
              <a:rPr lang="pt-BR" sz="2400" dirty="0" smtClean="0"/>
              <a:t>O teste  z para a média é usado nas populações nas quais a distribuição de amostragem das médias amostrais é normal.</a:t>
            </a:r>
          </a:p>
          <a:p>
            <a:pPr lvl="0" algn="just">
              <a:spcBef>
                <a:spcPct val="20000"/>
              </a:spcBef>
              <a:defRPr/>
            </a:pPr>
            <a:endParaRPr lang="pt-BR" sz="2400" dirty="0" smtClean="0"/>
          </a:p>
          <a:p>
            <a:pPr lvl="0" algn="just">
              <a:spcBef>
                <a:spcPct val="20000"/>
              </a:spcBef>
              <a:defRPr/>
            </a:pPr>
            <a:r>
              <a:rPr lang="pt-BR" sz="2400" dirty="0" smtClean="0"/>
              <a:t>Para usar o teste z , você precisa encontrar o valor padronizado para a estatística do teste x.</a:t>
            </a:r>
          </a:p>
          <a:p>
            <a:pPr lvl="0" algn="just">
              <a:spcBef>
                <a:spcPct val="20000"/>
              </a:spcBef>
              <a:defRPr/>
            </a:pPr>
            <a:endParaRPr lang="pt-BR" sz="2400" dirty="0" smtClean="0"/>
          </a:p>
          <a:p>
            <a:pPr lvl="0" algn="just">
              <a:spcBef>
                <a:spcPct val="20000"/>
              </a:spcBef>
              <a:defRPr/>
            </a:pPr>
            <a:r>
              <a:rPr lang="pt-BR" sz="2400" dirty="0" smtClean="0"/>
              <a:t>z   =   ( média amostral ) – ( média hipotética )</a:t>
            </a:r>
          </a:p>
          <a:p>
            <a:pPr lvl="0" algn="just">
              <a:spcBef>
                <a:spcPct val="20000"/>
              </a:spcBef>
              <a:defRPr/>
            </a:pPr>
            <a:r>
              <a:rPr lang="pt-BR" sz="2400" dirty="0" smtClean="0"/>
              <a:t>                         erro padrão</a:t>
            </a:r>
          </a:p>
        </p:txBody>
      </p:sp>
      <p:cxnSp>
        <p:nvCxnSpPr>
          <p:cNvPr id="13" name="Conector reto 12"/>
          <p:cNvCxnSpPr/>
          <p:nvPr/>
        </p:nvCxnSpPr>
        <p:spPr>
          <a:xfrm>
            <a:off x="1043608" y="5229200"/>
            <a:ext cx="49685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2987824" y="3933056"/>
            <a:ext cx="14401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22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00" y="248990"/>
            <a:ext cx="8604448" cy="731738"/>
          </a:xfrm>
        </p:spPr>
        <p:txBody>
          <a:bodyPr/>
          <a:lstStyle/>
          <a:p>
            <a:pPr algn="l" eaLnBrk="1" hangingPunct="1"/>
            <a:r>
              <a:rPr lang="en-US" altLang="en-US" sz="2800" dirty="0" err="1" smtClean="0">
                <a:solidFill>
                  <a:srgbClr val="17375E"/>
                </a:solidFill>
              </a:rPr>
              <a:t>Teste</a:t>
            </a:r>
            <a:r>
              <a:rPr lang="en-US" altLang="en-US" sz="2800" dirty="0" smtClean="0">
                <a:solidFill>
                  <a:srgbClr val="17375E"/>
                </a:solidFill>
              </a:rPr>
              <a:t> de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Hipótese</a:t>
            </a:r>
            <a:r>
              <a:rPr lang="en-US" altLang="en-US" sz="2800" dirty="0" smtClean="0">
                <a:solidFill>
                  <a:srgbClr val="17375E"/>
                </a:solidFill>
              </a:rPr>
              <a:t>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para</a:t>
            </a:r>
            <a:r>
              <a:rPr lang="en-US" altLang="en-US" sz="2800" dirty="0" smtClean="0">
                <a:solidFill>
                  <a:srgbClr val="17375E"/>
                </a:solidFill>
              </a:rPr>
              <a:t> a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média</a:t>
            </a:r>
            <a:r>
              <a:rPr lang="en-US" altLang="en-US" sz="2800" dirty="0" smtClean="0">
                <a:solidFill>
                  <a:srgbClr val="17375E"/>
                </a:solidFill>
              </a:rPr>
              <a:t>  (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amostras</a:t>
            </a:r>
            <a:r>
              <a:rPr lang="en-US" altLang="en-US" sz="2800" dirty="0" smtClean="0">
                <a:solidFill>
                  <a:srgbClr val="17375E"/>
                </a:solidFill>
              </a:rPr>
              <a:t>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Gdes</a:t>
            </a:r>
            <a:r>
              <a:rPr lang="en-US" altLang="en-US" sz="2800" dirty="0" smtClean="0">
                <a:solidFill>
                  <a:srgbClr val="17375E"/>
                </a:solidFill>
              </a:rPr>
              <a:t> ) </a:t>
            </a:r>
            <a:endParaRPr lang="el-GR" altLang="en-US" sz="2800" dirty="0" smtClean="0">
              <a:solidFill>
                <a:srgbClr val="17375E"/>
              </a:solidFill>
            </a:endParaRPr>
          </a:p>
        </p:txBody>
      </p:sp>
      <p:sp>
        <p:nvSpPr>
          <p:cNvPr id="6" name="Content Placeholder 14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688632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/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Content Placeholder 14"/>
          <p:cNvSpPr txBox="1">
            <a:spLocks/>
          </p:cNvSpPr>
          <p:nvPr/>
        </p:nvSpPr>
        <p:spPr>
          <a:xfrm>
            <a:off x="251520" y="1412776"/>
            <a:ext cx="8712968" cy="3744416"/>
          </a:xfrm>
          <a:prstGeom prst="rect">
            <a:avLst/>
          </a:prstGeom>
        </p:spPr>
        <p:txBody>
          <a:bodyPr/>
          <a:lstStyle/>
          <a:p>
            <a:pPr lvl="0" algn="just">
              <a:spcBef>
                <a:spcPct val="20000"/>
              </a:spcBef>
              <a:defRPr/>
            </a:pP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Teste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z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para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a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média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24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 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23528" y="1844824"/>
            <a:ext cx="8640960" cy="474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ct val="20000"/>
              </a:spcBef>
              <a:defRPr/>
            </a:pPr>
            <a:endParaRPr lang="pt-BR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 algn="just">
              <a:spcBef>
                <a:spcPct val="20000"/>
              </a:spcBef>
              <a:defRPr/>
            </a:pPr>
            <a:r>
              <a:rPr lang="pt-BR" sz="2400" dirty="0" smtClean="0"/>
              <a:t>O teste  z para a</a:t>
            </a:r>
            <a:r>
              <a:rPr lang="en-US" altLang="en-US" sz="24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pt-BR" sz="2400" dirty="0" smtClean="0"/>
              <a:t> média        é um teste estatístico para uma média populacional.</a:t>
            </a:r>
          </a:p>
          <a:p>
            <a:pPr lvl="0" algn="just">
              <a:spcBef>
                <a:spcPct val="20000"/>
              </a:spcBef>
              <a:defRPr/>
            </a:pPr>
            <a:endParaRPr lang="pt-BR" sz="2400" dirty="0" smtClean="0"/>
          </a:p>
          <a:p>
            <a:pPr lvl="0" algn="just">
              <a:spcBef>
                <a:spcPct val="20000"/>
              </a:spcBef>
              <a:defRPr/>
            </a:pPr>
            <a:r>
              <a:rPr lang="pt-BR" sz="2400" dirty="0" smtClean="0"/>
              <a:t>O teste z , pode ser usado </a:t>
            </a:r>
            <a:r>
              <a:rPr lang="pt-BR" sz="2400" dirty="0" err="1" smtClean="0"/>
              <a:t>qdo</a:t>
            </a:r>
            <a:r>
              <a:rPr lang="pt-BR" sz="2400" dirty="0" smtClean="0"/>
              <a:t> a população é normal e        é conhecido ou para qualquer população quando n &gt; 30 .</a:t>
            </a:r>
          </a:p>
          <a:p>
            <a:pPr lvl="0" algn="just">
              <a:spcBef>
                <a:spcPct val="20000"/>
              </a:spcBef>
              <a:defRPr/>
            </a:pPr>
            <a:endParaRPr lang="pt-BR" sz="2400" dirty="0" smtClean="0"/>
          </a:p>
          <a:p>
            <a:pPr lvl="0" algn="just">
              <a:spcBef>
                <a:spcPct val="20000"/>
              </a:spcBef>
              <a:defRPr/>
            </a:pPr>
            <a:r>
              <a:rPr lang="pt-BR" sz="2400" dirty="0" smtClean="0"/>
              <a:t>z   =      x  -</a:t>
            </a:r>
          </a:p>
          <a:p>
            <a:pPr lvl="0" algn="just">
              <a:spcBef>
                <a:spcPct val="20000"/>
              </a:spcBef>
              <a:defRPr/>
            </a:pPr>
            <a:endParaRPr lang="pt-BR" sz="2400" dirty="0" smtClean="0"/>
          </a:p>
          <a:p>
            <a:pPr lvl="0" algn="just">
              <a:spcBef>
                <a:spcPct val="20000"/>
              </a:spcBef>
              <a:defRPr/>
            </a:pPr>
            <a:r>
              <a:rPr lang="pt-BR" sz="2400" dirty="0" smtClean="0"/>
              <a:t>               n  </a:t>
            </a:r>
          </a:p>
          <a:p>
            <a:pPr lvl="0" algn="just">
              <a:spcBef>
                <a:spcPct val="20000"/>
              </a:spcBef>
              <a:defRPr/>
            </a:pPr>
            <a:r>
              <a:rPr lang="pt-BR" sz="2400" dirty="0" smtClean="0"/>
              <a:t>                      </a:t>
            </a:r>
          </a:p>
        </p:txBody>
      </p:sp>
      <p:cxnSp>
        <p:nvCxnSpPr>
          <p:cNvPr id="13" name="Conector reto 12"/>
          <p:cNvCxnSpPr/>
          <p:nvPr/>
        </p:nvCxnSpPr>
        <p:spPr>
          <a:xfrm>
            <a:off x="971600" y="5229200"/>
            <a:ext cx="12961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3275856" y="1547500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endParaRPr lang="pt-BR" dirty="0"/>
          </a:p>
        </p:txBody>
      </p:sp>
      <p:sp>
        <p:nvSpPr>
          <p:cNvPr id="16" name="Rectangle 28"/>
          <p:cNvSpPr>
            <a:spLocks noChangeArrowheads="1"/>
          </p:cNvSpPr>
          <p:nvPr/>
        </p:nvSpPr>
        <p:spPr bwMode="auto">
          <a:xfrm>
            <a:off x="2925092" y="1412776"/>
            <a:ext cx="27875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i="1" dirty="0" smtClean="0">
                <a:latin typeface="Symbol" pitchFamily="18" charset="2"/>
              </a:rPr>
              <a:t>m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sz="2800" b="1" i="1" dirty="0" smtClean="0">
                <a:latin typeface="Symbol" pitchFamily="18" charset="2"/>
              </a:rPr>
              <a:t> </a:t>
            </a:r>
            <a:endParaRPr lang="en-US" sz="2800" i="1" dirty="0"/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3573164" y="2276872"/>
            <a:ext cx="27875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i="1" dirty="0" smtClean="0">
                <a:latin typeface="Symbol" pitchFamily="18" charset="2"/>
              </a:rPr>
              <a:t>m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sz="2800" b="1" i="1" dirty="0" smtClean="0">
                <a:latin typeface="Symbol" pitchFamily="18" charset="2"/>
              </a:rPr>
              <a:t> </a:t>
            </a:r>
            <a:endParaRPr lang="en-US" sz="2800" i="1" dirty="0"/>
          </a:p>
        </p:txBody>
      </p:sp>
      <p:sp>
        <p:nvSpPr>
          <p:cNvPr id="18" name="Rectangle 30"/>
          <p:cNvSpPr>
            <a:spLocks noChangeArrowheads="1"/>
          </p:cNvSpPr>
          <p:nvPr/>
        </p:nvSpPr>
        <p:spPr bwMode="auto">
          <a:xfrm>
            <a:off x="7884368" y="3574177"/>
            <a:ext cx="93610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i="1" dirty="0" smtClean="0">
                <a:latin typeface="Symbol" pitchFamily="18" charset="2"/>
              </a:rPr>
              <a:t>  s     </a:t>
            </a:r>
            <a:endParaRPr lang="en-US" sz="2800" i="1" dirty="0"/>
          </a:p>
        </p:txBody>
      </p:sp>
      <p:sp>
        <p:nvSpPr>
          <p:cNvPr id="19" name="Rectangle 28"/>
          <p:cNvSpPr>
            <a:spLocks noChangeArrowheads="1"/>
          </p:cNvSpPr>
          <p:nvPr/>
        </p:nvSpPr>
        <p:spPr bwMode="auto">
          <a:xfrm>
            <a:off x="1772964" y="4798313"/>
            <a:ext cx="27875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i="1" dirty="0" smtClean="0">
                <a:latin typeface="Symbol" pitchFamily="18" charset="2"/>
              </a:rPr>
              <a:t>m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sz="2800" b="1" i="1" dirty="0" smtClean="0">
                <a:latin typeface="Symbol" pitchFamily="18" charset="2"/>
              </a:rPr>
              <a:t> </a:t>
            </a:r>
            <a:endParaRPr lang="en-US" sz="2800" i="1" dirty="0"/>
          </a:p>
        </p:txBody>
      </p:sp>
      <p:sp>
        <p:nvSpPr>
          <p:cNvPr id="20" name="Rectangle 30"/>
          <p:cNvSpPr>
            <a:spLocks noChangeArrowheads="1"/>
          </p:cNvSpPr>
          <p:nvPr/>
        </p:nvSpPr>
        <p:spPr bwMode="auto">
          <a:xfrm>
            <a:off x="1259632" y="5157192"/>
            <a:ext cx="936104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i="1" dirty="0" smtClean="0">
                <a:latin typeface="Symbol" pitchFamily="18" charset="2"/>
              </a:rPr>
              <a:t>  s</a:t>
            </a:r>
          </a:p>
          <a:p>
            <a:r>
              <a:rPr lang="en-US" sz="2800" b="1" i="1" dirty="0" smtClean="0">
                <a:latin typeface="Symbol" pitchFamily="18" charset="2"/>
              </a:rPr>
              <a:t>       </a:t>
            </a:r>
            <a:endParaRPr lang="en-US" sz="2800" i="1" dirty="0"/>
          </a:p>
        </p:txBody>
      </p:sp>
      <p:cxnSp>
        <p:nvCxnSpPr>
          <p:cNvPr id="22" name="Conector reto 21"/>
          <p:cNvCxnSpPr/>
          <p:nvPr/>
        </p:nvCxnSpPr>
        <p:spPr>
          <a:xfrm flipV="1">
            <a:off x="1232012" y="5588079"/>
            <a:ext cx="603684" cy="11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flipV="1">
            <a:off x="1331640" y="5733256"/>
            <a:ext cx="72008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flipH="1" flipV="1">
            <a:off x="1259632" y="5796880"/>
            <a:ext cx="80392" cy="368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 flipH="1">
            <a:off x="1412032" y="5733256"/>
            <a:ext cx="4236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 flipV="1">
            <a:off x="1259632" y="4869160"/>
            <a:ext cx="216024" cy="83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23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27" name="Subtitle 2"/>
          <p:cNvSpPr txBox="1">
            <a:spLocks/>
          </p:cNvSpPr>
          <p:nvPr/>
        </p:nvSpPr>
        <p:spPr>
          <a:xfrm>
            <a:off x="323528" y="188640"/>
            <a:ext cx="8712968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dirty="0" smtClean="0"/>
              <a:t> </a:t>
            </a:r>
            <a:r>
              <a:rPr lang="en-US" dirty="0" err="1" smtClean="0"/>
              <a:t>Resumo</a:t>
            </a:r>
            <a:r>
              <a:rPr lang="en-US" dirty="0" smtClean="0"/>
              <a:t> dos </a:t>
            </a:r>
            <a:r>
              <a:rPr lang="en-US" dirty="0" err="1" smtClean="0"/>
              <a:t>conceitos</a:t>
            </a:r>
            <a:endParaRPr lang="en-US" dirty="0" smtClean="0"/>
          </a:p>
          <a:p>
            <a:pPr marL="571500" indent="-571500" algn="ctr">
              <a:buAutoNum type="romanUcPeriod"/>
              <a:defRPr/>
            </a:pPr>
            <a:endParaRPr lang="en-US" dirty="0" smtClean="0"/>
          </a:p>
          <a:p>
            <a:pPr marL="571500" indent="-571500" algn="ctr">
              <a:buAutoNum type="romanUcPeriod"/>
              <a:defRPr/>
            </a:pPr>
            <a:endParaRPr lang="en-US" dirty="0"/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365125" y="1094259"/>
            <a:ext cx="8242300" cy="533400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1" i="1" dirty="0">
                <a:solidFill>
                  <a:schemeClr val="bg1"/>
                </a:solidFill>
                <a:latin typeface="+mj-lt"/>
              </a:rPr>
              <a:t>    </a:t>
            </a:r>
            <a:r>
              <a:rPr lang="en-US" sz="2800" b="1" i="1" dirty="0" err="1">
                <a:solidFill>
                  <a:schemeClr val="bg1"/>
                </a:solidFill>
                <a:latin typeface="+mj-lt"/>
              </a:rPr>
              <a:t>Em</a:t>
            </a:r>
            <a:r>
              <a:rPr lang="en-US" sz="2800" b="1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i="1" dirty="0" err="1">
                <a:solidFill>
                  <a:schemeClr val="bg1"/>
                </a:solidFill>
                <a:latin typeface="+mj-lt"/>
              </a:rPr>
              <a:t>palavras</a:t>
            </a:r>
            <a:r>
              <a:rPr lang="en-US" sz="2800" b="1" i="1" dirty="0">
                <a:solidFill>
                  <a:schemeClr val="bg1"/>
                </a:solidFill>
                <a:latin typeface="+mj-lt"/>
              </a:rPr>
              <a:t>				</a:t>
            </a:r>
            <a:r>
              <a:rPr lang="en-US" sz="2800" b="1" i="1" dirty="0" err="1">
                <a:solidFill>
                  <a:schemeClr val="bg1"/>
                </a:solidFill>
                <a:latin typeface="+mj-lt"/>
              </a:rPr>
              <a:t>Em</a:t>
            </a:r>
            <a:r>
              <a:rPr lang="en-US" sz="2800" b="1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i="1" dirty="0" err="1">
                <a:solidFill>
                  <a:schemeClr val="bg1"/>
                </a:solidFill>
                <a:latin typeface="+mj-lt"/>
              </a:rPr>
              <a:t>símbolos</a:t>
            </a:r>
            <a:endParaRPr lang="el-GR" sz="2800" b="1" i="1" dirty="0">
              <a:solidFill>
                <a:schemeClr val="bg1"/>
              </a:solidFill>
              <a:latin typeface="+mj-lt"/>
              <a:sym typeface="Symbol" pitchFamily="18" charset="2"/>
            </a:endParaRP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230188" y="1614959"/>
            <a:ext cx="48641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>
              <a:spcBef>
                <a:spcPct val="65000"/>
              </a:spcBef>
              <a:buClr>
                <a:schemeClr val="accent1"/>
              </a:buClr>
              <a:buFont typeface="+mj-lt"/>
              <a:buAutoNum type="arabicParenR"/>
            </a:pP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Declare a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afirmação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verbal e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matematicamente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.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Identifique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Ho e Ha</a:t>
            </a:r>
            <a:endParaRPr lang="en-US" sz="28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65000"/>
              </a:spcBef>
              <a:buClr>
                <a:schemeClr val="accent1"/>
              </a:buClr>
              <a:buFont typeface="+mj-lt"/>
              <a:buAutoNum type="arabicParenR"/>
            </a:pP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Especifique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o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nivel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de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significancia</a:t>
            </a:r>
            <a:endParaRPr lang="en-US" sz="28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65000"/>
              </a:spcBef>
              <a:buClr>
                <a:schemeClr val="accent1"/>
              </a:buClr>
              <a:buFont typeface="+mj-lt"/>
              <a:buAutoNum type="arabicParenR"/>
            </a:pP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Determine a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estatística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do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teste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padronizado</a:t>
            </a:r>
            <a:endParaRPr lang="en-US" sz="28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5718175" y="1613371"/>
            <a:ext cx="26717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/>
            <a:r>
              <a:rPr lang="en-US" sz="2800" dirty="0" err="1" smtClean="0">
                <a:latin typeface="Times New Roman" pitchFamily="18" charset="0"/>
              </a:rPr>
              <a:t>Afirme</a:t>
            </a:r>
            <a:r>
              <a:rPr lang="en-US" sz="2800" dirty="0" smtClean="0">
                <a:latin typeface="Times New Roman" pitchFamily="18" charset="0"/>
              </a:rPr>
              <a:t> Ho e Ha.</a:t>
            </a:r>
            <a:endParaRPr lang="en-US" sz="2800" dirty="0">
              <a:latin typeface="Times New Roman" pitchFamily="18" charset="0"/>
            </a:endParaRP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5580113" y="3284984"/>
            <a:ext cx="20882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/>
            <a:r>
              <a:rPr lang="en-US" sz="2800" dirty="0" err="1" smtClean="0">
                <a:latin typeface="Times New Roman" pitchFamily="18" charset="0"/>
              </a:rPr>
              <a:t>Identifique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l-GR" sz="2800" dirty="0" smtClean="0"/>
              <a:t>α</a:t>
            </a:r>
            <a:r>
              <a:rPr lang="en-US" sz="2800" dirty="0" smtClean="0">
                <a:latin typeface="Times New Roman" pitchFamily="18" charset="0"/>
              </a:rPr>
              <a:t>       </a:t>
            </a:r>
            <a:endParaRPr lang="en-US" sz="2800" dirty="0">
              <a:latin typeface="Times New Roman" pitchFamily="18" charset="0"/>
            </a:endParaRPr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4860032" y="4417948"/>
            <a:ext cx="3456384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/>
            <a:r>
              <a:rPr lang="en-US" sz="2800" dirty="0" smtClean="0">
                <a:latin typeface="Times New Roman" pitchFamily="18" charset="0"/>
              </a:rPr>
              <a:t>z = x   -</a:t>
            </a:r>
          </a:p>
          <a:p>
            <a:pPr algn="just" eaLnBrk="1" hangingPunct="1"/>
            <a:r>
              <a:rPr lang="en-US" sz="2800" dirty="0" smtClean="0">
                <a:latin typeface="Times New Roman" pitchFamily="18" charset="0"/>
              </a:rPr>
              <a:t>               n</a:t>
            </a:r>
          </a:p>
          <a:p>
            <a:pPr algn="just" eaLnBrk="1" hangingPunct="1"/>
            <a:r>
              <a:rPr lang="en-US" sz="2800" dirty="0" smtClean="0">
                <a:latin typeface="Times New Roman" pitchFamily="18" charset="0"/>
              </a:rPr>
              <a:t> </a:t>
            </a:r>
          </a:p>
          <a:p>
            <a:pPr algn="just" eaLnBrk="1" hangingPunct="1"/>
            <a:r>
              <a:rPr lang="en-US" sz="2800" dirty="0" smtClean="0">
                <a:latin typeface="Times New Roman" pitchFamily="18" charset="0"/>
              </a:rPr>
              <a:t>                 </a:t>
            </a:r>
            <a:endParaRPr lang="en-US" sz="2800" dirty="0">
              <a:latin typeface="Times New Roman" pitchFamily="18" charset="0"/>
            </a:endParaRPr>
          </a:p>
        </p:txBody>
      </p:sp>
      <p:cxnSp>
        <p:nvCxnSpPr>
          <p:cNvPr id="34" name="Conector reto 33"/>
          <p:cNvCxnSpPr/>
          <p:nvPr/>
        </p:nvCxnSpPr>
        <p:spPr>
          <a:xfrm flipV="1">
            <a:off x="5436096" y="4581128"/>
            <a:ext cx="216024" cy="83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28"/>
          <p:cNvSpPr>
            <a:spLocks noChangeArrowheads="1"/>
          </p:cNvSpPr>
          <p:nvPr/>
        </p:nvSpPr>
        <p:spPr bwMode="auto">
          <a:xfrm>
            <a:off x="6228184" y="4437112"/>
            <a:ext cx="27875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i="1" dirty="0" smtClean="0">
                <a:latin typeface="Symbol" pitchFamily="18" charset="2"/>
              </a:rPr>
              <a:t>m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sz="2800" b="1" i="1" dirty="0" smtClean="0">
                <a:latin typeface="Symbol" pitchFamily="18" charset="2"/>
              </a:rPr>
              <a:t> </a:t>
            </a:r>
            <a:endParaRPr lang="en-US" sz="2800" i="1" dirty="0"/>
          </a:p>
        </p:txBody>
      </p:sp>
      <p:cxnSp>
        <p:nvCxnSpPr>
          <p:cNvPr id="36" name="Conector reto 35"/>
          <p:cNvCxnSpPr/>
          <p:nvPr/>
        </p:nvCxnSpPr>
        <p:spPr>
          <a:xfrm>
            <a:off x="5580112" y="4869160"/>
            <a:ext cx="9277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0"/>
          <p:cNvSpPr>
            <a:spLocks noChangeArrowheads="1"/>
          </p:cNvSpPr>
          <p:nvPr/>
        </p:nvSpPr>
        <p:spPr bwMode="auto">
          <a:xfrm>
            <a:off x="6084168" y="4942329"/>
            <a:ext cx="93610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pt-BR" sz="2800" dirty="0" smtClean="0"/>
              <a:t> </a:t>
            </a:r>
          </a:p>
        </p:txBody>
      </p:sp>
      <p:sp>
        <p:nvSpPr>
          <p:cNvPr id="39" name="Retângulo 38"/>
          <p:cNvSpPr/>
          <p:nvPr/>
        </p:nvSpPr>
        <p:spPr>
          <a:xfrm>
            <a:off x="5910342" y="4860449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√</a:t>
            </a:r>
          </a:p>
        </p:txBody>
      </p:sp>
      <p:cxnSp>
        <p:nvCxnSpPr>
          <p:cNvPr id="40" name="Conector reto 39"/>
          <p:cNvCxnSpPr/>
          <p:nvPr/>
        </p:nvCxnSpPr>
        <p:spPr>
          <a:xfrm>
            <a:off x="6156176" y="5013176"/>
            <a:ext cx="28803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 41"/>
          <p:cNvSpPr/>
          <p:nvPr/>
        </p:nvSpPr>
        <p:spPr>
          <a:xfrm>
            <a:off x="5724128" y="4941168"/>
            <a:ext cx="274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/</a:t>
            </a:r>
          </a:p>
        </p:txBody>
      </p:sp>
      <p:sp>
        <p:nvSpPr>
          <p:cNvPr id="43" name="Rectangle 30"/>
          <p:cNvSpPr>
            <a:spLocks noChangeArrowheads="1"/>
          </p:cNvSpPr>
          <p:nvPr/>
        </p:nvSpPr>
        <p:spPr bwMode="auto">
          <a:xfrm>
            <a:off x="5292080" y="4869160"/>
            <a:ext cx="936104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i="1" dirty="0" smtClean="0">
                <a:latin typeface="Symbol" pitchFamily="18" charset="2"/>
              </a:rPr>
              <a:t>  s</a:t>
            </a:r>
          </a:p>
          <a:p>
            <a:r>
              <a:rPr lang="en-US" sz="2800" b="1" i="1" dirty="0" smtClean="0">
                <a:latin typeface="Symbol" pitchFamily="18" charset="2"/>
              </a:rPr>
              <a:t>       </a:t>
            </a:r>
            <a:endParaRPr lang="en-US" sz="2800" i="1" dirty="0"/>
          </a:p>
        </p:txBody>
      </p:sp>
      <p:sp>
        <p:nvSpPr>
          <p:cNvPr id="45" name="Text Box 30"/>
          <p:cNvSpPr txBox="1">
            <a:spLocks noChangeArrowheads="1"/>
          </p:cNvSpPr>
          <p:nvPr/>
        </p:nvSpPr>
        <p:spPr bwMode="auto">
          <a:xfrm>
            <a:off x="7092281" y="4613066"/>
            <a:ext cx="208823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/>
            <a:r>
              <a:rPr lang="pt-BR" sz="2000" dirty="0" smtClean="0">
                <a:latin typeface="Times New Roman" pitchFamily="18" charset="0"/>
              </a:rPr>
              <a:t>Sendo n &gt;30</a:t>
            </a:r>
          </a:p>
          <a:p>
            <a:pPr algn="just" eaLnBrk="1" hangingPunct="1"/>
            <a:r>
              <a:rPr lang="pt-BR" sz="2000" dirty="0" smtClean="0">
                <a:latin typeface="Times New Roman" pitchFamily="18" charset="0"/>
              </a:rPr>
              <a:t> use     = s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46" name="Rectangle 30"/>
          <p:cNvSpPr>
            <a:spLocks noChangeArrowheads="1"/>
          </p:cNvSpPr>
          <p:nvPr/>
        </p:nvSpPr>
        <p:spPr bwMode="auto">
          <a:xfrm>
            <a:off x="7524328" y="4941168"/>
            <a:ext cx="936104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000" b="1" i="1" dirty="0" smtClean="0">
                <a:latin typeface="Symbol" pitchFamily="18" charset="2"/>
              </a:rPr>
              <a:t>  s</a:t>
            </a:r>
          </a:p>
          <a:p>
            <a:r>
              <a:rPr lang="en-US" sz="2000" b="1" i="1" dirty="0" smtClean="0">
                <a:latin typeface="Symbol" pitchFamily="18" charset="2"/>
              </a:rPr>
              <a:t>       </a:t>
            </a:r>
            <a:endParaRPr lang="en-US" sz="2000" i="1" dirty="0"/>
          </a:p>
        </p:txBody>
      </p:sp>
    </p:spTree>
    <p:extLst>
      <p:ext uri="{BB962C8B-B14F-4D97-AF65-F5344CB8AC3E}">
        <p14:creationId xmlns=""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/>
      <p:bldP spid="31" grpId="0"/>
      <p:bldP spid="32" grpId="0"/>
      <p:bldP spid="33" grpId="0"/>
      <p:bldP spid="4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24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27" name="Subtitle 2"/>
          <p:cNvSpPr txBox="1">
            <a:spLocks/>
          </p:cNvSpPr>
          <p:nvPr/>
        </p:nvSpPr>
        <p:spPr>
          <a:xfrm>
            <a:off x="323528" y="188640"/>
            <a:ext cx="8712968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dirty="0" smtClean="0"/>
              <a:t> </a:t>
            </a:r>
            <a:r>
              <a:rPr lang="en-US" dirty="0" err="1" smtClean="0"/>
              <a:t>Resumo</a:t>
            </a:r>
            <a:r>
              <a:rPr lang="en-US" dirty="0" smtClean="0"/>
              <a:t> dos </a:t>
            </a:r>
            <a:r>
              <a:rPr lang="en-US" dirty="0" err="1" smtClean="0"/>
              <a:t>conceitos</a:t>
            </a:r>
            <a:endParaRPr lang="en-US" dirty="0" smtClean="0"/>
          </a:p>
          <a:p>
            <a:pPr marL="571500" indent="-571500" algn="ctr">
              <a:buAutoNum type="romanUcPeriod"/>
              <a:defRPr/>
            </a:pPr>
            <a:endParaRPr lang="en-US" dirty="0" smtClean="0"/>
          </a:p>
          <a:p>
            <a:pPr marL="571500" indent="-571500" algn="ctr">
              <a:buAutoNum type="romanUcPeriod"/>
              <a:defRPr/>
            </a:pPr>
            <a:endParaRPr lang="en-US" dirty="0"/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365125" y="1094259"/>
            <a:ext cx="8242300" cy="533400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1" i="1" dirty="0">
                <a:solidFill>
                  <a:schemeClr val="bg1"/>
                </a:solidFill>
                <a:latin typeface="+mj-lt"/>
              </a:rPr>
              <a:t>    </a:t>
            </a:r>
            <a:r>
              <a:rPr lang="en-US" sz="2800" b="1" i="1" dirty="0" err="1">
                <a:solidFill>
                  <a:schemeClr val="bg1"/>
                </a:solidFill>
                <a:latin typeface="+mj-lt"/>
              </a:rPr>
              <a:t>Em</a:t>
            </a:r>
            <a:r>
              <a:rPr lang="en-US" sz="2800" b="1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i="1" dirty="0" err="1">
                <a:solidFill>
                  <a:schemeClr val="bg1"/>
                </a:solidFill>
                <a:latin typeface="+mj-lt"/>
              </a:rPr>
              <a:t>palavras</a:t>
            </a:r>
            <a:r>
              <a:rPr lang="en-US" sz="2800" b="1" i="1" dirty="0">
                <a:solidFill>
                  <a:schemeClr val="bg1"/>
                </a:solidFill>
                <a:latin typeface="+mj-lt"/>
              </a:rPr>
              <a:t>				</a:t>
            </a:r>
            <a:r>
              <a:rPr lang="en-US" sz="2800" b="1" i="1" dirty="0" err="1">
                <a:solidFill>
                  <a:schemeClr val="bg1"/>
                </a:solidFill>
                <a:latin typeface="+mj-lt"/>
              </a:rPr>
              <a:t>Em</a:t>
            </a:r>
            <a:r>
              <a:rPr lang="en-US" sz="2800" b="1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i="1" dirty="0" err="1">
                <a:solidFill>
                  <a:schemeClr val="bg1"/>
                </a:solidFill>
                <a:latin typeface="+mj-lt"/>
              </a:rPr>
              <a:t>símbolos</a:t>
            </a:r>
            <a:endParaRPr lang="el-GR" sz="2800" b="1" i="1" dirty="0">
              <a:solidFill>
                <a:schemeClr val="bg1"/>
              </a:solidFill>
              <a:latin typeface="+mj-lt"/>
              <a:sym typeface="Symbol" pitchFamily="18" charset="2"/>
            </a:endParaRP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230188" y="1614959"/>
            <a:ext cx="4341812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>
              <a:spcBef>
                <a:spcPct val="65000"/>
              </a:spcBef>
              <a:buClr>
                <a:schemeClr val="accent1"/>
              </a:buClr>
            </a:pP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4.)  </a:t>
            </a:r>
            <a:r>
              <a:rPr lang="en-US" sz="2400" dirty="0" err="1" smtClean="0">
                <a:latin typeface="Times New Roman" pitchFamily="18" charset="0"/>
                <a:sym typeface="Symbol" pitchFamily="18" charset="2"/>
              </a:rPr>
              <a:t>Encontre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a </a:t>
            </a:r>
            <a:r>
              <a:rPr lang="en-US" sz="2400" dirty="0" err="1" smtClean="0">
                <a:latin typeface="Times New Roman" pitchFamily="18" charset="0"/>
                <a:sym typeface="Symbol" pitchFamily="18" charset="2"/>
              </a:rPr>
              <a:t>área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dirty="0" err="1" smtClean="0">
                <a:latin typeface="Times New Roman" pitchFamily="18" charset="0"/>
                <a:sym typeface="Symbol" pitchFamily="18" charset="2"/>
              </a:rPr>
              <a:t>que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dirty="0" err="1" smtClean="0">
                <a:latin typeface="Times New Roman" pitchFamily="18" charset="0"/>
                <a:sym typeface="Symbol" pitchFamily="18" charset="2"/>
              </a:rPr>
              <a:t>corresponde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a z</a:t>
            </a:r>
          </a:p>
          <a:p>
            <a:pPr algn="just" eaLnBrk="1" hangingPunct="1">
              <a:spcBef>
                <a:spcPct val="65000"/>
              </a:spcBef>
              <a:buClr>
                <a:schemeClr val="accent1"/>
              </a:buClr>
            </a:pP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5.)       </a:t>
            </a:r>
            <a:r>
              <a:rPr lang="en-US" sz="2400" dirty="0" err="1" smtClean="0">
                <a:latin typeface="Times New Roman" pitchFamily="18" charset="0"/>
                <a:sym typeface="Symbol" pitchFamily="18" charset="2"/>
              </a:rPr>
              <a:t>Encontre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P</a:t>
            </a:r>
          </a:p>
          <a:p>
            <a:pPr algn="just" eaLnBrk="1" hangingPunct="1">
              <a:spcBef>
                <a:spcPct val="65000"/>
              </a:spcBef>
              <a:buClr>
                <a:schemeClr val="accent1"/>
              </a:buClr>
            </a:pPr>
            <a:endParaRPr lang="en-US" sz="2400" dirty="0" smtClean="0">
              <a:latin typeface="Times New Roman" pitchFamily="18" charset="0"/>
              <a:sym typeface="Symbol" pitchFamily="18" charset="2"/>
            </a:endParaRPr>
          </a:p>
          <a:p>
            <a:pPr algn="just" eaLnBrk="1" hangingPunct="1">
              <a:spcBef>
                <a:spcPct val="65000"/>
              </a:spcBef>
              <a:buClr>
                <a:schemeClr val="accent1"/>
              </a:buClr>
            </a:pP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6.) Tome </a:t>
            </a:r>
            <a:r>
              <a:rPr lang="en-US" sz="2400" dirty="0" err="1" smtClean="0">
                <a:latin typeface="Times New Roman" pitchFamily="18" charset="0"/>
                <a:sym typeface="Symbol" pitchFamily="18" charset="2"/>
              </a:rPr>
              <a:t>uma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dirty="0" err="1" smtClean="0">
                <a:latin typeface="Times New Roman" pitchFamily="18" charset="0"/>
                <a:sym typeface="Symbol" pitchFamily="18" charset="2"/>
              </a:rPr>
              <a:t>decisão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dirty="0" err="1" smtClean="0">
                <a:latin typeface="Times New Roman" pitchFamily="18" charset="0"/>
                <a:sym typeface="Symbol" pitchFamily="18" charset="2"/>
              </a:rPr>
              <a:t>para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dirty="0" err="1" smtClean="0">
                <a:latin typeface="Times New Roman" pitchFamily="18" charset="0"/>
                <a:sym typeface="Symbol" pitchFamily="18" charset="2"/>
              </a:rPr>
              <a:t>rejeitar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dirty="0" err="1" smtClean="0">
                <a:latin typeface="Times New Roman" pitchFamily="18" charset="0"/>
                <a:sym typeface="Symbol" pitchFamily="18" charset="2"/>
              </a:rPr>
              <a:t>ou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dirty="0" err="1" smtClean="0">
                <a:latin typeface="Times New Roman" pitchFamily="18" charset="0"/>
                <a:sym typeface="Symbol" pitchFamily="18" charset="2"/>
              </a:rPr>
              <a:t>falhar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dirty="0" err="1" smtClean="0">
                <a:latin typeface="Times New Roman" pitchFamily="18" charset="0"/>
                <a:sym typeface="Symbol" pitchFamily="18" charset="2"/>
              </a:rPr>
              <a:t>em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dirty="0" err="1" smtClean="0">
                <a:latin typeface="Times New Roman" pitchFamily="18" charset="0"/>
                <a:sym typeface="Symbol" pitchFamily="18" charset="2"/>
              </a:rPr>
              <a:t>rejeitar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a Ho</a:t>
            </a:r>
          </a:p>
          <a:p>
            <a:pPr algn="just" eaLnBrk="1" hangingPunct="1">
              <a:spcBef>
                <a:spcPct val="65000"/>
              </a:spcBef>
              <a:buClr>
                <a:schemeClr val="accent1"/>
              </a:buClr>
            </a:pP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7.) </a:t>
            </a:r>
            <a:r>
              <a:rPr lang="en-US" sz="2400" dirty="0" err="1" smtClean="0">
                <a:latin typeface="Times New Roman" pitchFamily="18" charset="0"/>
                <a:sym typeface="Symbol" pitchFamily="18" charset="2"/>
              </a:rPr>
              <a:t>Interprete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a </a:t>
            </a:r>
            <a:r>
              <a:rPr lang="en-US" sz="2400" dirty="0" err="1" smtClean="0">
                <a:latin typeface="Times New Roman" pitchFamily="18" charset="0"/>
                <a:sym typeface="Symbol" pitchFamily="18" charset="2"/>
              </a:rPr>
              <a:t>decisão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no </a:t>
            </a:r>
            <a:r>
              <a:rPr lang="en-US" sz="2400" dirty="0" err="1" smtClean="0">
                <a:latin typeface="Times New Roman" pitchFamily="18" charset="0"/>
                <a:sym typeface="Symbol" pitchFamily="18" charset="2"/>
              </a:rPr>
              <a:t>contexto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dirty="0" err="1" smtClean="0">
                <a:latin typeface="Times New Roman" pitchFamily="18" charset="0"/>
                <a:sym typeface="Symbol" pitchFamily="18" charset="2"/>
              </a:rPr>
              <a:t>da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dirty="0" err="1" smtClean="0">
                <a:latin typeface="Times New Roman" pitchFamily="18" charset="0"/>
                <a:sym typeface="Symbol" pitchFamily="18" charset="2"/>
              </a:rPr>
              <a:t>afirmação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original</a:t>
            </a:r>
          </a:p>
          <a:p>
            <a:pPr algn="just" eaLnBrk="1" hangingPunct="1">
              <a:spcBef>
                <a:spcPct val="65000"/>
              </a:spcBef>
              <a:buClr>
                <a:schemeClr val="accent1"/>
              </a:buClr>
            </a:pP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   </a:t>
            </a:r>
            <a:endParaRPr lang="en-US" sz="24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5076056" y="4293096"/>
            <a:ext cx="26717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/>
            <a:r>
              <a:rPr lang="en-US" sz="2400" dirty="0" err="1" smtClean="0">
                <a:latin typeface="Times New Roman" pitchFamily="18" charset="0"/>
              </a:rPr>
              <a:t>Falhar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ao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rejeitar</a:t>
            </a:r>
            <a:r>
              <a:rPr lang="en-US" sz="2400" dirty="0" smtClean="0">
                <a:latin typeface="Times New Roman" pitchFamily="18" charset="0"/>
              </a:rPr>
              <a:t> Ho ,  se P &gt;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3203848" y="2780928"/>
            <a:ext cx="594015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/>
            <a:r>
              <a:rPr lang="pt-BR" dirty="0" smtClean="0">
                <a:latin typeface="Times New Roman" pitchFamily="18" charset="0"/>
              </a:rPr>
              <a:t>a.) Para </a:t>
            </a:r>
            <a:r>
              <a:rPr lang="pt-BR" dirty="0" err="1" smtClean="0">
                <a:latin typeface="Times New Roman" pitchFamily="18" charset="0"/>
              </a:rPr>
              <a:t>Unicaudal</a:t>
            </a:r>
            <a:r>
              <a:rPr lang="pt-BR" dirty="0" smtClean="0">
                <a:latin typeface="Times New Roman" pitchFamily="18" charset="0"/>
              </a:rPr>
              <a:t> esquerda </a:t>
            </a:r>
            <a:r>
              <a:rPr lang="pt-BR" dirty="0" smtClean="0">
                <a:latin typeface="Times New Roman" pitchFamily="18" charset="0"/>
                <a:sym typeface="Wingdings" pitchFamily="2" charset="2"/>
              </a:rPr>
              <a:t> P =  área na cauda esquerda</a:t>
            </a:r>
          </a:p>
          <a:p>
            <a:pPr algn="just" eaLnBrk="1" hangingPunct="1"/>
            <a:r>
              <a:rPr lang="pt-BR" dirty="0" smtClean="0">
                <a:latin typeface="Times New Roman" pitchFamily="18" charset="0"/>
                <a:sym typeface="Wingdings" pitchFamily="2" charset="2"/>
              </a:rPr>
              <a:t>b.) Para </a:t>
            </a:r>
            <a:r>
              <a:rPr lang="pt-BR" dirty="0" err="1" smtClean="0">
                <a:latin typeface="Times New Roman" pitchFamily="18" charset="0"/>
                <a:sym typeface="Wingdings" pitchFamily="2" charset="2"/>
              </a:rPr>
              <a:t>Unicaudal</a:t>
            </a:r>
            <a:r>
              <a:rPr lang="pt-BR" dirty="0" smtClean="0">
                <a:latin typeface="Times New Roman" pitchFamily="18" charset="0"/>
                <a:sym typeface="Wingdings" pitchFamily="2" charset="2"/>
              </a:rPr>
              <a:t> direita  P = área na cauda direita</a:t>
            </a:r>
          </a:p>
          <a:p>
            <a:pPr algn="just" eaLnBrk="1" hangingPunct="1"/>
            <a:r>
              <a:rPr lang="pt-BR" dirty="0" smtClean="0">
                <a:latin typeface="Times New Roman" pitchFamily="18" charset="0"/>
                <a:sym typeface="Wingdings" pitchFamily="2" charset="2"/>
              </a:rPr>
              <a:t>c.) Para Bicaudal  P = área na cauda da </a:t>
            </a:r>
            <a:r>
              <a:rPr lang="pt-BR" dirty="0" err="1" smtClean="0">
                <a:latin typeface="Times New Roman" pitchFamily="18" charset="0"/>
                <a:sym typeface="Wingdings" pitchFamily="2" charset="2"/>
              </a:rPr>
              <a:t>estatistica</a:t>
            </a:r>
            <a:r>
              <a:rPr lang="pt-BR" dirty="0" smtClean="0">
                <a:latin typeface="Times New Roman" pitchFamily="18" charset="0"/>
                <a:sym typeface="Wingdings" pitchFamily="2" charset="2"/>
              </a:rPr>
              <a:t> do teste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20" name="Text Box 30"/>
          <p:cNvSpPr txBox="1">
            <a:spLocks noChangeArrowheads="1"/>
          </p:cNvSpPr>
          <p:nvPr/>
        </p:nvSpPr>
        <p:spPr bwMode="auto">
          <a:xfrm>
            <a:off x="5076056" y="3861048"/>
            <a:ext cx="38164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/>
            <a:r>
              <a:rPr lang="en-US" sz="2400" dirty="0" err="1" smtClean="0">
                <a:latin typeface="Times New Roman" pitchFamily="18" charset="0"/>
              </a:rPr>
              <a:t>Rejeitar</a:t>
            </a:r>
            <a:r>
              <a:rPr lang="en-US" sz="2400" dirty="0" smtClean="0">
                <a:latin typeface="Times New Roman" pitchFamily="18" charset="0"/>
              </a:rPr>
              <a:t> Ho , se P</a:t>
            </a:r>
            <a:r>
              <a:rPr lang="pt-BR" sz="2400" dirty="0" smtClean="0"/>
              <a:t> ≤</a:t>
            </a:r>
            <a:r>
              <a:rPr lang="en-US" sz="2400" dirty="0" smtClean="0">
                <a:latin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7550368" y="3789040"/>
            <a:ext cx="478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800" dirty="0" smtClean="0"/>
              <a:t>α</a:t>
            </a:r>
            <a:r>
              <a:rPr lang="en-US" sz="2800" dirty="0" smtClean="0">
                <a:latin typeface="Times New Roman" pitchFamily="18" charset="0"/>
              </a:rPr>
              <a:t> </a:t>
            </a:r>
            <a:endParaRPr lang="pt-BR" sz="2800" dirty="0"/>
          </a:p>
        </p:txBody>
      </p:sp>
      <p:sp>
        <p:nvSpPr>
          <p:cNvPr id="22" name="Text Box 30"/>
          <p:cNvSpPr txBox="1">
            <a:spLocks noChangeArrowheads="1"/>
          </p:cNvSpPr>
          <p:nvPr/>
        </p:nvSpPr>
        <p:spPr bwMode="auto">
          <a:xfrm>
            <a:off x="5870575" y="1765771"/>
            <a:ext cx="26717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/>
            <a:r>
              <a:rPr lang="en-US" sz="2400" dirty="0" smtClean="0">
                <a:latin typeface="Times New Roman" pitchFamily="18" charset="0"/>
              </a:rPr>
              <a:t>Use </a:t>
            </a:r>
            <a:r>
              <a:rPr lang="en-US" sz="2400" dirty="0" err="1" smtClean="0">
                <a:latin typeface="Times New Roman" pitchFamily="18" charset="0"/>
              </a:rPr>
              <a:t>tabela</a:t>
            </a:r>
            <a:r>
              <a:rPr lang="en-US" sz="2400" dirty="0" smtClean="0">
                <a:latin typeface="Times New Roman" pitchFamily="18" charset="0"/>
              </a:rPr>
              <a:t> 04.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6588224" y="4633972"/>
            <a:ext cx="478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800" dirty="0" smtClean="0"/>
              <a:t>α</a:t>
            </a:r>
            <a:r>
              <a:rPr lang="en-US" sz="2800" dirty="0" smtClean="0">
                <a:latin typeface="Times New Roman" pitchFamily="18" charset="0"/>
              </a:rPr>
              <a:t> </a:t>
            </a:r>
            <a:endParaRPr lang="pt-BR" sz="2800" dirty="0"/>
          </a:p>
        </p:txBody>
      </p:sp>
    </p:spTree>
    <p:extLst>
      <p:ext uri="{BB962C8B-B14F-4D97-AF65-F5344CB8AC3E}">
        <p14:creationId xmlns=""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/>
      <p:bldP spid="31" grpId="0"/>
      <p:bldP spid="32" grpId="0"/>
      <p:bldP spid="20" grpId="0"/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25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00" y="248990"/>
            <a:ext cx="8604448" cy="731738"/>
          </a:xfrm>
        </p:spPr>
        <p:txBody>
          <a:bodyPr/>
          <a:lstStyle/>
          <a:p>
            <a:pPr algn="l" eaLnBrk="1" hangingPunct="1"/>
            <a:r>
              <a:rPr lang="en-US" altLang="en-US" sz="2800" dirty="0" err="1" smtClean="0">
                <a:solidFill>
                  <a:srgbClr val="17375E"/>
                </a:solidFill>
              </a:rPr>
              <a:t>Teste</a:t>
            </a:r>
            <a:r>
              <a:rPr lang="en-US" altLang="en-US" sz="2800" dirty="0" smtClean="0">
                <a:solidFill>
                  <a:srgbClr val="17375E"/>
                </a:solidFill>
              </a:rPr>
              <a:t> de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Hipótese</a:t>
            </a:r>
            <a:r>
              <a:rPr lang="en-US" altLang="en-US" sz="2800" dirty="0" smtClean="0">
                <a:solidFill>
                  <a:srgbClr val="17375E"/>
                </a:solidFill>
              </a:rPr>
              <a:t>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para</a:t>
            </a:r>
            <a:r>
              <a:rPr lang="en-US" altLang="en-US" sz="2800" dirty="0" smtClean="0">
                <a:solidFill>
                  <a:srgbClr val="17375E"/>
                </a:solidFill>
              </a:rPr>
              <a:t> a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média</a:t>
            </a:r>
            <a:r>
              <a:rPr lang="en-US" altLang="en-US" sz="2800" dirty="0" smtClean="0">
                <a:solidFill>
                  <a:srgbClr val="17375E"/>
                </a:solidFill>
              </a:rPr>
              <a:t>  (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amostras</a:t>
            </a:r>
            <a:r>
              <a:rPr lang="en-US" altLang="en-US" sz="2800" dirty="0" smtClean="0">
                <a:solidFill>
                  <a:srgbClr val="17375E"/>
                </a:solidFill>
              </a:rPr>
              <a:t>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Gdes</a:t>
            </a:r>
            <a:r>
              <a:rPr lang="en-US" altLang="en-US" sz="2800" dirty="0" smtClean="0">
                <a:solidFill>
                  <a:srgbClr val="17375E"/>
                </a:solidFill>
              </a:rPr>
              <a:t> ) </a:t>
            </a:r>
            <a:endParaRPr lang="el-GR" altLang="en-US" sz="2800" dirty="0" smtClean="0">
              <a:solidFill>
                <a:srgbClr val="17375E"/>
              </a:solidFill>
            </a:endParaRPr>
          </a:p>
        </p:txBody>
      </p:sp>
      <p:sp>
        <p:nvSpPr>
          <p:cNvPr id="6" name="Content Placeholder 14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688632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/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07504" y="836712"/>
            <a:ext cx="8640960" cy="185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ct val="20000"/>
              </a:spcBef>
              <a:defRPr/>
            </a:pPr>
            <a:endParaRPr lang="pt-BR" sz="22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 algn="just">
              <a:spcBef>
                <a:spcPct val="20000"/>
              </a:spcBef>
              <a:defRPr/>
            </a:pPr>
            <a:r>
              <a:rPr lang="pt-BR" sz="2200" dirty="0" smtClean="0"/>
              <a:t>Exemplo :  Em um anuncio , uma pizzaria afirma que a média de seu tempo de entrega é menor que 30 min. Uma seleção aleatória de 36 tempos de entrega tem média amostral de 28,5 </a:t>
            </a:r>
            <a:r>
              <a:rPr lang="pt-BR" sz="2200" dirty="0" err="1" smtClean="0"/>
              <a:t>min</a:t>
            </a:r>
            <a:r>
              <a:rPr lang="pt-BR" sz="2200" dirty="0" smtClean="0"/>
              <a:t> e desvio padrão de 3,5 min. Há evidencias suficientes para apoiar a afirmação em       = 0,01 ?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7236296" y="2185700"/>
            <a:ext cx="478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800" dirty="0" smtClean="0"/>
              <a:t>α</a:t>
            </a:r>
            <a:r>
              <a:rPr lang="en-US" sz="2800" dirty="0" smtClean="0">
                <a:latin typeface="Times New Roman" pitchFamily="18" charset="0"/>
              </a:rPr>
              <a:t> </a:t>
            </a:r>
            <a:endParaRPr lang="pt-BR" sz="2800" dirty="0"/>
          </a:p>
        </p:txBody>
      </p:sp>
    </p:spTree>
    <p:extLst>
      <p:ext uri="{BB962C8B-B14F-4D97-AF65-F5344CB8AC3E}">
        <p14:creationId xmlns=""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00" y="248990"/>
            <a:ext cx="8604448" cy="731738"/>
          </a:xfrm>
        </p:spPr>
        <p:txBody>
          <a:bodyPr/>
          <a:lstStyle/>
          <a:p>
            <a:pPr algn="l" eaLnBrk="1" hangingPunct="1"/>
            <a:r>
              <a:rPr lang="en-US" altLang="en-US" sz="2800" dirty="0" err="1" smtClean="0">
                <a:solidFill>
                  <a:srgbClr val="17375E"/>
                </a:solidFill>
              </a:rPr>
              <a:t>Teste</a:t>
            </a:r>
            <a:r>
              <a:rPr lang="en-US" altLang="en-US" sz="2800" dirty="0" smtClean="0">
                <a:solidFill>
                  <a:srgbClr val="17375E"/>
                </a:solidFill>
              </a:rPr>
              <a:t> de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Hipótese</a:t>
            </a:r>
            <a:r>
              <a:rPr lang="en-US" altLang="en-US" sz="2800" dirty="0" smtClean="0">
                <a:solidFill>
                  <a:srgbClr val="17375E"/>
                </a:solidFill>
              </a:rPr>
              <a:t>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para</a:t>
            </a:r>
            <a:r>
              <a:rPr lang="en-US" altLang="en-US" sz="2800" dirty="0" smtClean="0">
                <a:solidFill>
                  <a:srgbClr val="17375E"/>
                </a:solidFill>
              </a:rPr>
              <a:t> a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média</a:t>
            </a:r>
            <a:r>
              <a:rPr lang="en-US" altLang="en-US" sz="2800" dirty="0" smtClean="0">
                <a:solidFill>
                  <a:srgbClr val="17375E"/>
                </a:solidFill>
              </a:rPr>
              <a:t>  (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amostras</a:t>
            </a:r>
            <a:r>
              <a:rPr lang="en-US" altLang="en-US" sz="2800" dirty="0" smtClean="0">
                <a:solidFill>
                  <a:srgbClr val="17375E"/>
                </a:solidFill>
              </a:rPr>
              <a:t>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Gdes</a:t>
            </a:r>
            <a:r>
              <a:rPr lang="en-US" altLang="en-US" sz="2800" dirty="0" smtClean="0">
                <a:solidFill>
                  <a:srgbClr val="17375E"/>
                </a:solidFill>
              </a:rPr>
              <a:t> ) </a:t>
            </a:r>
            <a:endParaRPr lang="el-GR" altLang="en-US" sz="2800" dirty="0" smtClean="0">
              <a:solidFill>
                <a:srgbClr val="17375E"/>
              </a:solidFill>
            </a:endParaRPr>
          </a:p>
        </p:txBody>
      </p:sp>
      <p:sp>
        <p:nvSpPr>
          <p:cNvPr id="6" name="Content Placeholder 14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3312368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/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07504" y="836712"/>
            <a:ext cx="8640960" cy="185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ct val="20000"/>
              </a:spcBef>
              <a:defRPr/>
            </a:pPr>
            <a:endParaRPr lang="pt-BR" sz="22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 algn="just">
              <a:spcBef>
                <a:spcPct val="20000"/>
              </a:spcBef>
              <a:defRPr/>
            </a:pPr>
            <a:r>
              <a:rPr lang="pt-BR" sz="2200" dirty="0" smtClean="0"/>
              <a:t>Exemplo :  Em um anuncio , uma pizzaria afirma que a média de seu tempo de entrega é menor que 30 min. Uma seleção aleatória de 36 tempos de entrega tem média amostral de 28,5 </a:t>
            </a:r>
            <a:r>
              <a:rPr lang="pt-BR" sz="2200" dirty="0" err="1" smtClean="0"/>
              <a:t>min</a:t>
            </a:r>
            <a:r>
              <a:rPr lang="pt-BR" sz="2200" dirty="0" smtClean="0"/>
              <a:t> e desvio padrão de 3,5 min. Há evidencias suficientes para apoiar a afirmação em       = 0,01 ?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7236296" y="2185700"/>
            <a:ext cx="478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800" dirty="0" smtClean="0"/>
              <a:t>α</a:t>
            </a:r>
            <a:r>
              <a:rPr lang="en-US" sz="2800" dirty="0" smtClean="0">
                <a:latin typeface="Times New Roman" pitchFamily="18" charset="0"/>
              </a:rPr>
              <a:t> </a:t>
            </a:r>
            <a:endParaRPr lang="pt-BR" sz="2800" dirty="0"/>
          </a:p>
        </p:txBody>
      </p:sp>
      <p:sp>
        <p:nvSpPr>
          <p:cNvPr id="8" name="Retângulo 7"/>
          <p:cNvSpPr/>
          <p:nvPr/>
        </p:nvSpPr>
        <p:spPr>
          <a:xfrm>
            <a:off x="107504" y="2440281"/>
            <a:ext cx="864096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ct val="20000"/>
              </a:spcBef>
              <a:defRPr/>
            </a:pPr>
            <a:endParaRPr lang="pt-BR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 algn="just">
              <a:spcBef>
                <a:spcPct val="20000"/>
              </a:spcBef>
              <a:defRPr/>
            </a:pPr>
            <a:r>
              <a:rPr lang="pt-BR" sz="2000" dirty="0" smtClean="0"/>
              <a:t>Afirmação </a:t>
            </a:r>
            <a:r>
              <a:rPr lang="pt-BR" sz="2000" dirty="0" smtClean="0">
                <a:sym typeface="Wingdings" pitchFamily="2" charset="2"/>
              </a:rPr>
              <a:t> a média de seu tempo de entrega é menor que 30 </a:t>
            </a:r>
            <a:r>
              <a:rPr lang="pt-BR" sz="2000" dirty="0" err="1" smtClean="0">
                <a:sym typeface="Wingdings" pitchFamily="2" charset="2"/>
              </a:rPr>
              <a:t>min</a:t>
            </a:r>
            <a:r>
              <a:rPr lang="pt-BR" sz="2000" dirty="0" smtClean="0">
                <a:sym typeface="Wingdings" pitchFamily="2" charset="2"/>
              </a:rPr>
              <a:t> </a:t>
            </a:r>
          </a:p>
          <a:p>
            <a:pPr lvl="0" algn="just">
              <a:spcBef>
                <a:spcPct val="20000"/>
              </a:spcBef>
              <a:defRPr/>
            </a:pPr>
            <a:r>
              <a:rPr lang="pt-BR" sz="2000" dirty="0" smtClean="0">
                <a:sym typeface="Wingdings" pitchFamily="2" charset="2"/>
              </a:rPr>
              <a:t>                        Ha:       &lt;  30           e     </a:t>
            </a:r>
            <a:r>
              <a:rPr lang="pt-BR" sz="2000" dirty="0" err="1" smtClean="0">
                <a:sym typeface="Wingdings" pitchFamily="2" charset="2"/>
              </a:rPr>
              <a:t>Ho</a:t>
            </a:r>
            <a:r>
              <a:rPr lang="pt-BR" sz="2000" dirty="0" smtClean="0">
                <a:sym typeface="Wingdings" pitchFamily="2" charset="2"/>
              </a:rPr>
              <a:t>:      </a:t>
            </a:r>
            <a:r>
              <a:rPr lang="pt-BR" sz="2000" dirty="0" smtClean="0"/>
              <a:t>≥ 30</a:t>
            </a:r>
          </a:p>
          <a:p>
            <a:pPr lvl="0" algn="just">
              <a:spcBef>
                <a:spcPct val="20000"/>
              </a:spcBef>
              <a:defRPr/>
            </a:pPr>
            <a:r>
              <a:rPr lang="pt-BR" sz="2000" dirty="0" smtClean="0"/>
              <a:t>                         z =  28,5 -  30   =  -2,57</a:t>
            </a:r>
          </a:p>
          <a:p>
            <a:pPr algn="just">
              <a:spcBef>
                <a:spcPct val="20000"/>
              </a:spcBef>
              <a:defRPr/>
            </a:pPr>
            <a:r>
              <a:rPr lang="pt-BR" sz="2000" dirty="0" smtClean="0"/>
              <a:t>                                3,5 / √ 36   </a:t>
            </a:r>
          </a:p>
          <a:p>
            <a:pPr algn="just">
              <a:spcBef>
                <a:spcPct val="20000"/>
              </a:spcBef>
              <a:defRPr/>
            </a:pPr>
            <a:r>
              <a:rPr lang="pt-BR" sz="2000" dirty="0" smtClean="0"/>
              <a:t>                                                         Como é </a:t>
            </a:r>
            <a:r>
              <a:rPr lang="pt-BR" sz="2000" dirty="0" err="1" smtClean="0"/>
              <a:t>unicaudal</a:t>
            </a:r>
            <a:r>
              <a:rPr lang="pt-BR" sz="2000" dirty="0" smtClean="0"/>
              <a:t> à esquerda ( Ha &lt; ...  )</a:t>
            </a:r>
          </a:p>
          <a:p>
            <a:pPr lvl="0" algn="just">
              <a:spcBef>
                <a:spcPct val="20000"/>
              </a:spcBef>
              <a:defRPr/>
            </a:pPr>
            <a:r>
              <a:rPr lang="pt-BR" sz="2000" dirty="0" smtClean="0"/>
              <a:t>                                                         A área a esquerda de z = -2,57 </a:t>
            </a:r>
            <a:r>
              <a:rPr lang="pt-BR" sz="2000" dirty="0" smtClean="0">
                <a:sym typeface="Wingdings" pitchFamily="2" charset="2"/>
              </a:rPr>
              <a:t> P = 0,0051</a:t>
            </a:r>
          </a:p>
          <a:p>
            <a:pPr lvl="0" algn="just">
              <a:spcBef>
                <a:spcPct val="20000"/>
              </a:spcBef>
              <a:defRPr/>
            </a:pPr>
            <a:r>
              <a:rPr lang="pt-BR" sz="2000" dirty="0" smtClean="0">
                <a:sym typeface="Wingdings" pitchFamily="2" charset="2"/>
              </a:rPr>
              <a:t>                                                         como  P = 0,0051 &lt;  0,01 (       )   Devemos </a:t>
            </a:r>
          </a:p>
          <a:p>
            <a:pPr lvl="0" algn="just">
              <a:spcBef>
                <a:spcPct val="20000"/>
              </a:spcBef>
              <a:defRPr/>
            </a:pPr>
            <a:r>
              <a:rPr lang="pt-BR" sz="2000" dirty="0" smtClean="0">
                <a:sym typeface="Wingdings" pitchFamily="2" charset="2"/>
              </a:rPr>
              <a:t>                                                                                                                       rejeitar </a:t>
            </a:r>
            <a:r>
              <a:rPr lang="pt-BR" sz="2000" dirty="0" err="1" smtClean="0">
                <a:sym typeface="Wingdings" pitchFamily="2" charset="2"/>
              </a:rPr>
              <a:t>Ho</a:t>
            </a:r>
            <a:endParaRPr lang="pt-BR" sz="2000" dirty="0" smtClean="0">
              <a:sym typeface="Wingdings" pitchFamily="2" charset="2"/>
            </a:endParaRPr>
          </a:p>
          <a:p>
            <a:pPr lvl="0" algn="just">
              <a:spcBef>
                <a:spcPct val="20000"/>
              </a:spcBef>
              <a:defRPr/>
            </a:pPr>
            <a:endParaRPr lang="pt-BR" sz="2000" dirty="0" smtClean="0">
              <a:sym typeface="Wingdings" pitchFamily="2" charset="2"/>
            </a:endParaRPr>
          </a:p>
          <a:p>
            <a:pPr lvl="0" algn="just">
              <a:spcBef>
                <a:spcPct val="20000"/>
              </a:spcBef>
              <a:defRPr/>
            </a:pPr>
            <a:r>
              <a:rPr lang="pt-BR" sz="2000" dirty="0" smtClean="0">
                <a:sym typeface="Wingdings" pitchFamily="2" charset="2"/>
              </a:rPr>
              <a:t>Afirmação    No </a:t>
            </a:r>
            <a:r>
              <a:rPr lang="pt-BR" sz="2000" dirty="0" err="1" smtClean="0">
                <a:sym typeface="Wingdings" pitchFamily="2" charset="2"/>
              </a:rPr>
              <a:t>nivel</a:t>
            </a:r>
            <a:r>
              <a:rPr lang="pt-BR" sz="2000" dirty="0" smtClean="0">
                <a:sym typeface="Wingdings" pitchFamily="2" charset="2"/>
              </a:rPr>
              <a:t> de </a:t>
            </a:r>
            <a:r>
              <a:rPr lang="pt-BR" sz="2000" dirty="0" err="1" smtClean="0">
                <a:sym typeface="Wingdings" pitchFamily="2" charset="2"/>
              </a:rPr>
              <a:t>significancia</a:t>
            </a:r>
            <a:r>
              <a:rPr lang="pt-BR" sz="2000" dirty="0" smtClean="0">
                <a:sym typeface="Wingdings" pitchFamily="2" charset="2"/>
              </a:rPr>
              <a:t> de 1% temos evidencia suficiente para concluir que a média de tempo de entrega é menor que 30 min.</a:t>
            </a:r>
            <a:endParaRPr lang="pt-BR" sz="2000" dirty="0" smtClean="0"/>
          </a:p>
          <a:p>
            <a:pPr lvl="0" algn="just">
              <a:spcBef>
                <a:spcPct val="20000"/>
              </a:spcBef>
              <a:defRPr/>
            </a:pPr>
            <a:endParaRPr lang="pt-BR" sz="2000" dirty="0" smtClean="0"/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1988988" y="3142129"/>
            <a:ext cx="2787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400" b="1" i="1" dirty="0" smtClean="0">
                <a:latin typeface="Symbol" pitchFamily="18" charset="2"/>
              </a:rPr>
              <a:t>m</a:t>
            </a:r>
            <a:r>
              <a:rPr lang="en-US" altLang="en-US" sz="2400" b="1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sz="2400" b="1" i="1" dirty="0" smtClean="0">
                <a:latin typeface="Symbol" pitchFamily="18" charset="2"/>
              </a:rPr>
              <a:t> </a:t>
            </a:r>
            <a:endParaRPr lang="en-US" sz="2400" b="1" i="1" dirty="0"/>
          </a:p>
        </p:txBody>
      </p:sp>
      <p:sp>
        <p:nvSpPr>
          <p:cNvPr id="14" name="Rectangle 28"/>
          <p:cNvSpPr>
            <a:spLocks noChangeArrowheads="1"/>
          </p:cNvSpPr>
          <p:nvPr/>
        </p:nvSpPr>
        <p:spPr bwMode="auto">
          <a:xfrm>
            <a:off x="4293244" y="3140968"/>
            <a:ext cx="2787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400" b="1" i="1" dirty="0" smtClean="0">
                <a:latin typeface="Symbol" pitchFamily="18" charset="2"/>
              </a:rPr>
              <a:t>m</a:t>
            </a:r>
            <a:r>
              <a:rPr lang="en-US" altLang="en-US" sz="2400" b="1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sz="2400" b="1" i="1" dirty="0" smtClean="0">
                <a:latin typeface="Symbol" pitchFamily="18" charset="2"/>
              </a:rPr>
              <a:t> </a:t>
            </a:r>
            <a:endParaRPr lang="en-US" sz="2400" b="1" i="1" dirty="0"/>
          </a:p>
        </p:txBody>
      </p:sp>
      <p:cxnSp>
        <p:nvCxnSpPr>
          <p:cNvPr id="16" name="Conector reto 15"/>
          <p:cNvCxnSpPr/>
          <p:nvPr/>
        </p:nvCxnSpPr>
        <p:spPr>
          <a:xfrm>
            <a:off x="1979712" y="3861048"/>
            <a:ext cx="10081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467544" y="4509120"/>
            <a:ext cx="2592288" cy="1255465"/>
            <a:chOff x="1447800" y="2613580"/>
            <a:chExt cx="6192688" cy="3287671"/>
          </a:xfrm>
        </p:grpSpPr>
        <p:sp>
          <p:nvSpPr>
            <p:cNvPr id="18" name="Line 8"/>
            <p:cNvSpPr>
              <a:spLocks noChangeShapeType="1"/>
            </p:cNvSpPr>
            <p:nvPr/>
          </p:nvSpPr>
          <p:spPr bwMode="auto">
            <a:xfrm>
              <a:off x="1447800" y="4736068"/>
              <a:ext cx="57912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>
                <a:latin typeface="+mj-lt"/>
              </a:endParaRPr>
            </a:p>
          </p:txBody>
        </p:sp>
        <p:sp>
          <p:nvSpPr>
            <p:cNvPr id="19" name="Rectangle 9"/>
            <p:cNvSpPr>
              <a:spLocks noChangeArrowheads="1"/>
            </p:cNvSpPr>
            <p:nvPr/>
          </p:nvSpPr>
          <p:spPr bwMode="auto">
            <a:xfrm>
              <a:off x="2007568" y="4812268"/>
              <a:ext cx="184731" cy="369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4095480" y="4812268"/>
              <a:ext cx="354584" cy="369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latin typeface="+mj-lt"/>
                </a:rPr>
                <a:t> 0</a:t>
              </a:r>
            </a:p>
          </p:txBody>
        </p:sp>
        <p:sp>
          <p:nvSpPr>
            <p:cNvPr id="21" name="Line 11"/>
            <p:cNvSpPr>
              <a:spLocks noChangeShapeType="1"/>
            </p:cNvSpPr>
            <p:nvPr/>
          </p:nvSpPr>
          <p:spPr bwMode="auto">
            <a:xfrm>
              <a:off x="3167991" y="4682092"/>
              <a:ext cx="0" cy="2000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>
                <a:latin typeface="+mj-lt"/>
              </a:endParaRPr>
            </a:p>
          </p:txBody>
        </p:sp>
        <p:sp>
          <p:nvSpPr>
            <p:cNvPr id="22" name="Line 12"/>
            <p:cNvSpPr>
              <a:spLocks noChangeShapeType="1"/>
            </p:cNvSpPr>
            <p:nvPr/>
          </p:nvSpPr>
          <p:spPr bwMode="auto">
            <a:xfrm>
              <a:off x="4289425" y="4650343"/>
              <a:ext cx="0" cy="200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>
                <a:latin typeface="+mj-lt"/>
              </a:endParaRPr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auto">
            <a:xfrm>
              <a:off x="6756002" y="4853488"/>
              <a:ext cx="884486" cy="1047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 i="1" dirty="0" smtClean="0">
                  <a:latin typeface="+mj-lt"/>
                </a:rPr>
                <a:t>z</a:t>
              </a:r>
              <a:endParaRPr lang="en-US" sz="2000" i="1" dirty="0">
                <a:latin typeface="+mj-lt"/>
              </a:endParaRPr>
            </a:p>
          </p:txBody>
        </p:sp>
        <p:sp>
          <p:nvSpPr>
            <p:cNvPr id="24" name="Freeform 14"/>
            <p:cNvSpPr>
              <a:spLocks/>
            </p:cNvSpPr>
            <p:nvPr/>
          </p:nvSpPr>
          <p:spPr bwMode="auto">
            <a:xfrm>
              <a:off x="1600200" y="2613580"/>
              <a:ext cx="5318125" cy="2122488"/>
            </a:xfrm>
            <a:custGeom>
              <a:avLst/>
              <a:gdLst>
                <a:gd name="T0" fmla="*/ 0 w 3350"/>
                <a:gd name="T1" fmla="*/ 2147483647 h 1271"/>
                <a:gd name="T2" fmla="*/ 2147483647 w 3350"/>
                <a:gd name="T3" fmla="*/ 2147483647 h 1271"/>
                <a:gd name="T4" fmla="*/ 2147483647 w 3350"/>
                <a:gd name="T5" fmla="*/ 2147483647 h 1271"/>
                <a:gd name="T6" fmla="*/ 2147483647 w 3350"/>
                <a:gd name="T7" fmla="*/ 2147483647 h 1271"/>
                <a:gd name="T8" fmla="*/ 2147483647 w 3350"/>
                <a:gd name="T9" fmla="*/ 2147483647 h 1271"/>
                <a:gd name="T10" fmla="*/ 2147483647 w 3350"/>
                <a:gd name="T11" fmla="*/ 2147483647 h 1271"/>
                <a:gd name="T12" fmla="*/ 2147483647 w 3350"/>
                <a:gd name="T13" fmla="*/ 2147483647 h 1271"/>
                <a:gd name="T14" fmla="*/ 2147483647 w 3350"/>
                <a:gd name="T15" fmla="*/ 2147483647 h 1271"/>
                <a:gd name="T16" fmla="*/ 2147483647 w 3350"/>
                <a:gd name="T17" fmla="*/ 2147483647 h 1271"/>
                <a:gd name="T18" fmla="*/ 2147483647 w 3350"/>
                <a:gd name="T19" fmla="*/ 2147483647 h 1271"/>
                <a:gd name="T20" fmla="*/ 2147483647 w 3350"/>
                <a:gd name="T21" fmla="*/ 2147483647 h 1271"/>
                <a:gd name="T22" fmla="*/ 2147483647 w 3350"/>
                <a:gd name="T23" fmla="*/ 2147483647 h 1271"/>
                <a:gd name="T24" fmla="*/ 2147483647 w 3350"/>
                <a:gd name="T25" fmla="*/ 2147483647 h 1271"/>
                <a:gd name="T26" fmla="*/ 2147483647 w 3350"/>
                <a:gd name="T27" fmla="*/ 2147483647 h 1271"/>
                <a:gd name="T28" fmla="*/ 2147483647 w 3350"/>
                <a:gd name="T29" fmla="*/ 2147483647 h 1271"/>
                <a:gd name="T30" fmla="*/ 2147483647 w 3350"/>
                <a:gd name="T31" fmla="*/ 2147483647 h 1271"/>
                <a:gd name="T32" fmla="*/ 2147483647 w 3350"/>
                <a:gd name="T33" fmla="*/ 2147483647 h 1271"/>
                <a:gd name="T34" fmla="*/ 2147483647 w 3350"/>
                <a:gd name="T35" fmla="*/ 2147483647 h 1271"/>
                <a:gd name="T36" fmla="*/ 2147483647 w 3350"/>
                <a:gd name="T37" fmla="*/ 2147483647 h 1271"/>
                <a:gd name="T38" fmla="*/ 2147483647 w 3350"/>
                <a:gd name="T39" fmla="*/ 2147483647 h 1271"/>
                <a:gd name="T40" fmla="*/ 2147483647 w 3350"/>
                <a:gd name="T41" fmla="*/ 2147483647 h 1271"/>
                <a:gd name="T42" fmla="*/ 2147483647 w 3350"/>
                <a:gd name="T43" fmla="*/ 2147483647 h 1271"/>
                <a:gd name="T44" fmla="*/ 2147483647 w 3350"/>
                <a:gd name="T45" fmla="*/ 2147483647 h 1271"/>
                <a:gd name="T46" fmla="*/ 2147483647 w 3350"/>
                <a:gd name="T47" fmla="*/ 2147483647 h 1271"/>
                <a:gd name="T48" fmla="*/ 2147483647 w 3350"/>
                <a:gd name="T49" fmla="*/ 2147483647 h 1271"/>
                <a:gd name="T50" fmla="*/ 2147483647 w 3350"/>
                <a:gd name="T51" fmla="*/ 2147483647 h 1271"/>
                <a:gd name="T52" fmla="*/ 2147483647 w 3350"/>
                <a:gd name="T53" fmla="*/ 2147483647 h 1271"/>
                <a:gd name="T54" fmla="*/ 2147483647 w 3350"/>
                <a:gd name="T55" fmla="*/ 2147483647 h 1271"/>
                <a:gd name="T56" fmla="*/ 2147483647 w 3350"/>
                <a:gd name="T57" fmla="*/ 2147483647 h 1271"/>
                <a:gd name="T58" fmla="*/ 2147483647 w 3350"/>
                <a:gd name="T59" fmla="*/ 2147483647 h 1271"/>
                <a:gd name="T60" fmla="*/ 2147483647 w 3350"/>
                <a:gd name="T61" fmla="*/ 2147483647 h 1271"/>
                <a:gd name="T62" fmla="*/ 2147483647 w 3350"/>
                <a:gd name="T63" fmla="*/ 2147483647 h 1271"/>
                <a:gd name="T64" fmla="*/ 2147483647 w 3350"/>
                <a:gd name="T65" fmla="*/ 2147483647 h 1271"/>
                <a:gd name="T66" fmla="*/ 0 w 3350"/>
                <a:gd name="T67" fmla="*/ 2147483647 h 127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350"/>
                <a:gd name="T103" fmla="*/ 0 h 1271"/>
                <a:gd name="T104" fmla="*/ 3350 w 3350"/>
                <a:gd name="T105" fmla="*/ 1271 h 127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350" h="1271">
                  <a:moveTo>
                    <a:pt x="0" y="1271"/>
                  </a:moveTo>
                  <a:lnTo>
                    <a:pt x="69" y="1262"/>
                  </a:lnTo>
                  <a:lnTo>
                    <a:pt x="130" y="1257"/>
                  </a:lnTo>
                  <a:cubicBezTo>
                    <a:pt x="185" y="1251"/>
                    <a:pt x="321" y="1244"/>
                    <a:pt x="399" y="1229"/>
                  </a:cubicBezTo>
                  <a:cubicBezTo>
                    <a:pt x="476" y="1215"/>
                    <a:pt x="525" y="1198"/>
                    <a:pt x="594" y="1170"/>
                  </a:cubicBezTo>
                  <a:cubicBezTo>
                    <a:pt x="662" y="1142"/>
                    <a:pt x="753" y="1094"/>
                    <a:pt x="810" y="1061"/>
                  </a:cubicBezTo>
                  <a:cubicBezTo>
                    <a:pt x="868" y="1027"/>
                    <a:pt x="902" y="998"/>
                    <a:pt x="938" y="967"/>
                  </a:cubicBezTo>
                  <a:cubicBezTo>
                    <a:pt x="975" y="936"/>
                    <a:pt x="1005" y="902"/>
                    <a:pt x="1029" y="875"/>
                  </a:cubicBezTo>
                  <a:cubicBezTo>
                    <a:pt x="1053" y="848"/>
                    <a:pt x="1060" y="838"/>
                    <a:pt x="1083" y="804"/>
                  </a:cubicBezTo>
                  <a:lnTo>
                    <a:pt x="1172" y="667"/>
                  </a:lnTo>
                  <a:lnTo>
                    <a:pt x="1226" y="566"/>
                  </a:lnTo>
                  <a:lnTo>
                    <a:pt x="1278" y="456"/>
                  </a:lnTo>
                  <a:lnTo>
                    <a:pt x="1330" y="346"/>
                  </a:lnTo>
                  <a:lnTo>
                    <a:pt x="1395" y="223"/>
                  </a:lnTo>
                  <a:cubicBezTo>
                    <a:pt x="1421" y="181"/>
                    <a:pt x="1452" y="129"/>
                    <a:pt x="1483" y="95"/>
                  </a:cubicBezTo>
                  <a:cubicBezTo>
                    <a:pt x="1514" y="62"/>
                    <a:pt x="1550" y="38"/>
                    <a:pt x="1581" y="22"/>
                  </a:cubicBezTo>
                  <a:cubicBezTo>
                    <a:pt x="1612" y="7"/>
                    <a:pt x="1640" y="4"/>
                    <a:pt x="1671" y="2"/>
                  </a:cubicBezTo>
                  <a:cubicBezTo>
                    <a:pt x="1701" y="1"/>
                    <a:pt x="1731" y="0"/>
                    <a:pt x="1764" y="12"/>
                  </a:cubicBezTo>
                  <a:cubicBezTo>
                    <a:pt x="1798" y="24"/>
                    <a:pt x="1838" y="42"/>
                    <a:pt x="1871" y="76"/>
                  </a:cubicBezTo>
                  <a:cubicBezTo>
                    <a:pt x="1904" y="110"/>
                    <a:pt x="1926" y="155"/>
                    <a:pt x="1960" y="216"/>
                  </a:cubicBezTo>
                  <a:cubicBezTo>
                    <a:pt x="1994" y="277"/>
                    <a:pt x="2045" y="385"/>
                    <a:pt x="2072" y="443"/>
                  </a:cubicBezTo>
                  <a:cubicBezTo>
                    <a:pt x="2099" y="501"/>
                    <a:pt x="2100" y="514"/>
                    <a:pt x="2124" y="562"/>
                  </a:cubicBezTo>
                  <a:cubicBezTo>
                    <a:pt x="2148" y="610"/>
                    <a:pt x="2186" y="683"/>
                    <a:pt x="2214" y="730"/>
                  </a:cubicBezTo>
                  <a:lnTo>
                    <a:pt x="2293" y="845"/>
                  </a:lnTo>
                  <a:cubicBezTo>
                    <a:pt x="2315" y="876"/>
                    <a:pt x="2329" y="890"/>
                    <a:pt x="2349" y="911"/>
                  </a:cubicBezTo>
                  <a:cubicBezTo>
                    <a:pt x="2369" y="933"/>
                    <a:pt x="2384" y="949"/>
                    <a:pt x="2414" y="973"/>
                  </a:cubicBezTo>
                  <a:cubicBezTo>
                    <a:pt x="2444" y="998"/>
                    <a:pt x="2492" y="1037"/>
                    <a:pt x="2528" y="1061"/>
                  </a:cubicBezTo>
                  <a:lnTo>
                    <a:pt x="2630" y="1115"/>
                  </a:lnTo>
                  <a:lnTo>
                    <a:pt x="2735" y="1161"/>
                  </a:lnTo>
                  <a:lnTo>
                    <a:pt x="2839" y="1194"/>
                  </a:lnTo>
                  <a:cubicBezTo>
                    <a:pt x="2886" y="1207"/>
                    <a:pt x="2954" y="1229"/>
                    <a:pt x="3014" y="1240"/>
                  </a:cubicBezTo>
                  <a:cubicBezTo>
                    <a:pt x="3075" y="1251"/>
                    <a:pt x="3147" y="1253"/>
                    <a:pt x="3203" y="1257"/>
                  </a:cubicBezTo>
                  <a:lnTo>
                    <a:pt x="3350" y="1266"/>
                  </a:lnTo>
                  <a:lnTo>
                    <a:pt x="0" y="1271"/>
                  </a:lnTo>
                  <a:close/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pt-BR">
                <a:latin typeface="+mj-lt"/>
              </a:endParaRPr>
            </a:p>
          </p:txBody>
        </p:sp>
      </p:grpSp>
      <p:sp>
        <p:nvSpPr>
          <p:cNvPr id="25" name="Freeform 15"/>
          <p:cNvSpPr/>
          <p:nvPr/>
        </p:nvSpPr>
        <p:spPr>
          <a:xfrm>
            <a:off x="395536" y="5085184"/>
            <a:ext cx="792088" cy="216024"/>
          </a:xfrm>
          <a:custGeom>
            <a:avLst/>
            <a:gdLst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707366 w 1733909"/>
              <a:gd name="connsiteY3" fmla="*/ 1035169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707366 w 1733909"/>
              <a:gd name="connsiteY3" fmla="*/ 1035169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1086928 w 1733909"/>
              <a:gd name="connsiteY2" fmla="*/ 854015 h 1224951"/>
              <a:gd name="connsiteX3" fmla="*/ 1388853 w 1733909"/>
              <a:gd name="connsiteY3" fmla="*/ 577969 h 1224951"/>
              <a:gd name="connsiteX4" fmla="*/ 1578634 w 1733909"/>
              <a:gd name="connsiteY4" fmla="*/ 276045 h 1224951"/>
              <a:gd name="connsiteX5" fmla="*/ 1716656 w 1733909"/>
              <a:gd name="connsiteY5" fmla="*/ 0 h 1224951"/>
              <a:gd name="connsiteX6" fmla="*/ 1733909 w 1733909"/>
              <a:gd name="connsiteY6" fmla="*/ 1224951 h 1224951"/>
              <a:gd name="connsiteX7" fmla="*/ 0 w 1733909"/>
              <a:gd name="connsiteY7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73084"/>
              <a:gd name="connsiteX1" fmla="*/ 414068 w 1733909"/>
              <a:gd name="connsiteY1" fmla="*/ 1164566 h 1273084"/>
              <a:gd name="connsiteX2" fmla="*/ 750498 w 1733909"/>
              <a:gd name="connsiteY2" fmla="*/ 1043796 h 1273084"/>
              <a:gd name="connsiteX3" fmla="*/ 936445 w 1733909"/>
              <a:gd name="connsiteY3" fmla="*/ 954177 h 1273084"/>
              <a:gd name="connsiteX4" fmla="*/ 1086928 w 1733909"/>
              <a:gd name="connsiteY4" fmla="*/ 854015 h 1273084"/>
              <a:gd name="connsiteX5" fmla="*/ 1388853 w 1733909"/>
              <a:gd name="connsiteY5" fmla="*/ 577969 h 1273084"/>
              <a:gd name="connsiteX6" fmla="*/ 1578634 w 1733909"/>
              <a:gd name="connsiteY6" fmla="*/ 276045 h 1273084"/>
              <a:gd name="connsiteX7" fmla="*/ 1716656 w 1733909"/>
              <a:gd name="connsiteY7" fmla="*/ 0 h 1273084"/>
              <a:gd name="connsiteX8" fmla="*/ 1733909 w 1733909"/>
              <a:gd name="connsiteY8" fmla="*/ 1224951 h 1273084"/>
              <a:gd name="connsiteX9" fmla="*/ 0 w 1733909"/>
              <a:gd name="connsiteY9" fmla="*/ 1207698 h 1273084"/>
              <a:gd name="connsiteX0" fmla="*/ 0 w 1733909"/>
              <a:gd name="connsiteY0" fmla="*/ 1207698 h 1273084"/>
              <a:gd name="connsiteX1" fmla="*/ 414068 w 1733909"/>
              <a:gd name="connsiteY1" fmla="*/ 1164566 h 1273084"/>
              <a:gd name="connsiteX2" fmla="*/ 750498 w 1733909"/>
              <a:gd name="connsiteY2" fmla="*/ 1043796 h 1273084"/>
              <a:gd name="connsiteX3" fmla="*/ 936445 w 1733909"/>
              <a:gd name="connsiteY3" fmla="*/ 954177 h 1273084"/>
              <a:gd name="connsiteX4" fmla="*/ 1086928 w 1733909"/>
              <a:gd name="connsiteY4" fmla="*/ 854015 h 1273084"/>
              <a:gd name="connsiteX5" fmla="*/ 1388853 w 1733909"/>
              <a:gd name="connsiteY5" fmla="*/ 577969 h 1273084"/>
              <a:gd name="connsiteX6" fmla="*/ 1578634 w 1733909"/>
              <a:gd name="connsiteY6" fmla="*/ 276045 h 1273084"/>
              <a:gd name="connsiteX7" fmla="*/ 1716656 w 1733909"/>
              <a:gd name="connsiteY7" fmla="*/ 0 h 1273084"/>
              <a:gd name="connsiteX8" fmla="*/ 1733909 w 1733909"/>
              <a:gd name="connsiteY8" fmla="*/ 1224951 h 1273084"/>
              <a:gd name="connsiteX9" fmla="*/ 0 w 1733909"/>
              <a:gd name="connsiteY9" fmla="*/ 1207698 h 1273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3909" h="1273084">
                <a:moveTo>
                  <a:pt x="0" y="1207698"/>
                </a:moveTo>
                <a:cubicBezTo>
                  <a:pt x="24054" y="1249643"/>
                  <a:pt x="212545" y="1204343"/>
                  <a:pt x="414068" y="1164566"/>
                </a:cubicBezTo>
                <a:cubicBezTo>
                  <a:pt x="653451" y="1080099"/>
                  <a:pt x="550653" y="1102743"/>
                  <a:pt x="750498" y="1043796"/>
                </a:cubicBezTo>
                <a:cubicBezTo>
                  <a:pt x="932811" y="951581"/>
                  <a:pt x="689873" y="1074707"/>
                  <a:pt x="936445" y="954177"/>
                </a:cubicBezTo>
                <a:cubicBezTo>
                  <a:pt x="1132217" y="839997"/>
                  <a:pt x="865477" y="986566"/>
                  <a:pt x="1086928" y="854015"/>
                </a:cubicBezTo>
                <a:cubicBezTo>
                  <a:pt x="1333620" y="635000"/>
                  <a:pt x="1288211" y="669984"/>
                  <a:pt x="1388853" y="577969"/>
                </a:cubicBezTo>
                <a:lnTo>
                  <a:pt x="1578634" y="276045"/>
                </a:lnTo>
                <a:lnTo>
                  <a:pt x="1716656" y="0"/>
                </a:lnTo>
                <a:lnTo>
                  <a:pt x="1733909" y="1224951"/>
                </a:lnTo>
                <a:cubicBezTo>
                  <a:pt x="1155939" y="1219200"/>
                  <a:pt x="579295" y="1273084"/>
                  <a:pt x="0" y="1207698"/>
                </a:cubicBezTo>
                <a:close/>
              </a:path>
            </a:pathLst>
          </a:custGeom>
          <a:solidFill>
            <a:srgbClr val="71AD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755576" y="5301208"/>
            <a:ext cx="12241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i="1" dirty="0" smtClean="0">
                <a:latin typeface="+mj-lt"/>
              </a:rPr>
              <a:t>-2,57</a:t>
            </a:r>
            <a:endParaRPr lang="en-US" sz="1400" i="1" dirty="0">
              <a:latin typeface="+mj-lt"/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6084168" y="4922004"/>
            <a:ext cx="478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800" dirty="0" smtClean="0"/>
              <a:t>α</a:t>
            </a:r>
            <a:r>
              <a:rPr lang="en-US" sz="2800" dirty="0" smtClean="0">
                <a:latin typeface="Times New Roman" pitchFamily="18" charset="0"/>
              </a:rPr>
              <a:t> </a:t>
            </a:r>
            <a:endParaRPr lang="pt-BR" sz="2800" dirty="0"/>
          </a:p>
        </p:txBody>
      </p:sp>
    </p:spTree>
    <p:extLst>
      <p:ext uri="{BB962C8B-B14F-4D97-AF65-F5344CB8AC3E}">
        <p14:creationId xmlns=""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27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00" y="248990"/>
            <a:ext cx="8604448" cy="731738"/>
          </a:xfrm>
        </p:spPr>
        <p:txBody>
          <a:bodyPr/>
          <a:lstStyle/>
          <a:p>
            <a:pPr algn="l" eaLnBrk="1" hangingPunct="1"/>
            <a:r>
              <a:rPr lang="en-US" altLang="en-US" sz="2800" dirty="0" err="1" smtClean="0">
                <a:solidFill>
                  <a:srgbClr val="17375E"/>
                </a:solidFill>
              </a:rPr>
              <a:t>Teste</a:t>
            </a:r>
            <a:r>
              <a:rPr lang="en-US" altLang="en-US" sz="2800" dirty="0" smtClean="0">
                <a:solidFill>
                  <a:srgbClr val="17375E"/>
                </a:solidFill>
              </a:rPr>
              <a:t> de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Hipótese</a:t>
            </a:r>
            <a:r>
              <a:rPr lang="en-US" altLang="en-US" sz="2800" dirty="0" smtClean="0">
                <a:solidFill>
                  <a:srgbClr val="17375E"/>
                </a:solidFill>
              </a:rPr>
              <a:t>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para</a:t>
            </a:r>
            <a:r>
              <a:rPr lang="en-US" altLang="en-US" sz="2800" dirty="0" smtClean="0">
                <a:solidFill>
                  <a:srgbClr val="17375E"/>
                </a:solidFill>
              </a:rPr>
              <a:t> a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média</a:t>
            </a:r>
            <a:r>
              <a:rPr lang="en-US" altLang="en-US" sz="2800" dirty="0" smtClean="0">
                <a:solidFill>
                  <a:srgbClr val="17375E"/>
                </a:solidFill>
              </a:rPr>
              <a:t>  (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amostras</a:t>
            </a:r>
            <a:r>
              <a:rPr lang="en-US" altLang="en-US" sz="2800" dirty="0" smtClean="0">
                <a:solidFill>
                  <a:srgbClr val="17375E"/>
                </a:solidFill>
              </a:rPr>
              <a:t>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Gdes</a:t>
            </a:r>
            <a:r>
              <a:rPr lang="en-US" altLang="en-US" sz="2800" dirty="0" smtClean="0">
                <a:solidFill>
                  <a:srgbClr val="17375E"/>
                </a:solidFill>
              </a:rPr>
              <a:t> ) </a:t>
            </a:r>
            <a:endParaRPr lang="el-GR" altLang="en-US" sz="2800" dirty="0" smtClean="0">
              <a:solidFill>
                <a:srgbClr val="17375E"/>
              </a:solidFill>
            </a:endParaRPr>
          </a:p>
        </p:txBody>
      </p:sp>
      <p:sp>
        <p:nvSpPr>
          <p:cNvPr id="6" name="Content Placeholder 14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688632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/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07504" y="836712"/>
            <a:ext cx="8640960" cy="2191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ct val="20000"/>
              </a:spcBef>
              <a:defRPr/>
            </a:pPr>
            <a:endParaRPr lang="pt-BR" sz="22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 algn="just">
              <a:spcBef>
                <a:spcPct val="20000"/>
              </a:spcBef>
              <a:defRPr/>
            </a:pPr>
            <a:r>
              <a:rPr lang="pt-BR" sz="2200" dirty="0" smtClean="0"/>
              <a:t>TENTE VOCÊ :  Proprietários de casas afirmam que  a velocidade média de veículos que passam por uma rua é maior que o limite de velocidade de 35 km/h . Uma amostra aleatória de 100 automóveis tem média de velocidade de 36 km/h e desvio padrão de 4 km/h . Há evidencias suficiente para apoiar a afirmação em           = 0,05 ?</a:t>
            </a:r>
          </a:p>
        </p:txBody>
      </p:sp>
      <p:sp>
        <p:nvSpPr>
          <p:cNvPr id="8" name="Retângulo 7"/>
          <p:cNvSpPr/>
          <p:nvPr/>
        </p:nvSpPr>
        <p:spPr>
          <a:xfrm>
            <a:off x="4644008" y="2492896"/>
            <a:ext cx="478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800" dirty="0" smtClean="0"/>
              <a:t>α</a:t>
            </a:r>
            <a:r>
              <a:rPr lang="en-US" sz="2800" dirty="0" smtClean="0">
                <a:latin typeface="Times New Roman" pitchFamily="18" charset="0"/>
              </a:rPr>
              <a:t> </a:t>
            </a:r>
            <a:endParaRPr lang="pt-BR" sz="2800" dirty="0"/>
          </a:p>
        </p:txBody>
      </p:sp>
    </p:spTree>
    <p:extLst>
      <p:ext uri="{BB962C8B-B14F-4D97-AF65-F5344CB8AC3E}">
        <p14:creationId xmlns=""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28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00" y="248990"/>
            <a:ext cx="8604448" cy="731738"/>
          </a:xfrm>
        </p:spPr>
        <p:txBody>
          <a:bodyPr/>
          <a:lstStyle/>
          <a:p>
            <a:pPr algn="l" eaLnBrk="1" hangingPunct="1"/>
            <a:r>
              <a:rPr lang="en-US" altLang="en-US" sz="2800" dirty="0" err="1" smtClean="0">
                <a:solidFill>
                  <a:srgbClr val="17375E"/>
                </a:solidFill>
              </a:rPr>
              <a:t>Teste</a:t>
            </a:r>
            <a:r>
              <a:rPr lang="en-US" altLang="en-US" sz="2800" dirty="0" smtClean="0">
                <a:solidFill>
                  <a:srgbClr val="17375E"/>
                </a:solidFill>
              </a:rPr>
              <a:t> de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Hipótese</a:t>
            </a:r>
            <a:r>
              <a:rPr lang="en-US" altLang="en-US" sz="2800" dirty="0" smtClean="0">
                <a:solidFill>
                  <a:srgbClr val="17375E"/>
                </a:solidFill>
              </a:rPr>
              <a:t>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para</a:t>
            </a:r>
            <a:r>
              <a:rPr lang="en-US" altLang="en-US" sz="2800" dirty="0" smtClean="0">
                <a:solidFill>
                  <a:srgbClr val="17375E"/>
                </a:solidFill>
              </a:rPr>
              <a:t> a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média</a:t>
            </a:r>
            <a:r>
              <a:rPr lang="en-US" altLang="en-US" sz="2800" dirty="0" smtClean="0">
                <a:solidFill>
                  <a:srgbClr val="17375E"/>
                </a:solidFill>
              </a:rPr>
              <a:t>  (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amostras</a:t>
            </a:r>
            <a:r>
              <a:rPr lang="en-US" altLang="en-US" sz="2800" dirty="0" smtClean="0">
                <a:solidFill>
                  <a:srgbClr val="17375E"/>
                </a:solidFill>
              </a:rPr>
              <a:t>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Gdes</a:t>
            </a:r>
            <a:r>
              <a:rPr lang="en-US" altLang="en-US" sz="2800" dirty="0" smtClean="0">
                <a:solidFill>
                  <a:srgbClr val="17375E"/>
                </a:solidFill>
              </a:rPr>
              <a:t> ) </a:t>
            </a:r>
            <a:endParaRPr lang="el-GR" altLang="en-US" sz="2800" dirty="0" smtClean="0">
              <a:solidFill>
                <a:srgbClr val="17375E"/>
              </a:solidFill>
            </a:endParaRPr>
          </a:p>
        </p:txBody>
      </p:sp>
      <p:sp>
        <p:nvSpPr>
          <p:cNvPr id="6" name="Content Placeholder 14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688632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/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07504" y="836712"/>
            <a:ext cx="864096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ct val="20000"/>
              </a:spcBef>
              <a:defRPr/>
            </a:pPr>
            <a:endParaRPr lang="pt-BR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 algn="just">
              <a:spcBef>
                <a:spcPct val="20000"/>
              </a:spcBef>
              <a:defRPr/>
            </a:pPr>
            <a:r>
              <a:rPr lang="pt-BR" sz="2000" dirty="0" smtClean="0"/>
              <a:t>Exemplo :  Você acredita que a informação do investimento médio da franquia mostrada no gráfico abaixo é incorreta , então você seleciona aleatoriamente 30 franquias e determina o investimento necessário para cada .  A média amostral de investimento é $ 135.000 com desvio padrão de $30.000 .  Há evidencias suficientes para apoiar sua afirmação em        =0,05 ?</a:t>
            </a:r>
          </a:p>
        </p:txBody>
      </p:sp>
      <p:sp>
        <p:nvSpPr>
          <p:cNvPr id="8" name="Retângulo 7"/>
          <p:cNvSpPr/>
          <p:nvPr/>
        </p:nvSpPr>
        <p:spPr>
          <a:xfrm>
            <a:off x="4572000" y="2420888"/>
            <a:ext cx="394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000" dirty="0" smtClean="0"/>
              <a:t>α</a:t>
            </a:r>
            <a:r>
              <a:rPr lang="en-US" sz="2000" dirty="0" smtClean="0">
                <a:latin typeface="Times New Roman" pitchFamily="18" charset="0"/>
              </a:rPr>
              <a:t> </a:t>
            </a:r>
            <a:endParaRPr lang="pt-BR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3542" y="2852936"/>
            <a:ext cx="6573514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aixaDeTexto 10"/>
          <p:cNvSpPr txBox="1"/>
          <p:nvPr/>
        </p:nvSpPr>
        <p:spPr>
          <a:xfrm>
            <a:off x="6851602" y="4869160"/>
            <a:ext cx="2112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Investimento médio </a:t>
            </a:r>
          </a:p>
          <a:p>
            <a:r>
              <a:rPr lang="pt-BR" dirty="0" smtClean="0"/>
              <a:t>é de $143.260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00" y="248990"/>
            <a:ext cx="8604448" cy="731738"/>
          </a:xfrm>
        </p:spPr>
        <p:txBody>
          <a:bodyPr/>
          <a:lstStyle/>
          <a:p>
            <a:pPr algn="l" eaLnBrk="1" hangingPunct="1"/>
            <a:r>
              <a:rPr lang="en-US" altLang="en-US" sz="2800" dirty="0" err="1" smtClean="0">
                <a:solidFill>
                  <a:srgbClr val="17375E"/>
                </a:solidFill>
              </a:rPr>
              <a:t>Teste</a:t>
            </a:r>
            <a:r>
              <a:rPr lang="en-US" altLang="en-US" sz="2800" dirty="0" smtClean="0">
                <a:solidFill>
                  <a:srgbClr val="17375E"/>
                </a:solidFill>
              </a:rPr>
              <a:t> de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Hipótese</a:t>
            </a:r>
            <a:r>
              <a:rPr lang="en-US" altLang="en-US" sz="2800" dirty="0" smtClean="0">
                <a:solidFill>
                  <a:srgbClr val="17375E"/>
                </a:solidFill>
              </a:rPr>
              <a:t>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para</a:t>
            </a:r>
            <a:r>
              <a:rPr lang="en-US" altLang="en-US" sz="2800" dirty="0" smtClean="0">
                <a:solidFill>
                  <a:srgbClr val="17375E"/>
                </a:solidFill>
              </a:rPr>
              <a:t> a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média</a:t>
            </a:r>
            <a:r>
              <a:rPr lang="en-US" altLang="en-US" sz="2800" dirty="0" smtClean="0">
                <a:solidFill>
                  <a:srgbClr val="17375E"/>
                </a:solidFill>
              </a:rPr>
              <a:t>  (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amostras</a:t>
            </a:r>
            <a:r>
              <a:rPr lang="en-US" altLang="en-US" sz="2800" dirty="0" smtClean="0">
                <a:solidFill>
                  <a:srgbClr val="17375E"/>
                </a:solidFill>
              </a:rPr>
              <a:t>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Gdes</a:t>
            </a:r>
            <a:r>
              <a:rPr lang="en-US" altLang="en-US" sz="2800" dirty="0" smtClean="0">
                <a:solidFill>
                  <a:srgbClr val="17375E"/>
                </a:solidFill>
              </a:rPr>
              <a:t> ) </a:t>
            </a:r>
            <a:endParaRPr lang="el-GR" altLang="en-US" sz="2800" dirty="0" smtClean="0">
              <a:solidFill>
                <a:srgbClr val="17375E"/>
              </a:solidFill>
            </a:endParaRPr>
          </a:p>
        </p:txBody>
      </p:sp>
      <p:sp>
        <p:nvSpPr>
          <p:cNvPr id="6" name="Content Placeholder 14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256584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/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07504" y="836712"/>
            <a:ext cx="8640960" cy="18097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ct val="20000"/>
              </a:spcBef>
              <a:defRPr/>
            </a:pP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 algn="just">
              <a:spcBef>
                <a:spcPct val="20000"/>
              </a:spcBef>
              <a:defRPr/>
            </a:pPr>
            <a:r>
              <a:rPr lang="pt-BR" dirty="0" smtClean="0"/>
              <a:t>Exemplo :  Você acredita que a informação do investimento médio da franquia mostrada no gráfico abaixo é incorreta , então você seleciona </a:t>
            </a:r>
            <a:r>
              <a:rPr lang="pt-BR" dirty="0" err="1" smtClean="0"/>
              <a:t>aleatóriamente</a:t>
            </a:r>
            <a:r>
              <a:rPr lang="pt-BR" dirty="0" smtClean="0"/>
              <a:t> 30 franquias e determina o investimento necessário para cada .  A média amostral de investimento é $ 135.000 com desvio padrão de $30.000 .  Há evidencias suficientes para apoiar sua afirmação em        =0,05 ?</a:t>
            </a:r>
          </a:p>
        </p:txBody>
      </p:sp>
      <p:sp>
        <p:nvSpPr>
          <p:cNvPr id="8" name="Retângulo 7"/>
          <p:cNvSpPr/>
          <p:nvPr/>
        </p:nvSpPr>
        <p:spPr>
          <a:xfrm>
            <a:off x="1585052" y="2204864"/>
            <a:ext cx="394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000" dirty="0" smtClean="0"/>
              <a:t>α</a:t>
            </a:r>
            <a:r>
              <a:rPr lang="en-US" sz="2000" dirty="0" smtClean="0">
                <a:latin typeface="Times New Roman" pitchFamily="18" charset="0"/>
              </a:rPr>
              <a:t> </a:t>
            </a:r>
            <a:endParaRPr lang="pt-BR" sz="20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79512" y="2780928"/>
            <a:ext cx="57556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Afirmação </a:t>
            </a:r>
            <a:r>
              <a:rPr lang="pt-BR" dirty="0" smtClean="0">
                <a:sym typeface="Wingdings" pitchFamily="2" charset="2"/>
              </a:rPr>
              <a:t>  Investimento médio é diferente de $ 143.260</a:t>
            </a:r>
          </a:p>
          <a:p>
            <a:r>
              <a:rPr lang="pt-BR" dirty="0" smtClean="0">
                <a:sym typeface="Wingdings" pitchFamily="2" charset="2"/>
              </a:rPr>
              <a:t>                          Ha:     </a:t>
            </a:r>
            <a:r>
              <a:rPr lang="pt-BR" dirty="0" smtClean="0"/>
              <a:t>≠ 143.260    e   </a:t>
            </a:r>
            <a:r>
              <a:rPr lang="pt-BR" dirty="0" err="1" smtClean="0"/>
              <a:t>Ho</a:t>
            </a:r>
            <a:r>
              <a:rPr lang="pt-BR" dirty="0" smtClean="0"/>
              <a:t> :      = 143.260</a:t>
            </a:r>
          </a:p>
          <a:p>
            <a:r>
              <a:rPr lang="pt-BR" dirty="0" smtClean="0"/>
              <a:t>                        </a:t>
            </a:r>
          </a:p>
          <a:p>
            <a:r>
              <a:rPr lang="pt-BR" dirty="0" smtClean="0"/>
              <a:t>                          z =  135.000 – 143.260     =  -1,51</a:t>
            </a:r>
          </a:p>
          <a:p>
            <a:r>
              <a:rPr lang="pt-BR" dirty="0" smtClean="0"/>
              <a:t>                                  30.000 / √ 30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1988988" y="3049215"/>
            <a:ext cx="2787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000" b="1" i="1" dirty="0" smtClean="0">
                <a:latin typeface="Symbol" pitchFamily="18" charset="2"/>
              </a:rPr>
              <a:t>m</a:t>
            </a:r>
            <a:r>
              <a:rPr lang="en-US" altLang="en-US" sz="2000" b="1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sz="2000" b="1" i="1" dirty="0" smtClean="0">
                <a:latin typeface="Symbol" pitchFamily="18" charset="2"/>
              </a:rPr>
              <a:t> </a:t>
            </a:r>
            <a:endParaRPr lang="en-US" sz="2000" b="1" i="1" dirty="0"/>
          </a:p>
        </p:txBody>
      </p:sp>
      <p:sp>
        <p:nvSpPr>
          <p:cNvPr id="14" name="Rectangle 28"/>
          <p:cNvSpPr>
            <a:spLocks noChangeArrowheads="1"/>
          </p:cNvSpPr>
          <p:nvPr/>
        </p:nvSpPr>
        <p:spPr bwMode="auto">
          <a:xfrm>
            <a:off x="4077220" y="3049215"/>
            <a:ext cx="2787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000" b="1" i="1" dirty="0" smtClean="0">
                <a:latin typeface="Symbol" pitchFamily="18" charset="2"/>
              </a:rPr>
              <a:t>m</a:t>
            </a:r>
            <a:r>
              <a:rPr lang="en-US" altLang="en-US" sz="2000" b="1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sz="2000" b="1" i="1" dirty="0" smtClean="0">
                <a:latin typeface="Symbol" pitchFamily="18" charset="2"/>
              </a:rPr>
              <a:t> </a:t>
            </a:r>
            <a:endParaRPr lang="en-US" sz="2000" b="1" i="1" dirty="0"/>
          </a:p>
        </p:txBody>
      </p:sp>
      <p:cxnSp>
        <p:nvCxnSpPr>
          <p:cNvPr id="16" name="Conector reto 15"/>
          <p:cNvCxnSpPr/>
          <p:nvPr/>
        </p:nvCxnSpPr>
        <p:spPr>
          <a:xfrm>
            <a:off x="1835696" y="3933056"/>
            <a:ext cx="201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251520" y="4509120"/>
            <a:ext cx="2592288" cy="1255465"/>
            <a:chOff x="1447800" y="2613580"/>
            <a:chExt cx="6192688" cy="3287671"/>
          </a:xfrm>
        </p:grpSpPr>
        <p:sp>
          <p:nvSpPr>
            <p:cNvPr id="18" name="Line 8"/>
            <p:cNvSpPr>
              <a:spLocks noChangeShapeType="1"/>
            </p:cNvSpPr>
            <p:nvPr/>
          </p:nvSpPr>
          <p:spPr bwMode="auto">
            <a:xfrm>
              <a:off x="1447800" y="4736068"/>
              <a:ext cx="57912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>
                <a:latin typeface="+mj-lt"/>
              </a:endParaRPr>
            </a:p>
          </p:txBody>
        </p:sp>
        <p:sp>
          <p:nvSpPr>
            <p:cNvPr id="19" name="Rectangle 9"/>
            <p:cNvSpPr>
              <a:spLocks noChangeArrowheads="1"/>
            </p:cNvSpPr>
            <p:nvPr/>
          </p:nvSpPr>
          <p:spPr bwMode="auto">
            <a:xfrm>
              <a:off x="2007568" y="4812268"/>
              <a:ext cx="184731" cy="369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4095480" y="4812268"/>
              <a:ext cx="354584" cy="369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latin typeface="+mj-lt"/>
                </a:rPr>
                <a:t> 0</a:t>
              </a:r>
            </a:p>
          </p:txBody>
        </p:sp>
        <p:sp>
          <p:nvSpPr>
            <p:cNvPr id="21" name="Line 11"/>
            <p:cNvSpPr>
              <a:spLocks noChangeShapeType="1"/>
            </p:cNvSpPr>
            <p:nvPr/>
          </p:nvSpPr>
          <p:spPr bwMode="auto">
            <a:xfrm>
              <a:off x="3167991" y="4682092"/>
              <a:ext cx="0" cy="2000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>
                <a:latin typeface="+mj-lt"/>
              </a:endParaRPr>
            </a:p>
          </p:txBody>
        </p:sp>
        <p:sp>
          <p:nvSpPr>
            <p:cNvPr id="22" name="Line 12"/>
            <p:cNvSpPr>
              <a:spLocks noChangeShapeType="1"/>
            </p:cNvSpPr>
            <p:nvPr/>
          </p:nvSpPr>
          <p:spPr bwMode="auto">
            <a:xfrm>
              <a:off x="4289425" y="4650343"/>
              <a:ext cx="0" cy="200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>
                <a:latin typeface="+mj-lt"/>
              </a:endParaRPr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auto">
            <a:xfrm>
              <a:off x="6756002" y="4853488"/>
              <a:ext cx="884486" cy="1047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 i="1" dirty="0" smtClean="0">
                  <a:latin typeface="+mj-lt"/>
                </a:rPr>
                <a:t>z</a:t>
              </a:r>
              <a:endParaRPr lang="en-US" sz="2000" i="1" dirty="0">
                <a:latin typeface="+mj-lt"/>
              </a:endParaRPr>
            </a:p>
          </p:txBody>
        </p:sp>
        <p:sp>
          <p:nvSpPr>
            <p:cNvPr id="24" name="Freeform 14"/>
            <p:cNvSpPr>
              <a:spLocks/>
            </p:cNvSpPr>
            <p:nvPr/>
          </p:nvSpPr>
          <p:spPr bwMode="auto">
            <a:xfrm>
              <a:off x="1600200" y="2613580"/>
              <a:ext cx="5318125" cy="2122488"/>
            </a:xfrm>
            <a:custGeom>
              <a:avLst/>
              <a:gdLst>
                <a:gd name="T0" fmla="*/ 0 w 3350"/>
                <a:gd name="T1" fmla="*/ 2147483647 h 1271"/>
                <a:gd name="T2" fmla="*/ 2147483647 w 3350"/>
                <a:gd name="T3" fmla="*/ 2147483647 h 1271"/>
                <a:gd name="T4" fmla="*/ 2147483647 w 3350"/>
                <a:gd name="T5" fmla="*/ 2147483647 h 1271"/>
                <a:gd name="T6" fmla="*/ 2147483647 w 3350"/>
                <a:gd name="T7" fmla="*/ 2147483647 h 1271"/>
                <a:gd name="T8" fmla="*/ 2147483647 w 3350"/>
                <a:gd name="T9" fmla="*/ 2147483647 h 1271"/>
                <a:gd name="T10" fmla="*/ 2147483647 w 3350"/>
                <a:gd name="T11" fmla="*/ 2147483647 h 1271"/>
                <a:gd name="T12" fmla="*/ 2147483647 w 3350"/>
                <a:gd name="T13" fmla="*/ 2147483647 h 1271"/>
                <a:gd name="T14" fmla="*/ 2147483647 w 3350"/>
                <a:gd name="T15" fmla="*/ 2147483647 h 1271"/>
                <a:gd name="T16" fmla="*/ 2147483647 w 3350"/>
                <a:gd name="T17" fmla="*/ 2147483647 h 1271"/>
                <a:gd name="T18" fmla="*/ 2147483647 w 3350"/>
                <a:gd name="T19" fmla="*/ 2147483647 h 1271"/>
                <a:gd name="T20" fmla="*/ 2147483647 w 3350"/>
                <a:gd name="T21" fmla="*/ 2147483647 h 1271"/>
                <a:gd name="T22" fmla="*/ 2147483647 w 3350"/>
                <a:gd name="T23" fmla="*/ 2147483647 h 1271"/>
                <a:gd name="T24" fmla="*/ 2147483647 w 3350"/>
                <a:gd name="T25" fmla="*/ 2147483647 h 1271"/>
                <a:gd name="T26" fmla="*/ 2147483647 w 3350"/>
                <a:gd name="T27" fmla="*/ 2147483647 h 1271"/>
                <a:gd name="T28" fmla="*/ 2147483647 w 3350"/>
                <a:gd name="T29" fmla="*/ 2147483647 h 1271"/>
                <a:gd name="T30" fmla="*/ 2147483647 w 3350"/>
                <a:gd name="T31" fmla="*/ 2147483647 h 1271"/>
                <a:gd name="T32" fmla="*/ 2147483647 w 3350"/>
                <a:gd name="T33" fmla="*/ 2147483647 h 1271"/>
                <a:gd name="T34" fmla="*/ 2147483647 w 3350"/>
                <a:gd name="T35" fmla="*/ 2147483647 h 1271"/>
                <a:gd name="T36" fmla="*/ 2147483647 w 3350"/>
                <a:gd name="T37" fmla="*/ 2147483647 h 1271"/>
                <a:gd name="T38" fmla="*/ 2147483647 w 3350"/>
                <a:gd name="T39" fmla="*/ 2147483647 h 1271"/>
                <a:gd name="T40" fmla="*/ 2147483647 w 3350"/>
                <a:gd name="T41" fmla="*/ 2147483647 h 1271"/>
                <a:gd name="T42" fmla="*/ 2147483647 w 3350"/>
                <a:gd name="T43" fmla="*/ 2147483647 h 1271"/>
                <a:gd name="T44" fmla="*/ 2147483647 w 3350"/>
                <a:gd name="T45" fmla="*/ 2147483647 h 1271"/>
                <a:gd name="T46" fmla="*/ 2147483647 w 3350"/>
                <a:gd name="T47" fmla="*/ 2147483647 h 1271"/>
                <a:gd name="T48" fmla="*/ 2147483647 w 3350"/>
                <a:gd name="T49" fmla="*/ 2147483647 h 1271"/>
                <a:gd name="T50" fmla="*/ 2147483647 w 3350"/>
                <a:gd name="T51" fmla="*/ 2147483647 h 1271"/>
                <a:gd name="T52" fmla="*/ 2147483647 w 3350"/>
                <a:gd name="T53" fmla="*/ 2147483647 h 1271"/>
                <a:gd name="T54" fmla="*/ 2147483647 w 3350"/>
                <a:gd name="T55" fmla="*/ 2147483647 h 1271"/>
                <a:gd name="T56" fmla="*/ 2147483647 w 3350"/>
                <a:gd name="T57" fmla="*/ 2147483647 h 1271"/>
                <a:gd name="T58" fmla="*/ 2147483647 w 3350"/>
                <a:gd name="T59" fmla="*/ 2147483647 h 1271"/>
                <a:gd name="T60" fmla="*/ 2147483647 w 3350"/>
                <a:gd name="T61" fmla="*/ 2147483647 h 1271"/>
                <a:gd name="T62" fmla="*/ 2147483647 w 3350"/>
                <a:gd name="T63" fmla="*/ 2147483647 h 1271"/>
                <a:gd name="T64" fmla="*/ 2147483647 w 3350"/>
                <a:gd name="T65" fmla="*/ 2147483647 h 1271"/>
                <a:gd name="T66" fmla="*/ 0 w 3350"/>
                <a:gd name="T67" fmla="*/ 2147483647 h 127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350"/>
                <a:gd name="T103" fmla="*/ 0 h 1271"/>
                <a:gd name="T104" fmla="*/ 3350 w 3350"/>
                <a:gd name="T105" fmla="*/ 1271 h 127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350" h="1271">
                  <a:moveTo>
                    <a:pt x="0" y="1271"/>
                  </a:moveTo>
                  <a:lnTo>
                    <a:pt x="69" y="1262"/>
                  </a:lnTo>
                  <a:lnTo>
                    <a:pt x="130" y="1257"/>
                  </a:lnTo>
                  <a:cubicBezTo>
                    <a:pt x="185" y="1251"/>
                    <a:pt x="321" y="1244"/>
                    <a:pt x="399" y="1229"/>
                  </a:cubicBezTo>
                  <a:cubicBezTo>
                    <a:pt x="476" y="1215"/>
                    <a:pt x="525" y="1198"/>
                    <a:pt x="594" y="1170"/>
                  </a:cubicBezTo>
                  <a:cubicBezTo>
                    <a:pt x="662" y="1142"/>
                    <a:pt x="753" y="1094"/>
                    <a:pt x="810" y="1061"/>
                  </a:cubicBezTo>
                  <a:cubicBezTo>
                    <a:pt x="868" y="1027"/>
                    <a:pt x="902" y="998"/>
                    <a:pt x="938" y="967"/>
                  </a:cubicBezTo>
                  <a:cubicBezTo>
                    <a:pt x="975" y="936"/>
                    <a:pt x="1005" y="902"/>
                    <a:pt x="1029" y="875"/>
                  </a:cubicBezTo>
                  <a:cubicBezTo>
                    <a:pt x="1053" y="848"/>
                    <a:pt x="1060" y="838"/>
                    <a:pt x="1083" y="804"/>
                  </a:cubicBezTo>
                  <a:lnTo>
                    <a:pt x="1172" y="667"/>
                  </a:lnTo>
                  <a:lnTo>
                    <a:pt x="1226" y="566"/>
                  </a:lnTo>
                  <a:lnTo>
                    <a:pt x="1278" y="456"/>
                  </a:lnTo>
                  <a:lnTo>
                    <a:pt x="1330" y="346"/>
                  </a:lnTo>
                  <a:lnTo>
                    <a:pt x="1395" y="223"/>
                  </a:lnTo>
                  <a:cubicBezTo>
                    <a:pt x="1421" y="181"/>
                    <a:pt x="1452" y="129"/>
                    <a:pt x="1483" y="95"/>
                  </a:cubicBezTo>
                  <a:cubicBezTo>
                    <a:pt x="1514" y="62"/>
                    <a:pt x="1550" y="38"/>
                    <a:pt x="1581" y="22"/>
                  </a:cubicBezTo>
                  <a:cubicBezTo>
                    <a:pt x="1612" y="7"/>
                    <a:pt x="1640" y="4"/>
                    <a:pt x="1671" y="2"/>
                  </a:cubicBezTo>
                  <a:cubicBezTo>
                    <a:pt x="1701" y="1"/>
                    <a:pt x="1731" y="0"/>
                    <a:pt x="1764" y="12"/>
                  </a:cubicBezTo>
                  <a:cubicBezTo>
                    <a:pt x="1798" y="24"/>
                    <a:pt x="1838" y="42"/>
                    <a:pt x="1871" y="76"/>
                  </a:cubicBezTo>
                  <a:cubicBezTo>
                    <a:pt x="1904" y="110"/>
                    <a:pt x="1926" y="155"/>
                    <a:pt x="1960" y="216"/>
                  </a:cubicBezTo>
                  <a:cubicBezTo>
                    <a:pt x="1994" y="277"/>
                    <a:pt x="2045" y="385"/>
                    <a:pt x="2072" y="443"/>
                  </a:cubicBezTo>
                  <a:cubicBezTo>
                    <a:pt x="2099" y="501"/>
                    <a:pt x="2100" y="514"/>
                    <a:pt x="2124" y="562"/>
                  </a:cubicBezTo>
                  <a:cubicBezTo>
                    <a:pt x="2148" y="610"/>
                    <a:pt x="2186" y="683"/>
                    <a:pt x="2214" y="730"/>
                  </a:cubicBezTo>
                  <a:lnTo>
                    <a:pt x="2293" y="845"/>
                  </a:lnTo>
                  <a:cubicBezTo>
                    <a:pt x="2315" y="876"/>
                    <a:pt x="2329" y="890"/>
                    <a:pt x="2349" y="911"/>
                  </a:cubicBezTo>
                  <a:cubicBezTo>
                    <a:pt x="2369" y="933"/>
                    <a:pt x="2384" y="949"/>
                    <a:pt x="2414" y="973"/>
                  </a:cubicBezTo>
                  <a:cubicBezTo>
                    <a:pt x="2444" y="998"/>
                    <a:pt x="2492" y="1037"/>
                    <a:pt x="2528" y="1061"/>
                  </a:cubicBezTo>
                  <a:lnTo>
                    <a:pt x="2630" y="1115"/>
                  </a:lnTo>
                  <a:lnTo>
                    <a:pt x="2735" y="1161"/>
                  </a:lnTo>
                  <a:lnTo>
                    <a:pt x="2839" y="1194"/>
                  </a:lnTo>
                  <a:cubicBezTo>
                    <a:pt x="2886" y="1207"/>
                    <a:pt x="2954" y="1229"/>
                    <a:pt x="3014" y="1240"/>
                  </a:cubicBezTo>
                  <a:cubicBezTo>
                    <a:pt x="3075" y="1251"/>
                    <a:pt x="3147" y="1253"/>
                    <a:pt x="3203" y="1257"/>
                  </a:cubicBezTo>
                  <a:lnTo>
                    <a:pt x="3350" y="1266"/>
                  </a:lnTo>
                  <a:lnTo>
                    <a:pt x="0" y="1271"/>
                  </a:lnTo>
                  <a:close/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pt-BR">
                <a:latin typeface="+mj-lt"/>
              </a:endParaRPr>
            </a:p>
          </p:txBody>
        </p:sp>
      </p:grpSp>
      <p:sp>
        <p:nvSpPr>
          <p:cNvPr id="25" name="Freeform 15"/>
          <p:cNvSpPr/>
          <p:nvPr/>
        </p:nvSpPr>
        <p:spPr>
          <a:xfrm>
            <a:off x="179512" y="5085184"/>
            <a:ext cx="792088" cy="216024"/>
          </a:xfrm>
          <a:custGeom>
            <a:avLst/>
            <a:gdLst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707366 w 1733909"/>
              <a:gd name="connsiteY3" fmla="*/ 1035169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707366 w 1733909"/>
              <a:gd name="connsiteY3" fmla="*/ 1035169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1086928 w 1733909"/>
              <a:gd name="connsiteY2" fmla="*/ 854015 h 1224951"/>
              <a:gd name="connsiteX3" fmla="*/ 1388853 w 1733909"/>
              <a:gd name="connsiteY3" fmla="*/ 577969 h 1224951"/>
              <a:gd name="connsiteX4" fmla="*/ 1578634 w 1733909"/>
              <a:gd name="connsiteY4" fmla="*/ 276045 h 1224951"/>
              <a:gd name="connsiteX5" fmla="*/ 1716656 w 1733909"/>
              <a:gd name="connsiteY5" fmla="*/ 0 h 1224951"/>
              <a:gd name="connsiteX6" fmla="*/ 1733909 w 1733909"/>
              <a:gd name="connsiteY6" fmla="*/ 1224951 h 1224951"/>
              <a:gd name="connsiteX7" fmla="*/ 0 w 1733909"/>
              <a:gd name="connsiteY7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73084"/>
              <a:gd name="connsiteX1" fmla="*/ 414068 w 1733909"/>
              <a:gd name="connsiteY1" fmla="*/ 1164566 h 1273084"/>
              <a:gd name="connsiteX2" fmla="*/ 750498 w 1733909"/>
              <a:gd name="connsiteY2" fmla="*/ 1043796 h 1273084"/>
              <a:gd name="connsiteX3" fmla="*/ 936445 w 1733909"/>
              <a:gd name="connsiteY3" fmla="*/ 954177 h 1273084"/>
              <a:gd name="connsiteX4" fmla="*/ 1086928 w 1733909"/>
              <a:gd name="connsiteY4" fmla="*/ 854015 h 1273084"/>
              <a:gd name="connsiteX5" fmla="*/ 1388853 w 1733909"/>
              <a:gd name="connsiteY5" fmla="*/ 577969 h 1273084"/>
              <a:gd name="connsiteX6" fmla="*/ 1578634 w 1733909"/>
              <a:gd name="connsiteY6" fmla="*/ 276045 h 1273084"/>
              <a:gd name="connsiteX7" fmla="*/ 1716656 w 1733909"/>
              <a:gd name="connsiteY7" fmla="*/ 0 h 1273084"/>
              <a:gd name="connsiteX8" fmla="*/ 1733909 w 1733909"/>
              <a:gd name="connsiteY8" fmla="*/ 1224951 h 1273084"/>
              <a:gd name="connsiteX9" fmla="*/ 0 w 1733909"/>
              <a:gd name="connsiteY9" fmla="*/ 1207698 h 1273084"/>
              <a:gd name="connsiteX0" fmla="*/ 0 w 1733909"/>
              <a:gd name="connsiteY0" fmla="*/ 1207698 h 1273084"/>
              <a:gd name="connsiteX1" fmla="*/ 414068 w 1733909"/>
              <a:gd name="connsiteY1" fmla="*/ 1164566 h 1273084"/>
              <a:gd name="connsiteX2" fmla="*/ 750498 w 1733909"/>
              <a:gd name="connsiteY2" fmla="*/ 1043796 h 1273084"/>
              <a:gd name="connsiteX3" fmla="*/ 936445 w 1733909"/>
              <a:gd name="connsiteY3" fmla="*/ 954177 h 1273084"/>
              <a:gd name="connsiteX4" fmla="*/ 1086928 w 1733909"/>
              <a:gd name="connsiteY4" fmla="*/ 854015 h 1273084"/>
              <a:gd name="connsiteX5" fmla="*/ 1388853 w 1733909"/>
              <a:gd name="connsiteY5" fmla="*/ 577969 h 1273084"/>
              <a:gd name="connsiteX6" fmla="*/ 1578634 w 1733909"/>
              <a:gd name="connsiteY6" fmla="*/ 276045 h 1273084"/>
              <a:gd name="connsiteX7" fmla="*/ 1716656 w 1733909"/>
              <a:gd name="connsiteY7" fmla="*/ 0 h 1273084"/>
              <a:gd name="connsiteX8" fmla="*/ 1733909 w 1733909"/>
              <a:gd name="connsiteY8" fmla="*/ 1224951 h 1273084"/>
              <a:gd name="connsiteX9" fmla="*/ 0 w 1733909"/>
              <a:gd name="connsiteY9" fmla="*/ 1207698 h 1273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3909" h="1273084">
                <a:moveTo>
                  <a:pt x="0" y="1207698"/>
                </a:moveTo>
                <a:cubicBezTo>
                  <a:pt x="24054" y="1249643"/>
                  <a:pt x="212545" y="1204343"/>
                  <a:pt x="414068" y="1164566"/>
                </a:cubicBezTo>
                <a:cubicBezTo>
                  <a:pt x="653451" y="1080099"/>
                  <a:pt x="550653" y="1102743"/>
                  <a:pt x="750498" y="1043796"/>
                </a:cubicBezTo>
                <a:cubicBezTo>
                  <a:pt x="932811" y="951581"/>
                  <a:pt x="689873" y="1074707"/>
                  <a:pt x="936445" y="954177"/>
                </a:cubicBezTo>
                <a:cubicBezTo>
                  <a:pt x="1132217" y="839997"/>
                  <a:pt x="865477" y="986566"/>
                  <a:pt x="1086928" y="854015"/>
                </a:cubicBezTo>
                <a:cubicBezTo>
                  <a:pt x="1333620" y="635000"/>
                  <a:pt x="1288211" y="669984"/>
                  <a:pt x="1388853" y="577969"/>
                </a:cubicBezTo>
                <a:lnTo>
                  <a:pt x="1578634" y="276045"/>
                </a:lnTo>
                <a:lnTo>
                  <a:pt x="1716656" y="0"/>
                </a:lnTo>
                <a:lnTo>
                  <a:pt x="1733909" y="1224951"/>
                </a:lnTo>
                <a:cubicBezTo>
                  <a:pt x="1155939" y="1219200"/>
                  <a:pt x="579295" y="1273084"/>
                  <a:pt x="0" y="1207698"/>
                </a:cubicBezTo>
                <a:close/>
              </a:path>
            </a:pathLst>
          </a:custGeom>
          <a:solidFill>
            <a:srgbClr val="71AD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Freeform 15"/>
          <p:cNvSpPr/>
          <p:nvPr/>
        </p:nvSpPr>
        <p:spPr>
          <a:xfrm flipH="1">
            <a:off x="1844080" y="5085184"/>
            <a:ext cx="783704" cy="216024"/>
          </a:xfrm>
          <a:custGeom>
            <a:avLst/>
            <a:gdLst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707366 w 1733909"/>
              <a:gd name="connsiteY3" fmla="*/ 1035169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707366 w 1733909"/>
              <a:gd name="connsiteY3" fmla="*/ 1035169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1086928 w 1733909"/>
              <a:gd name="connsiteY2" fmla="*/ 854015 h 1224951"/>
              <a:gd name="connsiteX3" fmla="*/ 1388853 w 1733909"/>
              <a:gd name="connsiteY3" fmla="*/ 577969 h 1224951"/>
              <a:gd name="connsiteX4" fmla="*/ 1578634 w 1733909"/>
              <a:gd name="connsiteY4" fmla="*/ 276045 h 1224951"/>
              <a:gd name="connsiteX5" fmla="*/ 1716656 w 1733909"/>
              <a:gd name="connsiteY5" fmla="*/ 0 h 1224951"/>
              <a:gd name="connsiteX6" fmla="*/ 1733909 w 1733909"/>
              <a:gd name="connsiteY6" fmla="*/ 1224951 h 1224951"/>
              <a:gd name="connsiteX7" fmla="*/ 0 w 1733909"/>
              <a:gd name="connsiteY7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73084"/>
              <a:gd name="connsiteX1" fmla="*/ 414068 w 1733909"/>
              <a:gd name="connsiteY1" fmla="*/ 1164566 h 1273084"/>
              <a:gd name="connsiteX2" fmla="*/ 750498 w 1733909"/>
              <a:gd name="connsiteY2" fmla="*/ 1043796 h 1273084"/>
              <a:gd name="connsiteX3" fmla="*/ 936445 w 1733909"/>
              <a:gd name="connsiteY3" fmla="*/ 954177 h 1273084"/>
              <a:gd name="connsiteX4" fmla="*/ 1086928 w 1733909"/>
              <a:gd name="connsiteY4" fmla="*/ 854015 h 1273084"/>
              <a:gd name="connsiteX5" fmla="*/ 1388853 w 1733909"/>
              <a:gd name="connsiteY5" fmla="*/ 577969 h 1273084"/>
              <a:gd name="connsiteX6" fmla="*/ 1578634 w 1733909"/>
              <a:gd name="connsiteY6" fmla="*/ 276045 h 1273084"/>
              <a:gd name="connsiteX7" fmla="*/ 1716656 w 1733909"/>
              <a:gd name="connsiteY7" fmla="*/ 0 h 1273084"/>
              <a:gd name="connsiteX8" fmla="*/ 1733909 w 1733909"/>
              <a:gd name="connsiteY8" fmla="*/ 1224951 h 1273084"/>
              <a:gd name="connsiteX9" fmla="*/ 0 w 1733909"/>
              <a:gd name="connsiteY9" fmla="*/ 1207698 h 1273084"/>
              <a:gd name="connsiteX0" fmla="*/ 0 w 1733909"/>
              <a:gd name="connsiteY0" fmla="*/ 1207698 h 1273084"/>
              <a:gd name="connsiteX1" fmla="*/ 414068 w 1733909"/>
              <a:gd name="connsiteY1" fmla="*/ 1164566 h 1273084"/>
              <a:gd name="connsiteX2" fmla="*/ 750498 w 1733909"/>
              <a:gd name="connsiteY2" fmla="*/ 1043796 h 1273084"/>
              <a:gd name="connsiteX3" fmla="*/ 936445 w 1733909"/>
              <a:gd name="connsiteY3" fmla="*/ 954177 h 1273084"/>
              <a:gd name="connsiteX4" fmla="*/ 1086928 w 1733909"/>
              <a:gd name="connsiteY4" fmla="*/ 854015 h 1273084"/>
              <a:gd name="connsiteX5" fmla="*/ 1388853 w 1733909"/>
              <a:gd name="connsiteY5" fmla="*/ 577969 h 1273084"/>
              <a:gd name="connsiteX6" fmla="*/ 1578634 w 1733909"/>
              <a:gd name="connsiteY6" fmla="*/ 276045 h 1273084"/>
              <a:gd name="connsiteX7" fmla="*/ 1716656 w 1733909"/>
              <a:gd name="connsiteY7" fmla="*/ 0 h 1273084"/>
              <a:gd name="connsiteX8" fmla="*/ 1733909 w 1733909"/>
              <a:gd name="connsiteY8" fmla="*/ 1224951 h 1273084"/>
              <a:gd name="connsiteX9" fmla="*/ 0 w 1733909"/>
              <a:gd name="connsiteY9" fmla="*/ 1207698 h 1273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3909" h="1273084">
                <a:moveTo>
                  <a:pt x="0" y="1207698"/>
                </a:moveTo>
                <a:cubicBezTo>
                  <a:pt x="24054" y="1249643"/>
                  <a:pt x="212545" y="1204343"/>
                  <a:pt x="414068" y="1164566"/>
                </a:cubicBezTo>
                <a:cubicBezTo>
                  <a:pt x="653451" y="1080099"/>
                  <a:pt x="550653" y="1102743"/>
                  <a:pt x="750498" y="1043796"/>
                </a:cubicBezTo>
                <a:cubicBezTo>
                  <a:pt x="932811" y="951581"/>
                  <a:pt x="689873" y="1074707"/>
                  <a:pt x="936445" y="954177"/>
                </a:cubicBezTo>
                <a:cubicBezTo>
                  <a:pt x="1132217" y="839997"/>
                  <a:pt x="865477" y="986566"/>
                  <a:pt x="1086928" y="854015"/>
                </a:cubicBezTo>
                <a:cubicBezTo>
                  <a:pt x="1333620" y="635000"/>
                  <a:pt x="1288211" y="669984"/>
                  <a:pt x="1388853" y="577969"/>
                </a:cubicBezTo>
                <a:lnTo>
                  <a:pt x="1578634" y="276045"/>
                </a:lnTo>
                <a:lnTo>
                  <a:pt x="1716656" y="0"/>
                </a:lnTo>
                <a:lnTo>
                  <a:pt x="1733909" y="1224951"/>
                </a:lnTo>
                <a:cubicBezTo>
                  <a:pt x="1155939" y="1219200"/>
                  <a:pt x="579295" y="1273084"/>
                  <a:pt x="0" y="1207698"/>
                </a:cubicBezTo>
                <a:close/>
              </a:path>
            </a:pathLst>
          </a:custGeom>
          <a:solidFill>
            <a:srgbClr val="71AD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Text Box 13"/>
          <p:cNvSpPr txBox="1">
            <a:spLocks noChangeArrowheads="1"/>
          </p:cNvSpPr>
          <p:nvPr/>
        </p:nvSpPr>
        <p:spPr bwMode="auto">
          <a:xfrm>
            <a:off x="611560" y="5301208"/>
            <a:ext cx="792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i="1" dirty="0" smtClean="0">
                <a:latin typeface="+mj-lt"/>
              </a:rPr>
              <a:t>-1,51</a:t>
            </a:r>
            <a:endParaRPr lang="en-US" sz="1400" i="1" dirty="0">
              <a:latin typeface="+mj-lt"/>
            </a:endParaRPr>
          </a:p>
        </p:txBody>
      </p:sp>
      <p:sp>
        <p:nvSpPr>
          <p:cNvPr id="28" name="Text Box 13"/>
          <p:cNvSpPr txBox="1">
            <a:spLocks noChangeArrowheads="1"/>
          </p:cNvSpPr>
          <p:nvPr/>
        </p:nvSpPr>
        <p:spPr bwMode="auto">
          <a:xfrm>
            <a:off x="1691680" y="5301208"/>
            <a:ext cx="792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i="1" dirty="0" smtClean="0">
                <a:latin typeface="+mj-lt"/>
              </a:rPr>
              <a:t>1,51</a:t>
            </a:r>
            <a:endParaRPr lang="en-US" sz="1400" i="1" dirty="0">
              <a:latin typeface="+mj-lt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2915816" y="4293096"/>
            <a:ext cx="62281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Para z= -1,51 a área correspondente é 0,0655</a:t>
            </a:r>
          </a:p>
          <a:p>
            <a:endParaRPr lang="pt-BR" dirty="0" smtClean="0"/>
          </a:p>
          <a:p>
            <a:r>
              <a:rPr lang="pt-BR" dirty="0" smtClean="0"/>
              <a:t>Por ser bicaudal = P = 2*0,0655  = 0,1310</a:t>
            </a:r>
          </a:p>
          <a:p>
            <a:endParaRPr lang="pt-BR" dirty="0" smtClean="0"/>
          </a:p>
          <a:p>
            <a:r>
              <a:rPr lang="pt-BR" dirty="0" smtClean="0"/>
              <a:t>Como P = 0,1313 &gt; 0,05 (    ) </a:t>
            </a:r>
            <a:r>
              <a:rPr lang="pt-BR" dirty="0" smtClean="0">
                <a:sym typeface="Wingdings" pitchFamily="2" charset="2"/>
              </a:rPr>
              <a:t> Deve-se falhar em rejeitar </a:t>
            </a:r>
            <a:r>
              <a:rPr lang="pt-BR" dirty="0" err="1" smtClean="0">
                <a:sym typeface="Wingdings" pitchFamily="2" charset="2"/>
              </a:rPr>
              <a:t>Ho</a:t>
            </a:r>
            <a:endParaRPr lang="pt-BR" dirty="0" smtClean="0">
              <a:sym typeface="Wingdings" pitchFamily="2" charset="2"/>
            </a:endParaRPr>
          </a:p>
          <a:p>
            <a:endParaRPr lang="pt-BR" dirty="0" smtClean="0">
              <a:sym typeface="Wingdings" pitchFamily="2" charset="2"/>
            </a:endParaRPr>
          </a:p>
          <a:p>
            <a:r>
              <a:rPr lang="pt-BR" dirty="0" smtClean="0">
                <a:sym typeface="Wingdings" pitchFamily="2" charset="2"/>
              </a:rPr>
              <a:t>                                                        </a:t>
            </a:r>
            <a:endParaRPr lang="pt-BR" dirty="0"/>
          </a:p>
        </p:txBody>
      </p:sp>
      <p:sp>
        <p:nvSpPr>
          <p:cNvPr id="30" name="Retângulo 29"/>
          <p:cNvSpPr/>
          <p:nvPr/>
        </p:nvSpPr>
        <p:spPr>
          <a:xfrm>
            <a:off x="5257460" y="5333146"/>
            <a:ext cx="394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000" dirty="0" smtClean="0"/>
              <a:t>α</a:t>
            </a:r>
            <a:r>
              <a:rPr lang="en-US" sz="2000" dirty="0" smtClean="0">
                <a:latin typeface="Times New Roman" pitchFamily="18" charset="0"/>
              </a:rPr>
              <a:t> </a:t>
            </a:r>
            <a:endParaRPr lang="pt-BR" sz="20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0" y="602128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Afirmação </a:t>
            </a:r>
            <a:r>
              <a:rPr lang="pt-BR" dirty="0" smtClean="0">
                <a:sym typeface="Wingdings" pitchFamily="2" charset="2"/>
              </a:rPr>
              <a:t> Não há evidencias suficiente no </a:t>
            </a:r>
            <a:r>
              <a:rPr lang="pt-BR" dirty="0" err="1" smtClean="0">
                <a:sym typeface="Wingdings" pitchFamily="2" charset="2"/>
              </a:rPr>
              <a:t>nivel</a:t>
            </a:r>
            <a:r>
              <a:rPr lang="pt-BR" dirty="0" smtClean="0">
                <a:sym typeface="Wingdings" pitchFamily="2" charset="2"/>
              </a:rPr>
              <a:t> de </a:t>
            </a:r>
            <a:r>
              <a:rPr lang="pt-BR" dirty="0" err="1" smtClean="0">
                <a:sym typeface="Wingdings" pitchFamily="2" charset="2"/>
              </a:rPr>
              <a:t>significancia</a:t>
            </a:r>
            <a:r>
              <a:rPr lang="pt-BR" dirty="0" smtClean="0">
                <a:sym typeface="Wingdings" pitchFamily="2" charset="2"/>
              </a:rPr>
              <a:t> de 5% para concluir que a média  de investimentos de franquia é diferente de $143.260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3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48990"/>
            <a:ext cx="8604448" cy="731738"/>
          </a:xfrm>
        </p:spPr>
        <p:txBody>
          <a:bodyPr/>
          <a:lstStyle/>
          <a:p>
            <a:pPr eaLnBrk="1" hangingPunct="1"/>
            <a:r>
              <a:rPr lang="en-US" altLang="en-US" sz="3600" dirty="0" err="1" smtClean="0">
                <a:solidFill>
                  <a:srgbClr val="17375E"/>
                </a:solidFill>
              </a:rPr>
              <a:t>Teste</a:t>
            </a:r>
            <a:r>
              <a:rPr lang="en-US" altLang="en-US" sz="3600" dirty="0" smtClean="0">
                <a:solidFill>
                  <a:srgbClr val="17375E"/>
                </a:solidFill>
              </a:rPr>
              <a:t> de </a:t>
            </a:r>
            <a:r>
              <a:rPr lang="en-US" altLang="en-US" sz="3600" dirty="0" err="1" smtClean="0">
                <a:solidFill>
                  <a:srgbClr val="17375E"/>
                </a:solidFill>
              </a:rPr>
              <a:t>Hipótese</a:t>
            </a:r>
            <a:endParaRPr lang="el-GR" altLang="en-US" sz="3600" dirty="0" smtClean="0">
              <a:solidFill>
                <a:srgbClr val="17375E"/>
              </a:solidFill>
            </a:endParaRPr>
          </a:p>
        </p:txBody>
      </p:sp>
      <p:sp>
        <p:nvSpPr>
          <p:cNvPr id="6" name="Content Placeholder 14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688632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Content Placeholder 14"/>
          <p:cNvSpPr txBox="1">
            <a:spLocks/>
          </p:cNvSpPr>
          <p:nvPr/>
        </p:nvSpPr>
        <p:spPr>
          <a:xfrm>
            <a:off x="251520" y="1412776"/>
            <a:ext cx="8712968" cy="2736304"/>
          </a:xfrm>
          <a:prstGeom prst="rect">
            <a:avLst/>
          </a:prstGeo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Teste </a:t>
            </a:r>
            <a:r>
              <a:rPr lang="pt-BR" sz="2400" dirty="0" err="1" smtClean="0">
                <a:solidFill>
                  <a:schemeClr val="tx2">
                    <a:lumMod val="75000"/>
                  </a:schemeClr>
                </a:solidFill>
              </a:rPr>
              <a:t>Unicaudal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 à esquerda 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pt-BR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Se o teste de </a:t>
            </a:r>
            <a:r>
              <a:rPr lang="pt-BR" sz="2400" dirty="0" err="1" smtClean="0">
                <a:solidFill>
                  <a:schemeClr val="tx2">
                    <a:lumMod val="75000"/>
                  </a:schemeClr>
                </a:solidFill>
              </a:rPr>
              <a:t>hipotese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 alternativa  Ha contém o </a:t>
            </a:r>
            <a:r>
              <a:rPr lang="pt-BR" sz="2400" dirty="0" err="1" smtClean="0">
                <a:solidFill>
                  <a:schemeClr val="tx2">
                    <a:lumMod val="75000"/>
                  </a:schemeClr>
                </a:solidFill>
              </a:rPr>
              <a:t>simbolo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 de menos que   ( &lt; ) , o teste de hipótese é </a:t>
            </a:r>
            <a:r>
              <a:rPr lang="pt-BR" sz="2400" dirty="0" err="1" smtClean="0">
                <a:solidFill>
                  <a:schemeClr val="tx2">
                    <a:lumMod val="75000"/>
                  </a:schemeClr>
                </a:solidFill>
              </a:rPr>
              <a:t>unicaudal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 à esquerda.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pt-BR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Se </a:t>
            </a:r>
            <a:r>
              <a:rPr lang="pt-BR" sz="2400" dirty="0" err="1" smtClean="0">
                <a:solidFill>
                  <a:schemeClr val="tx2">
                    <a:lumMod val="75000"/>
                  </a:schemeClr>
                </a:solidFill>
              </a:rPr>
              <a:t>Ho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:         x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     Ha :      &lt; x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l-GR" sz="2400" dirty="0" smtClean="0"/>
          </a:p>
          <a:p>
            <a:pPr algn="just">
              <a:spcBef>
                <a:spcPct val="20000"/>
              </a:spcBef>
            </a:pPr>
            <a:endParaRPr lang="el-GR" sz="2400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1187624" y="3574177"/>
            <a:ext cx="27875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i="1" dirty="0" smtClean="0">
                <a:latin typeface="Symbol" pitchFamily="18" charset="2"/>
              </a:rPr>
              <a:t>m </a:t>
            </a:r>
            <a:endParaRPr lang="en-US" sz="2800" i="1" dirty="0"/>
          </a:p>
        </p:txBody>
      </p:sp>
      <p:sp>
        <p:nvSpPr>
          <p:cNvPr id="11" name="Retângulo 10"/>
          <p:cNvSpPr/>
          <p:nvPr/>
        </p:nvSpPr>
        <p:spPr>
          <a:xfrm>
            <a:off x="1403648" y="3553852"/>
            <a:ext cx="3720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smtClean="0"/>
              <a:t>≥</a:t>
            </a:r>
            <a:endParaRPr lang="pt-BR" sz="2800" dirty="0"/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1268908" y="4006225"/>
            <a:ext cx="27875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i="1" dirty="0" smtClean="0">
                <a:latin typeface="Symbol" pitchFamily="18" charset="2"/>
              </a:rPr>
              <a:t>m </a:t>
            </a:r>
            <a:endParaRPr lang="en-US" sz="2800" i="1" dirty="0"/>
          </a:p>
        </p:txBody>
      </p:sp>
      <p:grpSp>
        <p:nvGrpSpPr>
          <p:cNvPr id="14" name="Group 16"/>
          <p:cNvGrpSpPr>
            <a:grpSpLocks/>
          </p:cNvGrpSpPr>
          <p:nvPr/>
        </p:nvGrpSpPr>
        <p:grpSpPr bwMode="auto">
          <a:xfrm>
            <a:off x="2843808" y="3524801"/>
            <a:ext cx="6192688" cy="2640503"/>
            <a:chOff x="1447800" y="2613580"/>
            <a:chExt cx="6192688" cy="2639931"/>
          </a:xfrm>
        </p:grpSpPr>
        <p:sp>
          <p:nvSpPr>
            <p:cNvPr id="15" name="Line 8"/>
            <p:cNvSpPr>
              <a:spLocks noChangeShapeType="1"/>
            </p:cNvSpPr>
            <p:nvPr/>
          </p:nvSpPr>
          <p:spPr bwMode="auto">
            <a:xfrm>
              <a:off x="1447800" y="4736068"/>
              <a:ext cx="57912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>
                <a:latin typeface="+mj-lt"/>
              </a:endParaRPr>
            </a:p>
          </p:txBody>
        </p:sp>
        <p:sp>
          <p:nvSpPr>
            <p:cNvPr id="16" name="Rectangle 9"/>
            <p:cNvSpPr>
              <a:spLocks noChangeArrowheads="1"/>
            </p:cNvSpPr>
            <p:nvPr/>
          </p:nvSpPr>
          <p:spPr bwMode="auto">
            <a:xfrm>
              <a:off x="2007568" y="4812268"/>
              <a:ext cx="184731" cy="369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4095480" y="4812268"/>
              <a:ext cx="354584" cy="369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+mj-lt"/>
                </a:rPr>
                <a:t> 0</a:t>
              </a:r>
            </a:p>
          </p:txBody>
        </p:sp>
        <p:sp>
          <p:nvSpPr>
            <p:cNvPr id="18" name="Line 11"/>
            <p:cNvSpPr>
              <a:spLocks noChangeShapeType="1"/>
            </p:cNvSpPr>
            <p:nvPr/>
          </p:nvSpPr>
          <p:spPr bwMode="auto">
            <a:xfrm>
              <a:off x="2887960" y="4682093"/>
              <a:ext cx="0" cy="200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>
                <a:latin typeface="+mj-lt"/>
              </a:endParaRPr>
            </a:p>
          </p:txBody>
        </p:sp>
        <p:sp>
          <p:nvSpPr>
            <p:cNvPr id="19" name="Line 12"/>
            <p:cNvSpPr>
              <a:spLocks noChangeShapeType="1"/>
            </p:cNvSpPr>
            <p:nvPr/>
          </p:nvSpPr>
          <p:spPr bwMode="auto">
            <a:xfrm>
              <a:off x="4289425" y="4650343"/>
              <a:ext cx="0" cy="200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>
                <a:latin typeface="+mj-lt"/>
              </a:endParaRPr>
            </a:p>
          </p:txBody>
        </p:sp>
        <p:sp>
          <p:nvSpPr>
            <p:cNvPr id="20" name="Text Box 13"/>
            <p:cNvSpPr txBox="1">
              <a:spLocks noChangeArrowheads="1"/>
            </p:cNvSpPr>
            <p:nvPr/>
          </p:nvSpPr>
          <p:spPr bwMode="auto">
            <a:xfrm>
              <a:off x="6756002" y="4853488"/>
              <a:ext cx="884486" cy="400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 i="1" dirty="0" smtClean="0">
                  <a:latin typeface="+mj-lt"/>
                </a:rPr>
                <a:t>z </a:t>
              </a:r>
              <a:r>
                <a:rPr lang="en-US" sz="2000" i="1" dirty="0" err="1" smtClean="0">
                  <a:latin typeface="+mj-lt"/>
                </a:rPr>
                <a:t>ou</a:t>
              </a:r>
              <a:r>
                <a:rPr lang="en-US" sz="2000" i="1" dirty="0" smtClean="0">
                  <a:latin typeface="+mj-lt"/>
                </a:rPr>
                <a:t> t</a:t>
              </a:r>
              <a:endParaRPr lang="en-US" sz="2000" i="1" dirty="0">
                <a:latin typeface="+mj-lt"/>
              </a:endParaRPr>
            </a:p>
          </p:txBody>
        </p:sp>
        <p:sp>
          <p:nvSpPr>
            <p:cNvPr id="21" name="Freeform 14"/>
            <p:cNvSpPr>
              <a:spLocks/>
            </p:cNvSpPr>
            <p:nvPr/>
          </p:nvSpPr>
          <p:spPr bwMode="auto">
            <a:xfrm>
              <a:off x="1600200" y="2613580"/>
              <a:ext cx="5318125" cy="2122488"/>
            </a:xfrm>
            <a:custGeom>
              <a:avLst/>
              <a:gdLst>
                <a:gd name="T0" fmla="*/ 0 w 3350"/>
                <a:gd name="T1" fmla="*/ 2147483647 h 1271"/>
                <a:gd name="T2" fmla="*/ 2147483647 w 3350"/>
                <a:gd name="T3" fmla="*/ 2147483647 h 1271"/>
                <a:gd name="T4" fmla="*/ 2147483647 w 3350"/>
                <a:gd name="T5" fmla="*/ 2147483647 h 1271"/>
                <a:gd name="T6" fmla="*/ 2147483647 w 3350"/>
                <a:gd name="T7" fmla="*/ 2147483647 h 1271"/>
                <a:gd name="T8" fmla="*/ 2147483647 w 3350"/>
                <a:gd name="T9" fmla="*/ 2147483647 h 1271"/>
                <a:gd name="T10" fmla="*/ 2147483647 w 3350"/>
                <a:gd name="T11" fmla="*/ 2147483647 h 1271"/>
                <a:gd name="T12" fmla="*/ 2147483647 w 3350"/>
                <a:gd name="T13" fmla="*/ 2147483647 h 1271"/>
                <a:gd name="T14" fmla="*/ 2147483647 w 3350"/>
                <a:gd name="T15" fmla="*/ 2147483647 h 1271"/>
                <a:gd name="T16" fmla="*/ 2147483647 w 3350"/>
                <a:gd name="T17" fmla="*/ 2147483647 h 1271"/>
                <a:gd name="T18" fmla="*/ 2147483647 w 3350"/>
                <a:gd name="T19" fmla="*/ 2147483647 h 1271"/>
                <a:gd name="T20" fmla="*/ 2147483647 w 3350"/>
                <a:gd name="T21" fmla="*/ 2147483647 h 1271"/>
                <a:gd name="T22" fmla="*/ 2147483647 w 3350"/>
                <a:gd name="T23" fmla="*/ 2147483647 h 1271"/>
                <a:gd name="T24" fmla="*/ 2147483647 w 3350"/>
                <a:gd name="T25" fmla="*/ 2147483647 h 1271"/>
                <a:gd name="T26" fmla="*/ 2147483647 w 3350"/>
                <a:gd name="T27" fmla="*/ 2147483647 h 1271"/>
                <a:gd name="T28" fmla="*/ 2147483647 w 3350"/>
                <a:gd name="T29" fmla="*/ 2147483647 h 1271"/>
                <a:gd name="T30" fmla="*/ 2147483647 w 3350"/>
                <a:gd name="T31" fmla="*/ 2147483647 h 1271"/>
                <a:gd name="T32" fmla="*/ 2147483647 w 3350"/>
                <a:gd name="T33" fmla="*/ 2147483647 h 1271"/>
                <a:gd name="T34" fmla="*/ 2147483647 w 3350"/>
                <a:gd name="T35" fmla="*/ 2147483647 h 1271"/>
                <a:gd name="T36" fmla="*/ 2147483647 w 3350"/>
                <a:gd name="T37" fmla="*/ 2147483647 h 1271"/>
                <a:gd name="T38" fmla="*/ 2147483647 w 3350"/>
                <a:gd name="T39" fmla="*/ 2147483647 h 1271"/>
                <a:gd name="T40" fmla="*/ 2147483647 w 3350"/>
                <a:gd name="T41" fmla="*/ 2147483647 h 1271"/>
                <a:gd name="T42" fmla="*/ 2147483647 w 3350"/>
                <a:gd name="T43" fmla="*/ 2147483647 h 1271"/>
                <a:gd name="T44" fmla="*/ 2147483647 w 3350"/>
                <a:gd name="T45" fmla="*/ 2147483647 h 1271"/>
                <a:gd name="T46" fmla="*/ 2147483647 w 3350"/>
                <a:gd name="T47" fmla="*/ 2147483647 h 1271"/>
                <a:gd name="T48" fmla="*/ 2147483647 w 3350"/>
                <a:gd name="T49" fmla="*/ 2147483647 h 1271"/>
                <a:gd name="T50" fmla="*/ 2147483647 w 3350"/>
                <a:gd name="T51" fmla="*/ 2147483647 h 1271"/>
                <a:gd name="T52" fmla="*/ 2147483647 w 3350"/>
                <a:gd name="T53" fmla="*/ 2147483647 h 1271"/>
                <a:gd name="T54" fmla="*/ 2147483647 w 3350"/>
                <a:gd name="T55" fmla="*/ 2147483647 h 1271"/>
                <a:gd name="T56" fmla="*/ 2147483647 w 3350"/>
                <a:gd name="T57" fmla="*/ 2147483647 h 1271"/>
                <a:gd name="T58" fmla="*/ 2147483647 w 3350"/>
                <a:gd name="T59" fmla="*/ 2147483647 h 1271"/>
                <a:gd name="T60" fmla="*/ 2147483647 w 3350"/>
                <a:gd name="T61" fmla="*/ 2147483647 h 1271"/>
                <a:gd name="T62" fmla="*/ 2147483647 w 3350"/>
                <a:gd name="T63" fmla="*/ 2147483647 h 1271"/>
                <a:gd name="T64" fmla="*/ 2147483647 w 3350"/>
                <a:gd name="T65" fmla="*/ 2147483647 h 1271"/>
                <a:gd name="T66" fmla="*/ 0 w 3350"/>
                <a:gd name="T67" fmla="*/ 2147483647 h 127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350"/>
                <a:gd name="T103" fmla="*/ 0 h 1271"/>
                <a:gd name="T104" fmla="*/ 3350 w 3350"/>
                <a:gd name="T105" fmla="*/ 1271 h 127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350" h="1271">
                  <a:moveTo>
                    <a:pt x="0" y="1271"/>
                  </a:moveTo>
                  <a:lnTo>
                    <a:pt x="69" y="1262"/>
                  </a:lnTo>
                  <a:lnTo>
                    <a:pt x="130" y="1257"/>
                  </a:lnTo>
                  <a:cubicBezTo>
                    <a:pt x="185" y="1251"/>
                    <a:pt x="321" y="1244"/>
                    <a:pt x="399" y="1229"/>
                  </a:cubicBezTo>
                  <a:cubicBezTo>
                    <a:pt x="476" y="1215"/>
                    <a:pt x="525" y="1198"/>
                    <a:pt x="594" y="1170"/>
                  </a:cubicBezTo>
                  <a:cubicBezTo>
                    <a:pt x="662" y="1142"/>
                    <a:pt x="753" y="1094"/>
                    <a:pt x="810" y="1061"/>
                  </a:cubicBezTo>
                  <a:cubicBezTo>
                    <a:pt x="868" y="1027"/>
                    <a:pt x="902" y="998"/>
                    <a:pt x="938" y="967"/>
                  </a:cubicBezTo>
                  <a:cubicBezTo>
                    <a:pt x="975" y="936"/>
                    <a:pt x="1005" y="902"/>
                    <a:pt x="1029" y="875"/>
                  </a:cubicBezTo>
                  <a:cubicBezTo>
                    <a:pt x="1053" y="848"/>
                    <a:pt x="1060" y="838"/>
                    <a:pt x="1083" y="804"/>
                  </a:cubicBezTo>
                  <a:lnTo>
                    <a:pt x="1172" y="667"/>
                  </a:lnTo>
                  <a:lnTo>
                    <a:pt x="1226" y="566"/>
                  </a:lnTo>
                  <a:lnTo>
                    <a:pt x="1278" y="456"/>
                  </a:lnTo>
                  <a:lnTo>
                    <a:pt x="1330" y="346"/>
                  </a:lnTo>
                  <a:lnTo>
                    <a:pt x="1395" y="223"/>
                  </a:lnTo>
                  <a:cubicBezTo>
                    <a:pt x="1421" y="181"/>
                    <a:pt x="1452" y="129"/>
                    <a:pt x="1483" y="95"/>
                  </a:cubicBezTo>
                  <a:cubicBezTo>
                    <a:pt x="1514" y="62"/>
                    <a:pt x="1550" y="38"/>
                    <a:pt x="1581" y="22"/>
                  </a:cubicBezTo>
                  <a:cubicBezTo>
                    <a:pt x="1612" y="7"/>
                    <a:pt x="1640" y="4"/>
                    <a:pt x="1671" y="2"/>
                  </a:cubicBezTo>
                  <a:cubicBezTo>
                    <a:pt x="1701" y="1"/>
                    <a:pt x="1731" y="0"/>
                    <a:pt x="1764" y="12"/>
                  </a:cubicBezTo>
                  <a:cubicBezTo>
                    <a:pt x="1798" y="24"/>
                    <a:pt x="1838" y="42"/>
                    <a:pt x="1871" y="76"/>
                  </a:cubicBezTo>
                  <a:cubicBezTo>
                    <a:pt x="1904" y="110"/>
                    <a:pt x="1926" y="155"/>
                    <a:pt x="1960" y="216"/>
                  </a:cubicBezTo>
                  <a:cubicBezTo>
                    <a:pt x="1994" y="277"/>
                    <a:pt x="2045" y="385"/>
                    <a:pt x="2072" y="443"/>
                  </a:cubicBezTo>
                  <a:cubicBezTo>
                    <a:pt x="2099" y="501"/>
                    <a:pt x="2100" y="514"/>
                    <a:pt x="2124" y="562"/>
                  </a:cubicBezTo>
                  <a:cubicBezTo>
                    <a:pt x="2148" y="610"/>
                    <a:pt x="2186" y="683"/>
                    <a:pt x="2214" y="730"/>
                  </a:cubicBezTo>
                  <a:lnTo>
                    <a:pt x="2293" y="845"/>
                  </a:lnTo>
                  <a:cubicBezTo>
                    <a:pt x="2315" y="876"/>
                    <a:pt x="2329" y="890"/>
                    <a:pt x="2349" y="911"/>
                  </a:cubicBezTo>
                  <a:cubicBezTo>
                    <a:pt x="2369" y="933"/>
                    <a:pt x="2384" y="949"/>
                    <a:pt x="2414" y="973"/>
                  </a:cubicBezTo>
                  <a:cubicBezTo>
                    <a:pt x="2444" y="998"/>
                    <a:pt x="2492" y="1037"/>
                    <a:pt x="2528" y="1061"/>
                  </a:cubicBezTo>
                  <a:lnTo>
                    <a:pt x="2630" y="1115"/>
                  </a:lnTo>
                  <a:lnTo>
                    <a:pt x="2735" y="1161"/>
                  </a:lnTo>
                  <a:lnTo>
                    <a:pt x="2839" y="1194"/>
                  </a:lnTo>
                  <a:cubicBezTo>
                    <a:pt x="2886" y="1207"/>
                    <a:pt x="2954" y="1229"/>
                    <a:pt x="3014" y="1240"/>
                  </a:cubicBezTo>
                  <a:cubicBezTo>
                    <a:pt x="3075" y="1251"/>
                    <a:pt x="3147" y="1253"/>
                    <a:pt x="3203" y="1257"/>
                  </a:cubicBezTo>
                  <a:lnTo>
                    <a:pt x="3350" y="1266"/>
                  </a:lnTo>
                  <a:lnTo>
                    <a:pt x="0" y="1271"/>
                  </a:lnTo>
                  <a:close/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pt-BR">
                <a:latin typeface="+mj-lt"/>
              </a:endParaRPr>
            </a:p>
          </p:txBody>
        </p:sp>
      </p:grpSp>
      <p:sp>
        <p:nvSpPr>
          <p:cNvPr id="22" name="Freeform 15"/>
          <p:cNvSpPr/>
          <p:nvPr/>
        </p:nvSpPr>
        <p:spPr>
          <a:xfrm>
            <a:off x="3059832" y="5301208"/>
            <a:ext cx="1224136" cy="360040"/>
          </a:xfrm>
          <a:custGeom>
            <a:avLst/>
            <a:gdLst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707366 w 1733909"/>
              <a:gd name="connsiteY3" fmla="*/ 1035169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707366 w 1733909"/>
              <a:gd name="connsiteY3" fmla="*/ 1035169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1086928 w 1733909"/>
              <a:gd name="connsiteY2" fmla="*/ 854015 h 1224951"/>
              <a:gd name="connsiteX3" fmla="*/ 1388853 w 1733909"/>
              <a:gd name="connsiteY3" fmla="*/ 577969 h 1224951"/>
              <a:gd name="connsiteX4" fmla="*/ 1578634 w 1733909"/>
              <a:gd name="connsiteY4" fmla="*/ 276045 h 1224951"/>
              <a:gd name="connsiteX5" fmla="*/ 1716656 w 1733909"/>
              <a:gd name="connsiteY5" fmla="*/ 0 h 1224951"/>
              <a:gd name="connsiteX6" fmla="*/ 1733909 w 1733909"/>
              <a:gd name="connsiteY6" fmla="*/ 1224951 h 1224951"/>
              <a:gd name="connsiteX7" fmla="*/ 0 w 1733909"/>
              <a:gd name="connsiteY7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73084"/>
              <a:gd name="connsiteX1" fmla="*/ 414068 w 1733909"/>
              <a:gd name="connsiteY1" fmla="*/ 1164566 h 1273084"/>
              <a:gd name="connsiteX2" fmla="*/ 750498 w 1733909"/>
              <a:gd name="connsiteY2" fmla="*/ 1043796 h 1273084"/>
              <a:gd name="connsiteX3" fmla="*/ 936445 w 1733909"/>
              <a:gd name="connsiteY3" fmla="*/ 954177 h 1273084"/>
              <a:gd name="connsiteX4" fmla="*/ 1086928 w 1733909"/>
              <a:gd name="connsiteY4" fmla="*/ 854015 h 1273084"/>
              <a:gd name="connsiteX5" fmla="*/ 1388853 w 1733909"/>
              <a:gd name="connsiteY5" fmla="*/ 577969 h 1273084"/>
              <a:gd name="connsiteX6" fmla="*/ 1578634 w 1733909"/>
              <a:gd name="connsiteY6" fmla="*/ 276045 h 1273084"/>
              <a:gd name="connsiteX7" fmla="*/ 1716656 w 1733909"/>
              <a:gd name="connsiteY7" fmla="*/ 0 h 1273084"/>
              <a:gd name="connsiteX8" fmla="*/ 1733909 w 1733909"/>
              <a:gd name="connsiteY8" fmla="*/ 1224951 h 1273084"/>
              <a:gd name="connsiteX9" fmla="*/ 0 w 1733909"/>
              <a:gd name="connsiteY9" fmla="*/ 1207698 h 1273084"/>
              <a:gd name="connsiteX0" fmla="*/ 0 w 1733909"/>
              <a:gd name="connsiteY0" fmla="*/ 1207698 h 1273084"/>
              <a:gd name="connsiteX1" fmla="*/ 414068 w 1733909"/>
              <a:gd name="connsiteY1" fmla="*/ 1164566 h 1273084"/>
              <a:gd name="connsiteX2" fmla="*/ 750498 w 1733909"/>
              <a:gd name="connsiteY2" fmla="*/ 1043796 h 1273084"/>
              <a:gd name="connsiteX3" fmla="*/ 936445 w 1733909"/>
              <a:gd name="connsiteY3" fmla="*/ 954177 h 1273084"/>
              <a:gd name="connsiteX4" fmla="*/ 1086928 w 1733909"/>
              <a:gd name="connsiteY4" fmla="*/ 854015 h 1273084"/>
              <a:gd name="connsiteX5" fmla="*/ 1388853 w 1733909"/>
              <a:gd name="connsiteY5" fmla="*/ 577969 h 1273084"/>
              <a:gd name="connsiteX6" fmla="*/ 1578634 w 1733909"/>
              <a:gd name="connsiteY6" fmla="*/ 276045 h 1273084"/>
              <a:gd name="connsiteX7" fmla="*/ 1716656 w 1733909"/>
              <a:gd name="connsiteY7" fmla="*/ 0 h 1273084"/>
              <a:gd name="connsiteX8" fmla="*/ 1733909 w 1733909"/>
              <a:gd name="connsiteY8" fmla="*/ 1224951 h 1273084"/>
              <a:gd name="connsiteX9" fmla="*/ 0 w 1733909"/>
              <a:gd name="connsiteY9" fmla="*/ 1207698 h 1273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3909" h="1273084">
                <a:moveTo>
                  <a:pt x="0" y="1207698"/>
                </a:moveTo>
                <a:cubicBezTo>
                  <a:pt x="24054" y="1249643"/>
                  <a:pt x="212545" y="1204343"/>
                  <a:pt x="414068" y="1164566"/>
                </a:cubicBezTo>
                <a:cubicBezTo>
                  <a:pt x="653451" y="1080099"/>
                  <a:pt x="550653" y="1102743"/>
                  <a:pt x="750498" y="1043796"/>
                </a:cubicBezTo>
                <a:cubicBezTo>
                  <a:pt x="932811" y="951581"/>
                  <a:pt x="689873" y="1074707"/>
                  <a:pt x="936445" y="954177"/>
                </a:cubicBezTo>
                <a:cubicBezTo>
                  <a:pt x="1132217" y="839997"/>
                  <a:pt x="865477" y="986566"/>
                  <a:pt x="1086928" y="854015"/>
                </a:cubicBezTo>
                <a:cubicBezTo>
                  <a:pt x="1333620" y="635000"/>
                  <a:pt x="1288211" y="669984"/>
                  <a:pt x="1388853" y="577969"/>
                </a:cubicBezTo>
                <a:lnTo>
                  <a:pt x="1578634" y="276045"/>
                </a:lnTo>
                <a:lnTo>
                  <a:pt x="1716656" y="0"/>
                </a:lnTo>
                <a:lnTo>
                  <a:pt x="1733909" y="1224951"/>
                </a:lnTo>
                <a:cubicBezTo>
                  <a:pt x="1155939" y="1219200"/>
                  <a:pt x="579295" y="1273084"/>
                  <a:pt x="0" y="1207698"/>
                </a:cubicBezTo>
                <a:close/>
              </a:path>
            </a:pathLst>
          </a:custGeom>
          <a:solidFill>
            <a:srgbClr val="71AD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Texto Explicativo 1 23"/>
          <p:cNvSpPr/>
          <p:nvPr/>
        </p:nvSpPr>
        <p:spPr>
          <a:xfrm>
            <a:off x="2699792" y="3717032"/>
            <a:ext cx="2016224" cy="1008112"/>
          </a:xfrm>
          <a:prstGeom prst="borderCallout1">
            <a:avLst>
              <a:gd name="adj1" fmla="val 94141"/>
              <a:gd name="adj2" fmla="val 47032"/>
              <a:gd name="adj3" fmla="val 182001"/>
              <a:gd name="adj4" fmla="val 523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 é a área à esquerda da estatística do teste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30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00" y="248990"/>
            <a:ext cx="8604448" cy="731738"/>
          </a:xfrm>
        </p:spPr>
        <p:txBody>
          <a:bodyPr/>
          <a:lstStyle/>
          <a:p>
            <a:pPr algn="l" eaLnBrk="1" hangingPunct="1"/>
            <a:r>
              <a:rPr lang="en-US" altLang="en-US" sz="2800" dirty="0" err="1" smtClean="0">
                <a:solidFill>
                  <a:srgbClr val="17375E"/>
                </a:solidFill>
              </a:rPr>
              <a:t>Teste</a:t>
            </a:r>
            <a:r>
              <a:rPr lang="en-US" altLang="en-US" sz="2800" dirty="0" smtClean="0">
                <a:solidFill>
                  <a:srgbClr val="17375E"/>
                </a:solidFill>
              </a:rPr>
              <a:t> de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Hipótese</a:t>
            </a:r>
            <a:r>
              <a:rPr lang="en-US" altLang="en-US" sz="2800" dirty="0" smtClean="0">
                <a:solidFill>
                  <a:srgbClr val="17375E"/>
                </a:solidFill>
              </a:rPr>
              <a:t>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para</a:t>
            </a:r>
            <a:r>
              <a:rPr lang="en-US" altLang="en-US" sz="2800" dirty="0" smtClean="0">
                <a:solidFill>
                  <a:srgbClr val="17375E"/>
                </a:solidFill>
              </a:rPr>
              <a:t> a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média</a:t>
            </a:r>
            <a:r>
              <a:rPr lang="en-US" altLang="en-US" sz="2800" dirty="0" smtClean="0">
                <a:solidFill>
                  <a:srgbClr val="17375E"/>
                </a:solidFill>
              </a:rPr>
              <a:t>  (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amostras</a:t>
            </a:r>
            <a:r>
              <a:rPr lang="en-US" altLang="en-US" sz="2800" dirty="0" smtClean="0">
                <a:solidFill>
                  <a:srgbClr val="17375E"/>
                </a:solidFill>
              </a:rPr>
              <a:t>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Gdes</a:t>
            </a:r>
            <a:r>
              <a:rPr lang="en-US" altLang="en-US" sz="2800" dirty="0" smtClean="0">
                <a:solidFill>
                  <a:srgbClr val="17375E"/>
                </a:solidFill>
              </a:rPr>
              <a:t> ) </a:t>
            </a:r>
            <a:endParaRPr lang="el-GR" altLang="en-US" sz="2800" dirty="0" smtClean="0">
              <a:solidFill>
                <a:srgbClr val="17375E"/>
              </a:solidFill>
            </a:endParaRPr>
          </a:p>
        </p:txBody>
      </p:sp>
      <p:sp>
        <p:nvSpPr>
          <p:cNvPr id="6" name="Content Placeholder 14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688632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/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07504" y="836712"/>
            <a:ext cx="86409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ct val="20000"/>
              </a:spcBef>
              <a:defRPr/>
            </a:pPr>
            <a:endParaRPr lang="pt-BR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 algn="just">
              <a:spcBef>
                <a:spcPct val="20000"/>
              </a:spcBef>
              <a:defRPr/>
            </a:pPr>
            <a:r>
              <a:rPr lang="pt-BR" sz="2000" dirty="0" smtClean="0"/>
              <a:t>TENTE VOCÊ  : Um de seus distribuidores reporta uma média de 150 vendas/dia para o setor responsável . Você suspeita que essa média não esteja correta , então você seleciona </a:t>
            </a:r>
            <a:r>
              <a:rPr lang="pt-BR" sz="2000" dirty="0" err="1" smtClean="0"/>
              <a:t>aleatóriamente</a:t>
            </a:r>
            <a:r>
              <a:rPr lang="pt-BR" sz="2000" dirty="0" smtClean="0"/>
              <a:t> 35 dias e determina o número de vendas a cada dia . A média amostral é 143 vendas/dia com desvio padrão de 15 vendas. Em         = 0,01 , há evidencias suficientes para duvidar da média reportada pelo distribuidor ?</a:t>
            </a:r>
          </a:p>
        </p:txBody>
      </p:sp>
      <p:sp>
        <p:nvSpPr>
          <p:cNvPr id="8" name="Retângulo 7"/>
          <p:cNvSpPr/>
          <p:nvPr/>
        </p:nvSpPr>
        <p:spPr>
          <a:xfrm>
            <a:off x="683568" y="2380818"/>
            <a:ext cx="394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000" dirty="0" smtClean="0"/>
              <a:t>α</a:t>
            </a:r>
            <a:r>
              <a:rPr lang="en-US" sz="2000" dirty="0" smtClean="0">
                <a:latin typeface="Times New Roman" pitchFamily="18" charset="0"/>
              </a:rPr>
              <a:t> </a:t>
            </a:r>
            <a:endParaRPr lang="pt-BR" sz="2000" dirty="0"/>
          </a:p>
        </p:txBody>
      </p:sp>
    </p:spTree>
    <p:extLst>
      <p:ext uri="{BB962C8B-B14F-4D97-AF65-F5344CB8AC3E}">
        <p14:creationId xmlns=""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31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00" y="248990"/>
            <a:ext cx="8604448" cy="731738"/>
          </a:xfrm>
        </p:spPr>
        <p:txBody>
          <a:bodyPr/>
          <a:lstStyle/>
          <a:p>
            <a:pPr algn="l" eaLnBrk="1" hangingPunct="1"/>
            <a:r>
              <a:rPr lang="en-US" altLang="en-US" sz="2800" dirty="0" err="1" smtClean="0">
                <a:solidFill>
                  <a:srgbClr val="17375E"/>
                </a:solidFill>
              </a:rPr>
              <a:t>Teste</a:t>
            </a:r>
            <a:r>
              <a:rPr lang="en-US" altLang="en-US" sz="2800" dirty="0" smtClean="0">
                <a:solidFill>
                  <a:srgbClr val="17375E"/>
                </a:solidFill>
              </a:rPr>
              <a:t> de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Hipótese</a:t>
            </a:r>
            <a:r>
              <a:rPr lang="en-US" altLang="en-US" sz="2800" dirty="0" smtClean="0">
                <a:solidFill>
                  <a:srgbClr val="17375E"/>
                </a:solidFill>
              </a:rPr>
              <a:t>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para</a:t>
            </a:r>
            <a:r>
              <a:rPr lang="en-US" altLang="en-US" sz="2800" dirty="0" smtClean="0">
                <a:solidFill>
                  <a:srgbClr val="17375E"/>
                </a:solidFill>
              </a:rPr>
              <a:t> a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média</a:t>
            </a:r>
            <a:r>
              <a:rPr lang="en-US" altLang="en-US" sz="2800" dirty="0" smtClean="0">
                <a:solidFill>
                  <a:srgbClr val="17375E"/>
                </a:solidFill>
              </a:rPr>
              <a:t>  (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amostras</a:t>
            </a:r>
            <a:r>
              <a:rPr lang="en-US" altLang="en-US" sz="2800" dirty="0" smtClean="0">
                <a:solidFill>
                  <a:srgbClr val="17375E"/>
                </a:solidFill>
              </a:rPr>
              <a:t>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Gdes</a:t>
            </a:r>
            <a:r>
              <a:rPr lang="en-US" altLang="en-US" sz="2800" dirty="0" smtClean="0">
                <a:solidFill>
                  <a:srgbClr val="17375E"/>
                </a:solidFill>
              </a:rPr>
              <a:t> ) </a:t>
            </a:r>
            <a:endParaRPr lang="el-GR" altLang="en-US" sz="2800" dirty="0" smtClean="0">
              <a:solidFill>
                <a:srgbClr val="17375E"/>
              </a:solidFill>
            </a:endParaRPr>
          </a:p>
        </p:txBody>
      </p:sp>
      <p:sp>
        <p:nvSpPr>
          <p:cNvPr id="6" name="Content Placeholder 14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688632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07504" y="836712"/>
            <a:ext cx="864096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ct val="20000"/>
              </a:spcBef>
              <a:defRPr/>
            </a:pPr>
            <a:endParaRPr lang="pt-BR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 algn="just">
              <a:spcBef>
                <a:spcPct val="20000"/>
              </a:spcBef>
              <a:defRPr/>
            </a:pPr>
            <a:r>
              <a:rPr lang="pt-BR" sz="2000" dirty="0" smtClean="0"/>
              <a:t>TENTE VOCÊ  : Uma nutricionista afirma que a média de consumo de café por pessoa é mais que de 8 </a:t>
            </a:r>
            <a:r>
              <a:rPr lang="pt-BR" sz="2000" dirty="0" err="1" smtClean="0"/>
              <a:t>lts</a:t>
            </a:r>
            <a:r>
              <a:rPr lang="pt-BR" sz="2000" dirty="0" smtClean="0"/>
              <a:t> /ano . Em uma amostra aleatória de 100 pessoas você descobre que a média de consumo é de 7,9 </a:t>
            </a:r>
            <a:r>
              <a:rPr lang="pt-BR" sz="2000" dirty="0" err="1" smtClean="0"/>
              <a:t>lts</a:t>
            </a:r>
            <a:r>
              <a:rPr lang="pt-BR" sz="2000" dirty="0" smtClean="0"/>
              <a:t>/ano com desvio padrão de 2,67 </a:t>
            </a:r>
            <a:r>
              <a:rPr lang="pt-BR" sz="2000" dirty="0" err="1" smtClean="0"/>
              <a:t>lts</a:t>
            </a:r>
            <a:r>
              <a:rPr lang="pt-BR" sz="2000" dirty="0" smtClean="0"/>
              <a:t>. Em        = 0,07 você pode apoiar a afirmação da nutricionista ?</a:t>
            </a:r>
          </a:p>
        </p:txBody>
      </p:sp>
      <p:sp>
        <p:nvSpPr>
          <p:cNvPr id="8" name="Retângulo 7"/>
          <p:cNvSpPr/>
          <p:nvPr/>
        </p:nvSpPr>
        <p:spPr>
          <a:xfrm>
            <a:off x="611560" y="2132856"/>
            <a:ext cx="2880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000" dirty="0" smtClean="0"/>
              <a:t>α</a:t>
            </a:r>
            <a:r>
              <a:rPr lang="en-US" sz="2000" dirty="0" smtClean="0">
                <a:latin typeface="Times New Roman" pitchFamily="18" charset="0"/>
              </a:rPr>
              <a:t> </a:t>
            </a:r>
            <a:endParaRPr lang="pt-BR" sz="2000" dirty="0"/>
          </a:p>
        </p:txBody>
      </p:sp>
    </p:spTree>
    <p:extLst>
      <p:ext uri="{BB962C8B-B14F-4D97-AF65-F5344CB8AC3E}">
        <p14:creationId xmlns=""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4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48990"/>
            <a:ext cx="8604448" cy="731738"/>
          </a:xfrm>
        </p:spPr>
        <p:txBody>
          <a:bodyPr/>
          <a:lstStyle/>
          <a:p>
            <a:pPr eaLnBrk="1" hangingPunct="1"/>
            <a:r>
              <a:rPr lang="en-US" altLang="en-US" sz="3600" dirty="0" err="1" smtClean="0">
                <a:solidFill>
                  <a:srgbClr val="17375E"/>
                </a:solidFill>
              </a:rPr>
              <a:t>Teste</a:t>
            </a:r>
            <a:r>
              <a:rPr lang="en-US" altLang="en-US" sz="3600" dirty="0" smtClean="0">
                <a:solidFill>
                  <a:srgbClr val="17375E"/>
                </a:solidFill>
              </a:rPr>
              <a:t> de </a:t>
            </a:r>
            <a:r>
              <a:rPr lang="en-US" altLang="en-US" sz="3600" dirty="0" err="1" smtClean="0">
                <a:solidFill>
                  <a:srgbClr val="17375E"/>
                </a:solidFill>
              </a:rPr>
              <a:t>Hipótese</a:t>
            </a:r>
            <a:endParaRPr lang="el-GR" altLang="en-US" sz="3600" dirty="0" smtClean="0">
              <a:solidFill>
                <a:srgbClr val="17375E"/>
              </a:solidFill>
            </a:endParaRPr>
          </a:p>
        </p:txBody>
      </p:sp>
      <p:sp>
        <p:nvSpPr>
          <p:cNvPr id="6" name="Content Placeholder 14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688632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Content Placeholder 14"/>
          <p:cNvSpPr txBox="1">
            <a:spLocks/>
          </p:cNvSpPr>
          <p:nvPr/>
        </p:nvSpPr>
        <p:spPr>
          <a:xfrm>
            <a:off x="251520" y="1412776"/>
            <a:ext cx="8712968" cy="2736304"/>
          </a:xfrm>
          <a:prstGeom prst="rect">
            <a:avLst/>
          </a:prstGeo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Teste </a:t>
            </a:r>
            <a:r>
              <a:rPr lang="pt-BR" sz="2400" dirty="0" err="1" smtClean="0">
                <a:solidFill>
                  <a:schemeClr val="tx2">
                    <a:lumMod val="75000"/>
                  </a:schemeClr>
                </a:solidFill>
              </a:rPr>
              <a:t>Unicaudal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 à direita 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pt-BR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Se o teste de </a:t>
            </a:r>
            <a:r>
              <a:rPr lang="pt-BR" sz="2400" dirty="0" err="1" smtClean="0">
                <a:solidFill>
                  <a:schemeClr val="tx2">
                    <a:lumMod val="75000"/>
                  </a:schemeClr>
                </a:solidFill>
              </a:rPr>
              <a:t>hipotese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 alternativa  Ha contém o </a:t>
            </a:r>
            <a:r>
              <a:rPr lang="pt-BR" sz="2400" dirty="0" err="1" smtClean="0">
                <a:solidFill>
                  <a:schemeClr val="tx2">
                    <a:lumMod val="75000"/>
                  </a:schemeClr>
                </a:solidFill>
              </a:rPr>
              <a:t>simbolo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 de maior que   ( &gt; ) , o teste de hipótese é </a:t>
            </a:r>
            <a:r>
              <a:rPr lang="pt-BR" sz="2400" dirty="0" err="1" smtClean="0">
                <a:solidFill>
                  <a:schemeClr val="tx2">
                    <a:lumMod val="75000"/>
                  </a:schemeClr>
                </a:solidFill>
              </a:rPr>
              <a:t>unicaudal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 à direita.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pt-BR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Se </a:t>
            </a:r>
            <a:r>
              <a:rPr lang="pt-BR" sz="2400" dirty="0" err="1" smtClean="0">
                <a:solidFill>
                  <a:schemeClr val="tx2">
                    <a:lumMod val="75000"/>
                  </a:schemeClr>
                </a:solidFill>
              </a:rPr>
              <a:t>Ho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:         x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     Ha :      &gt; x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l-GR" sz="2400" dirty="0" smtClean="0"/>
          </a:p>
          <a:p>
            <a:pPr algn="just">
              <a:spcBef>
                <a:spcPct val="20000"/>
              </a:spcBef>
            </a:pPr>
            <a:endParaRPr lang="el-GR" sz="2400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1187624" y="3574177"/>
            <a:ext cx="27875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i="1" dirty="0" smtClean="0">
                <a:latin typeface="Symbol" pitchFamily="18" charset="2"/>
              </a:rPr>
              <a:t>m </a:t>
            </a:r>
            <a:endParaRPr lang="en-US" sz="2800" i="1" dirty="0"/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1268908" y="4006225"/>
            <a:ext cx="27875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i="1" dirty="0" smtClean="0">
                <a:latin typeface="Symbol" pitchFamily="18" charset="2"/>
              </a:rPr>
              <a:t>m </a:t>
            </a:r>
            <a:endParaRPr lang="en-US" sz="2800" i="1" dirty="0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915816" y="3524801"/>
            <a:ext cx="6192688" cy="2640503"/>
            <a:chOff x="1447800" y="2613580"/>
            <a:chExt cx="6192688" cy="2639931"/>
          </a:xfrm>
        </p:grpSpPr>
        <p:sp>
          <p:nvSpPr>
            <p:cNvPr id="15" name="Line 8"/>
            <p:cNvSpPr>
              <a:spLocks noChangeShapeType="1"/>
            </p:cNvSpPr>
            <p:nvPr/>
          </p:nvSpPr>
          <p:spPr bwMode="auto">
            <a:xfrm>
              <a:off x="1447800" y="4736068"/>
              <a:ext cx="57912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>
                <a:latin typeface="+mj-lt"/>
              </a:endParaRPr>
            </a:p>
          </p:txBody>
        </p:sp>
        <p:sp>
          <p:nvSpPr>
            <p:cNvPr id="16" name="Rectangle 9"/>
            <p:cNvSpPr>
              <a:spLocks noChangeArrowheads="1"/>
            </p:cNvSpPr>
            <p:nvPr/>
          </p:nvSpPr>
          <p:spPr bwMode="auto">
            <a:xfrm>
              <a:off x="2007568" y="4812268"/>
              <a:ext cx="184731" cy="369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4095480" y="4812268"/>
              <a:ext cx="354584" cy="369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+mj-lt"/>
                </a:rPr>
                <a:t> 0</a:t>
              </a:r>
            </a:p>
          </p:txBody>
        </p:sp>
        <p:sp>
          <p:nvSpPr>
            <p:cNvPr id="18" name="Line 11"/>
            <p:cNvSpPr>
              <a:spLocks noChangeShapeType="1"/>
            </p:cNvSpPr>
            <p:nvPr/>
          </p:nvSpPr>
          <p:spPr bwMode="auto">
            <a:xfrm>
              <a:off x="5336232" y="4682093"/>
              <a:ext cx="0" cy="200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>
                <a:latin typeface="+mj-lt"/>
              </a:endParaRPr>
            </a:p>
          </p:txBody>
        </p:sp>
        <p:sp>
          <p:nvSpPr>
            <p:cNvPr id="19" name="Line 12"/>
            <p:cNvSpPr>
              <a:spLocks noChangeShapeType="1"/>
            </p:cNvSpPr>
            <p:nvPr/>
          </p:nvSpPr>
          <p:spPr bwMode="auto">
            <a:xfrm>
              <a:off x="4289425" y="4650343"/>
              <a:ext cx="0" cy="200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>
                <a:latin typeface="+mj-lt"/>
              </a:endParaRPr>
            </a:p>
          </p:txBody>
        </p:sp>
        <p:sp>
          <p:nvSpPr>
            <p:cNvPr id="20" name="Text Box 13"/>
            <p:cNvSpPr txBox="1">
              <a:spLocks noChangeArrowheads="1"/>
            </p:cNvSpPr>
            <p:nvPr/>
          </p:nvSpPr>
          <p:spPr bwMode="auto">
            <a:xfrm>
              <a:off x="6756002" y="4853488"/>
              <a:ext cx="884486" cy="400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 i="1" dirty="0" smtClean="0">
                  <a:latin typeface="+mj-lt"/>
                </a:rPr>
                <a:t>z </a:t>
              </a:r>
              <a:r>
                <a:rPr lang="en-US" sz="2000" i="1" dirty="0" err="1" smtClean="0">
                  <a:latin typeface="+mj-lt"/>
                </a:rPr>
                <a:t>ou</a:t>
              </a:r>
              <a:r>
                <a:rPr lang="en-US" sz="2000" i="1" dirty="0" smtClean="0">
                  <a:latin typeface="+mj-lt"/>
                </a:rPr>
                <a:t> t</a:t>
              </a:r>
              <a:endParaRPr lang="en-US" sz="2000" i="1" dirty="0">
                <a:latin typeface="+mj-lt"/>
              </a:endParaRPr>
            </a:p>
          </p:txBody>
        </p:sp>
        <p:sp>
          <p:nvSpPr>
            <p:cNvPr id="21" name="Freeform 14"/>
            <p:cNvSpPr>
              <a:spLocks/>
            </p:cNvSpPr>
            <p:nvPr/>
          </p:nvSpPr>
          <p:spPr bwMode="auto">
            <a:xfrm>
              <a:off x="1600200" y="2613580"/>
              <a:ext cx="5318125" cy="2122488"/>
            </a:xfrm>
            <a:custGeom>
              <a:avLst/>
              <a:gdLst>
                <a:gd name="T0" fmla="*/ 0 w 3350"/>
                <a:gd name="T1" fmla="*/ 2147483647 h 1271"/>
                <a:gd name="T2" fmla="*/ 2147483647 w 3350"/>
                <a:gd name="T3" fmla="*/ 2147483647 h 1271"/>
                <a:gd name="T4" fmla="*/ 2147483647 w 3350"/>
                <a:gd name="T5" fmla="*/ 2147483647 h 1271"/>
                <a:gd name="T6" fmla="*/ 2147483647 w 3350"/>
                <a:gd name="T7" fmla="*/ 2147483647 h 1271"/>
                <a:gd name="T8" fmla="*/ 2147483647 w 3350"/>
                <a:gd name="T9" fmla="*/ 2147483647 h 1271"/>
                <a:gd name="T10" fmla="*/ 2147483647 w 3350"/>
                <a:gd name="T11" fmla="*/ 2147483647 h 1271"/>
                <a:gd name="T12" fmla="*/ 2147483647 w 3350"/>
                <a:gd name="T13" fmla="*/ 2147483647 h 1271"/>
                <a:gd name="T14" fmla="*/ 2147483647 w 3350"/>
                <a:gd name="T15" fmla="*/ 2147483647 h 1271"/>
                <a:gd name="T16" fmla="*/ 2147483647 w 3350"/>
                <a:gd name="T17" fmla="*/ 2147483647 h 1271"/>
                <a:gd name="T18" fmla="*/ 2147483647 w 3350"/>
                <a:gd name="T19" fmla="*/ 2147483647 h 1271"/>
                <a:gd name="T20" fmla="*/ 2147483647 w 3350"/>
                <a:gd name="T21" fmla="*/ 2147483647 h 1271"/>
                <a:gd name="T22" fmla="*/ 2147483647 w 3350"/>
                <a:gd name="T23" fmla="*/ 2147483647 h 1271"/>
                <a:gd name="T24" fmla="*/ 2147483647 w 3350"/>
                <a:gd name="T25" fmla="*/ 2147483647 h 1271"/>
                <a:gd name="T26" fmla="*/ 2147483647 w 3350"/>
                <a:gd name="T27" fmla="*/ 2147483647 h 1271"/>
                <a:gd name="T28" fmla="*/ 2147483647 w 3350"/>
                <a:gd name="T29" fmla="*/ 2147483647 h 1271"/>
                <a:gd name="T30" fmla="*/ 2147483647 w 3350"/>
                <a:gd name="T31" fmla="*/ 2147483647 h 1271"/>
                <a:gd name="T32" fmla="*/ 2147483647 w 3350"/>
                <a:gd name="T33" fmla="*/ 2147483647 h 1271"/>
                <a:gd name="T34" fmla="*/ 2147483647 w 3350"/>
                <a:gd name="T35" fmla="*/ 2147483647 h 1271"/>
                <a:gd name="T36" fmla="*/ 2147483647 w 3350"/>
                <a:gd name="T37" fmla="*/ 2147483647 h 1271"/>
                <a:gd name="T38" fmla="*/ 2147483647 w 3350"/>
                <a:gd name="T39" fmla="*/ 2147483647 h 1271"/>
                <a:gd name="T40" fmla="*/ 2147483647 w 3350"/>
                <a:gd name="T41" fmla="*/ 2147483647 h 1271"/>
                <a:gd name="T42" fmla="*/ 2147483647 w 3350"/>
                <a:gd name="T43" fmla="*/ 2147483647 h 1271"/>
                <a:gd name="T44" fmla="*/ 2147483647 w 3350"/>
                <a:gd name="T45" fmla="*/ 2147483647 h 1271"/>
                <a:gd name="T46" fmla="*/ 2147483647 w 3350"/>
                <a:gd name="T47" fmla="*/ 2147483647 h 1271"/>
                <a:gd name="T48" fmla="*/ 2147483647 w 3350"/>
                <a:gd name="T49" fmla="*/ 2147483647 h 1271"/>
                <a:gd name="T50" fmla="*/ 2147483647 w 3350"/>
                <a:gd name="T51" fmla="*/ 2147483647 h 1271"/>
                <a:gd name="T52" fmla="*/ 2147483647 w 3350"/>
                <a:gd name="T53" fmla="*/ 2147483647 h 1271"/>
                <a:gd name="T54" fmla="*/ 2147483647 w 3350"/>
                <a:gd name="T55" fmla="*/ 2147483647 h 1271"/>
                <a:gd name="T56" fmla="*/ 2147483647 w 3350"/>
                <a:gd name="T57" fmla="*/ 2147483647 h 1271"/>
                <a:gd name="T58" fmla="*/ 2147483647 w 3350"/>
                <a:gd name="T59" fmla="*/ 2147483647 h 1271"/>
                <a:gd name="T60" fmla="*/ 2147483647 w 3350"/>
                <a:gd name="T61" fmla="*/ 2147483647 h 1271"/>
                <a:gd name="T62" fmla="*/ 2147483647 w 3350"/>
                <a:gd name="T63" fmla="*/ 2147483647 h 1271"/>
                <a:gd name="T64" fmla="*/ 2147483647 w 3350"/>
                <a:gd name="T65" fmla="*/ 2147483647 h 1271"/>
                <a:gd name="T66" fmla="*/ 0 w 3350"/>
                <a:gd name="T67" fmla="*/ 2147483647 h 127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350"/>
                <a:gd name="T103" fmla="*/ 0 h 1271"/>
                <a:gd name="T104" fmla="*/ 3350 w 3350"/>
                <a:gd name="T105" fmla="*/ 1271 h 127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350" h="1271">
                  <a:moveTo>
                    <a:pt x="0" y="1271"/>
                  </a:moveTo>
                  <a:lnTo>
                    <a:pt x="69" y="1262"/>
                  </a:lnTo>
                  <a:lnTo>
                    <a:pt x="130" y="1257"/>
                  </a:lnTo>
                  <a:cubicBezTo>
                    <a:pt x="185" y="1251"/>
                    <a:pt x="321" y="1244"/>
                    <a:pt x="399" y="1229"/>
                  </a:cubicBezTo>
                  <a:cubicBezTo>
                    <a:pt x="476" y="1215"/>
                    <a:pt x="525" y="1198"/>
                    <a:pt x="594" y="1170"/>
                  </a:cubicBezTo>
                  <a:cubicBezTo>
                    <a:pt x="662" y="1142"/>
                    <a:pt x="753" y="1094"/>
                    <a:pt x="810" y="1061"/>
                  </a:cubicBezTo>
                  <a:cubicBezTo>
                    <a:pt x="868" y="1027"/>
                    <a:pt x="902" y="998"/>
                    <a:pt x="938" y="967"/>
                  </a:cubicBezTo>
                  <a:cubicBezTo>
                    <a:pt x="975" y="936"/>
                    <a:pt x="1005" y="902"/>
                    <a:pt x="1029" y="875"/>
                  </a:cubicBezTo>
                  <a:cubicBezTo>
                    <a:pt x="1053" y="848"/>
                    <a:pt x="1060" y="838"/>
                    <a:pt x="1083" y="804"/>
                  </a:cubicBezTo>
                  <a:lnTo>
                    <a:pt x="1172" y="667"/>
                  </a:lnTo>
                  <a:lnTo>
                    <a:pt x="1226" y="566"/>
                  </a:lnTo>
                  <a:lnTo>
                    <a:pt x="1278" y="456"/>
                  </a:lnTo>
                  <a:lnTo>
                    <a:pt x="1330" y="346"/>
                  </a:lnTo>
                  <a:lnTo>
                    <a:pt x="1395" y="223"/>
                  </a:lnTo>
                  <a:cubicBezTo>
                    <a:pt x="1421" y="181"/>
                    <a:pt x="1452" y="129"/>
                    <a:pt x="1483" y="95"/>
                  </a:cubicBezTo>
                  <a:cubicBezTo>
                    <a:pt x="1514" y="62"/>
                    <a:pt x="1550" y="38"/>
                    <a:pt x="1581" y="22"/>
                  </a:cubicBezTo>
                  <a:cubicBezTo>
                    <a:pt x="1612" y="7"/>
                    <a:pt x="1640" y="4"/>
                    <a:pt x="1671" y="2"/>
                  </a:cubicBezTo>
                  <a:cubicBezTo>
                    <a:pt x="1701" y="1"/>
                    <a:pt x="1731" y="0"/>
                    <a:pt x="1764" y="12"/>
                  </a:cubicBezTo>
                  <a:cubicBezTo>
                    <a:pt x="1798" y="24"/>
                    <a:pt x="1838" y="42"/>
                    <a:pt x="1871" y="76"/>
                  </a:cubicBezTo>
                  <a:cubicBezTo>
                    <a:pt x="1904" y="110"/>
                    <a:pt x="1926" y="155"/>
                    <a:pt x="1960" y="216"/>
                  </a:cubicBezTo>
                  <a:cubicBezTo>
                    <a:pt x="1994" y="277"/>
                    <a:pt x="2045" y="385"/>
                    <a:pt x="2072" y="443"/>
                  </a:cubicBezTo>
                  <a:cubicBezTo>
                    <a:pt x="2099" y="501"/>
                    <a:pt x="2100" y="514"/>
                    <a:pt x="2124" y="562"/>
                  </a:cubicBezTo>
                  <a:cubicBezTo>
                    <a:pt x="2148" y="610"/>
                    <a:pt x="2186" y="683"/>
                    <a:pt x="2214" y="730"/>
                  </a:cubicBezTo>
                  <a:lnTo>
                    <a:pt x="2293" y="845"/>
                  </a:lnTo>
                  <a:cubicBezTo>
                    <a:pt x="2315" y="876"/>
                    <a:pt x="2329" y="890"/>
                    <a:pt x="2349" y="911"/>
                  </a:cubicBezTo>
                  <a:cubicBezTo>
                    <a:pt x="2369" y="933"/>
                    <a:pt x="2384" y="949"/>
                    <a:pt x="2414" y="973"/>
                  </a:cubicBezTo>
                  <a:cubicBezTo>
                    <a:pt x="2444" y="998"/>
                    <a:pt x="2492" y="1037"/>
                    <a:pt x="2528" y="1061"/>
                  </a:cubicBezTo>
                  <a:lnTo>
                    <a:pt x="2630" y="1115"/>
                  </a:lnTo>
                  <a:lnTo>
                    <a:pt x="2735" y="1161"/>
                  </a:lnTo>
                  <a:lnTo>
                    <a:pt x="2839" y="1194"/>
                  </a:lnTo>
                  <a:cubicBezTo>
                    <a:pt x="2886" y="1207"/>
                    <a:pt x="2954" y="1229"/>
                    <a:pt x="3014" y="1240"/>
                  </a:cubicBezTo>
                  <a:cubicBezTo>
                    <a:pt x="3075" y="1251"/>
                    <a:pt x="3147" y="1253"/>
                    <a:pt x="3203" y="1257"/>
                  </a:cubicBezTo>
                  <a:lnTo>
                    <a:pt x="3350" y="1266"/>
                  </a:lnTo>
                  <a:lnTo>
                    <a:pt x="0" y="1271"/>
                  </a:lnTo>
                  <a:close/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pt-BR">
                <a:latin typeface="+mj-lt"/>
              </a:endParaRPr>
            </a:p>
          </p:txBody>
        </p:sp>
      </p:grpSp>
      <p:sp>
        <p:nvSpPr>
          <p:cNvPr id="22" name="Freeform 15"/>
          <p:cNvSpPr/>
          <p:nvPr/>
        </p:nvSpPr>
        <p:spPr>
          <a:xfrm flipH="1">
            <a:off x="6804248" y="5085184"/>
            <a:ext cx="1368152" cy="576064"/>
          </a:xfrm>
          <a:custGeom>
            <a:avLst/>
            <a:gdLst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707366 w 1733909"/>
              <a:gd name="connsiteY3" fmla="*/ 1035169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707366 w 1733909"/>
              <a:gd name="connsiteY3" fmla="*/ 1035169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1086928 w 1733909"/>
              <a:gd name="connsiteY2" fmla="*/ 854015 h 1224951"/>
              <a:gd name="connsiteX3" fmla="*/ 1388853 w 1733909"/>
              <a:gd name="connsiteY3" fmla="*/ 577969 h 1224951"/>
              <a:gd name="connsiteX4" fmla="*/ 1578634 w 1733909"/>
              <a:gd name="connsiteY4" fmla="*/ 276045 h 1224951"/>
              <a:gd name="connsiteX5" fmla="*/ 1716656 w 1733909"/>
              <a:gd name="connsiteY5" fmla="*/ 0 h 1224951"/>
              <a:gd name="connsiteX6" fmla="*/ 1733909 w 1733909"/>
              <a:gd name="connsiteY6" fmla="*/ 1224951 h 1224951"/>
              <a:gd name="connsiteX7" fmla="*/ 0 w 1733909"/>
              <a:gd name="connsiteY7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73084"/>
              <a:gd name="connsiteX1" fmla="*/ 414068 w 1733909"/>
              <a:gd name="connsiteY1" fmla="*/ 1164566 h 1273084"/>
              <a:gd name="connsiteX2" fmla="*/ 750498 w 1733909"/>
              <a:gd name="connsiteY2" fmla="*/ 1043796 h 1273084"/>
              <a:gd name="connsiteX3" fmla="*/ 936445 w 1733909"/>
              <a:gd name="connsiteY3" fmla="*/ 954177 h 1273084"/>
              <a:gd name="connsiteX4" fmla="*/ 1086928 w 1733909"/>
              <a:gd name="connsiteY4" fmla="*/ 854015 h 1273084"/>
              <a:gd name="connsiteX5" fmla="*/ 1388853 w 1733909"/>
              <a:gd name="connsiteY5" fmla="*/ 577969 h 1273084"/>
              <a:gd name="connsiteX6" fmla="*/ 1578634 w 1733909"/>
              <a:gd name="connsiteY6" fmla="*/ 276045 h 1273084"/>
              <a:gd name="connsiteX7" fmla="*/ 1716656 w 1733909"/>
              <a:gd name="connsiteY7" fmla="*/ 0 h 1273084"/>
              <a:gd name="connsiteX8" fmla="*/ 1733909 w 1733909"/>
              <a:gd name="connsiteY8" fmla="*/ 1224951 h 1273084"/>
              <a:gd name="connsiteX9" fmla="*/ 0 w 1733909"/>
              <a:gd name="connsiteY9" fmla="*/ 1207698 h 1273084"/>
              <a:gd name="connsiteX0" fmla="*/ 0 w 1733909"/>
              <a:gd name="connsiteY0" fmla="*/ 1207698 h 1273084"/>
              <a:gd name="connsiteX1" fmla="*/ 414068 w 1733909"/>
              <a:gd name="connsiteY1" fmla="*/ 1164566 h 1273084"/>
              <a:gd name="connsiteX2" fmla="*/ 750498 w 1733909"/>
              <a:gd name="connsiteY2" fmla="*/ 1043796 h 1273084"/>
              <a:gd name="connsiteX3" fmla="*/ 936445 w 1733909"/>
              <a:gd name="connsiteY3" fmla="*/ 954177 h 1273084"/>
              <a:gd name="connsiteX4" fmla="*/ 1086928 w 1733909"/>
              <a:gd name="connsiteY4" fmla="*/ 854015 h 1273084"/>
              <a:gd name="connsiteX5" fmla="*/ 1388853 w 1733909"/>
              <a:gd name="connsiteY5" fmla="*/ 577969 h 1273084"/>
              <a:gd name="connsiteX6" fmla="*/ 1578634 w 1733909"/>
              <a:gd name="connsiteY6" fmla="*/ 276045 h 1273084"/>
              <a:gd name="connsiteX7" fmla="*/ 1716656 w 1733909"/>
              <a:gd name="connsiteY7" fmla="*/ 0 h 1273084"/>
              <a:gd name="connsiteX8" fmla="*/ 1733909 w 1733909"/>
              <a:gd name="connsiteY8" fmla="*/ 1224951 h 1273084"/>
              <a:gd name="connsiteX9" fmla="*/ 0 w 1733909"/>
              <a:gd name="connsiteY9" fmla="*/ 1207698 h 1273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3909" h="1273084">
                <a:moveTo>
                  <a:pt x="0" y="1207698"/>
                </a:moveTo>
                <a:cubicBezTo>
                  <a:pt x="24054" y="1249643"/>
                  <a:pt x="212545" y="1204343"/>
                  <a:pt x="414068" y="1164566"/>
                </a:cubicBezTo>
                <a:cubicBezTo>
                  <a:pt x="653451" y="1080099"/>
                  <a:pt x="550653" y="1102743"/>
                  <a:pt x="750498" y="1043796"/>
                </a:cubicBezTo>
                <a:cubicBezTo>
                  <a:pt x="932811" y="951581"/>
                  <a:pt x="689873" y="1074707"/>
                  <a:pt x="936445" y="954177"/>
                </a:cubicBezTo>
                <a:cubicBezTo>
                  <a:pt x="1132217" y="839997"/>
                  <a:pt x="865477" y="986566"/>
                  <a:pt x="1086928" y="854015"/>
                </a:cubicBezTo>
                <a:cubicBezTo>
                  <a:pt x="1333620" y="635000"/>
                  <a:pt x="1288211" y="669984"/>
                  <a:pt x="1388853" y="577969"/>
                </a:cubicBezTo>
                <a:lnTo>
                  <a:pt x="1578634" y="276045"/>
                </a:lnTo>
                <a:lnTo>
                  <a:pt x="1716656" y="0"/>
                </a:lnTo>
                <a:lnTo>
                  <a:pt x="1733909" y="1224951"/>
                </a:lnTo>
                <a:cubicBezTo>
                  <a:pt x="1155939" y="1219200"/>
                  <a:pt x="579295" y="1273084"/>
                  <a:pt x="0" y="1207698"/>
                </a:cubicBezTo>
                <a:close/>
              </a:path>
            </a:pathLst>
          </a:custGeom>
          <a:solidFill>
            <a:srgbClr val="71AD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Texto Explicativo 1 23"/>
          <p:cNvSpPr/>
          <p:nvPr/>
        </p:nvSpPr>
        <p:spPr>
          <a:xfrm>
            <a:off x="6804248" y="3573016"/>
            <a:ext cx="2016224" cy="1008112"/>
          </a:xfrm>
          <a:prstGeom prst="borderCallout1">
            <a:avLst>
              <a:gd name="adj1" fmla="val 94141"/>
              <a:gd name="adj2" fmla="val 47032"/>
              <a:gd name="adj3" fmla="val 185535"/>
              <a:gd name="adj4" fmla="val 129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 é a área à direita da estatística do teste</a:t>
            </a:r>
            <a:endParaRPr lang="pt-BR" dirty="0"/>
          </a:p>
        </p:txBody>
      </p:sp>
      <p:sp>
        <p:nvSpPr>
          <p:cNvPr id="23" name="Retângulo 22"/>
          <p:cNvSpPr/>
          <p:nvPr/>
        </p:nvSpPr>
        <p:spPr>
          <a:xfrm>
            <a:off x="1399486" y="355385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smtClean="0"/>
              <a:t>≤</a:t>
            </a:r>
            <a:endParaRPr lang="pt-BR" sz="2800" dirty="0"/>
          </a:p>
        </p:txBody>
      </p:sp>
    </p:spTree>
    <p:extLst>
      <p:ext uri="{BB962C8B-B14F-4D97-AF65-F5344CB8AC3E}">
        <p14:creationId xmlns=""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5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48990"/>
            <a:ext cx="8604448" cy="731738"/>
          </a:xfrm>
        </p:spPr>
        <p:txBody>
          <a:bodyPr/>
          <a:lstStyle/>
          <a:p>
            <a:pPr eaLnBrk="1" hangingPunct="1"/>
            <a:r>
              <a:rPr lang="en-US" altLang="en-US" sz="3600" dirty="0" err="1" smtClean="0">
                <a:solidFill>
                  <a:srgbClr val="17375E"/>
                </a:solidFill>
              </a:rPr>
              <a:t>Teste</a:t>
            </a:r>
            <a:r>
              <a:rPr lang="en-US" altLang="en-US" sz="3600" dirty="0" smtClean="0">
                <a:solidFill>
                  <a:srgbClr val="17375E"/>
                </a:solidFill>
              </a:rPr>
              <a:t> de </a:t>
            </a:r>
            <a:r>
              <a:rPr lang="en-US" altLang="en-US" sz="3600" dirty="0" err="1" smtClean="0">
                <a:solidFill>
                  <a:srgbClr val="17375E"/>
                </a:solidFill>
              </a:rPr>
              <a:t>Hipótese</a:t>
            </a:r>
            <a:endParaRPr lang="el-GR" altLang="en-US" sz="3600" dirty="0" smtClean="0">
              <a:solidFill>
                <a:srgbClr val="17375E"/>
              </a:solidFill>
            </a:endParaRPr>
          </a:p>
        </p:txBody>
      </p:sp>
      <p:sp>
        <p:nvSpPr>
          <p:cNvPr id="6" name="Content Placeholder 14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688632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Content Placeholder 14"/>
          <p:cNvSpPr txBox="1">
            <a:spLocks/>
          </p:cNvSpPr>
          <p:nvPr/>
        </p:nvSpPr>
        <p:spPr>
          <a:xfrm>
            <a:off x="251520" y="1412776"/>
            <a:ext cx="8712968" cy="2736304"/>
          </a:xfrm>
          <a:prstGeom prst="rect">
            <a:avLst/>
          </a:prstGeo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Teste  Bicaudal 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pt-BR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Se o teste de </a:t>
            </a:r>
            <a:r>
              <a:rPr lang="pt-BR" sz="2400" dirty="0" err="1" smtClean="0">
                <a:solidFill>
                  <a:schemeClr val="tx2">
                    <a:lumMod val="75000"/>
                  </a:schemeClr>
                </a:solidFill>
              </a:rPr>
              <a:t>hipotese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 alternativa  Ha contém o </a:t>
            </a:r>
            <a:r>
              <a:rPr lang="pt-BR" sz="2400" dirty="0" err="1" smtClean="0">
                <a:solidFill>
                  <a:schemeClr val="tx2">
                    <a:lumMod val="75000"/>
                  </a:schemeClr>
                </a:solidFill>
              </a:rPr>
              <a:t>simbolo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 de não igualdade    (   ) , o teste de hipótese é </a:t>
            </a:r>
            <a:r>
              <a:rPr lang="pt-BR" sz="2400" dirty="0" err="1" smtClean="0">
                <a:solidFill>
                  <a:schemeClr val="tx2">
                    <a:lumMod val="75000"/>
                  </a:schemeClr>
                </a:solidFill>
              </a:rPr>
              <a:t>unicaudal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 à direita.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pt-BR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Se </a:t>
            </a:r>
            <a:r>
              <a:rPr lang="pt-BR" sz="2400" dirty="0" err="1" smtClean="0">
                <a:solidFill>
                  <a:schemeClr val="tx2">
                    <a:lumMod val="75000"/>
                  </a:schemeClr>
                </a:solidFill>
              </a:rPr>
              <a:t>Ho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:         x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     Ha :         x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l-GR" sz="2400" dirty="0" smtClean="0"/>
          </a:p>
          <a:p>
            <a:pPr algn="just">
              <a:spcBef>
                <a:spcPct val="20000"/>
              </a:spcBef>
            </a:pPr>
            <a:endParaRPr lang="el-GR" sz="2400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1187624" y="3574177"/>
            <a:ext cx="27875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i="1" dirty="0" smtClean="0">
                <a:latin typeface="Symbol" pitchFamily="18" charset="2"/>
              </a:rPr>
              <a:t>m </a:t>
            </a:r>
            <a:endParaRPr lang="en-US" sz="2800" i="1" dirty="0"/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1268908" y="4006225"/>
            <a:ext cx="27875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i="1" dirty="0" smtClean="0">
                <a:latin typeface="Symbol" pitchFamily="18" charset="2"/>
              </a:rPr>
              <a:t>m </a:t>
            </a:r>
            <a:endParaRPr lang="en-US" sz="2800" i="1" dirty="0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915816" y="3524801"/>
            <a:ext cx="6192688" cy="2640503"/>
            <a:chOff x="1447800" y="2613580"/>
            <a:chExt cx="6192688" cy="2639931"/>
          </a:xfrm>
        </p:grpSpPr>
        <p:sp>
          <p:nvSpPr>
            <p:cNvPr id="15" name="Line 8"/>
            <p:cNvSpPr>
              <a:spLocks noChangeShapeType="1"/>
            </p:cNvSpPr>
            <p:nvPr/>
          </p:nvSpPr>
          <p:spPr bwMode="auto">
            <a:xfrm>
              <a:off x="1447800" y="4736068"/>
              <a:ext cx="57912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>
                <a:latin typeface="+mj-lt"/>
              </a:endParaRPr>
            </a:p>
          </p:txBody>
        </p:sp>
        <p:sp>
          <p:nvSpPr>
            <p:cNvPr id="16" name="Rectangle 9"/>
            <p:cNvSpPr>
              <a:spLocks noChangeArrowheads="1"/>
            </p:cNvSpPr>
            <p:nvPr/>
          </p:nvSpPr>
          <p:spPr bwMode="auto">
            <a:xfrm>
              <a:off x="2007568" y="4812268"/>
              <a:ext cx="184731" cy="369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4095480" y="4812268"/>
              <a:ext cx="354584" cy="369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+mj-lt"/>
                </a:rPr>
                <a:t> 0</a:t>
              </a:r>
            </a:p>
          </p:txBody>
        </p:sp>
        <p:sp>
          <p:nvSpPr>
            <p:cNvPr id="18" name="Line 11"/>
            <p:cNvSpPr>
              <a:spLocks noChangeShapeType="1"/>
            </p:cNvSpPr>
            <p:nvPr/>
          </p:nvSpPr>
          <p:spPr bwMode="auto">
            <a:xfrm>
              <a:off x="5336232" y="4682093"/>
              <a:ext cx="0" cy="200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>
                <a:latin typeface="+mj-lt"/>
              </a:endParaRPr>
            </a:p>
          </p:txBody>
        </p:sp>
        <p:sp>
          <p:nvSpPr>
            <p:cNvPr id="19" name="Line 12"/>
            <p:cNvSpPr>
              <a:spLocks noChangeShapeType="1"/>
            </p:cNvSpPr>
            <p:nvPr/>
          </p:nvSpPr>
          <p:spPr bwMode="auto">
            <a:xfrm>
              <a:off x="4289425" y="4650343"/>
              <a:ext cx="0" cy="200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>
                <a:latin typeface="+mj-lt"/>
              </a:endParaRPr>
            </a:p>
          </p:txBody>
        </p:sp>
        <p:sp>
          <p:nvSpPr>
            <p:cNvPr id="20" name="Text Box 13"/>
            <p:cNvSpPr txBox="1">
              <a:spLocks noChangeArrowheads="1"/>
            </p:cNvSpPr>
            <p:nvPr/>
          </p:nvSpPr>
          <p:spPr bwMode="auto">
            <a:xfrm>
              <a:off x="6756002" y="4853488"/>
              <a:ext cx="884486" cy="400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 i="1" dirty="0" smtClean="0">
                  <a:latin typeface="+mj-lt"/>
                </a:rPr>
                <a:t>z </a:t>
              </a:r>
              <a:r>
                <a:rPr lang="en-US" sz="2000" i="1" dirty="0" err="1" smtClean="0">
                  <a:latin typeface="+mj-lt"/>
                </a:rPr>
                <a:t>ou</a:t>
              </a:r>
              <a:r>
                <a:rPr lang="en-US" sz="2000" i="1" dirty="0" smtClean="0">
                  <a:latin typeface="+mj-lt"/>
                </a:rPr>
                <a:t> t</a:t>
              </a:r>
              <a:endParaRPr lang="en-US" sz="2000" i="1" dirty="0">
                <a:latin typeface="+mj-lt"/>
              </a:endParaRPr>
            </a:p>
          </p:txBody>
        </p:sp>
        <p:sp>
          <p:nvSpPr>
            <p:cNvPr id="21" name="Freeform 14"/>
            <p:cNvSpPr>
              <a:spLocks/>
            </p:cNvSpPr>
            <p:nvPr/>
          </p:nvSpPr>
          <p:spPr bwMode="auto">
            <a:xfrm>
              <a:off x="1600200" y="2613580"/>
              <a:ext cx="5318125" cy="2122488"/>
            </a:xfrm>
            <a:custGeom>
              <a:avLst/>
              <a:gdLst>
                <a:gd name="T0" fmla="*/ 0 w 3350"/>
                <a:gd name="T1" fmla="*/ 2147483647 h 1271"/>
                <a:gd name="T2" fmla="*/ 2147483647 w 3350"/>
                <a:gd name="T3" fmla="*/ 2147483647 h 1271"/>
                <a:gd name="T4" fmla="*/ 2147483647 w 3350"/>
                <a:gd name="T5" fmla="*/ 2147483647 h 1271"/>
                <a:gd name="T6" fmla="*/ 2147483647 w 3350"/>
                <a:gd name="T7" fmla="*/ 2147483647 h 1271"/>
                <a:gd name="T8" fmla="*/ 2147483647 w 3350"/>
                <a:gd name="T9" fmla="*/ 2147483647 h 1271"/>
                <a:gd name="T10" fmla="*/ 2147483647 w 3350"/>
                <a:gd name="T11" fmla="*/ 2147483647 h 1271"/>
                <a:gd name="T12" fmla="*/ 2147483647 w 3350"/>
                <a:gd name="T13" fmla="*/ 2147483647 h 1271"/>
                <a:gd name="T14" fmla="*/ 2147483647 w 3350"/>
                <a:gd name="T15" fmla="*/ 2147483647 h 1271"/>
                <a:gd name="T16" fmla="*/ 2147483647 w 3350"/>
                <a:gd name="T17" fmla="*/ 2147483647 h 1271"/>
                <a:gd name="T18" fmla="*/ 2147483647 w 3350"/>
                <a:gd name="T19" fmla="*/ 2147483647 h 1271"/>
                <a:gd name="T20" fmla="*/ 2147483647 w 3350"/>
                <a:gd name="T21" fmla="*/ 2147483647 h 1271"/>
                <a:gd name="T22" fmla="*/ 2147483647 w 3350"/>
                <a:gd name="T23" fmla="*/ 2147483647 h 1271"/>
                <a:gd name="T24" fmla="*/ 2147483647 w 3350"/>
                <a:gd name="T25" fmla="*/ 2147483647 h 1271"/>
                <a:gd name="T26" fmla="*/ 2147483647 w 3350"/>
                <a:gd name="T27" fmla="*/ 2147483647 h 1271"/>
                <a:gd name="T28" fmla="*/ 2147483647 w 3350"/>
                <a:gd name="T29" fmla="*/ 2147483647 h 1271"/>
                <a:gd name="T30" fmla="*/ 2147483647 w 3350"/>
                <a:gd name="T31" fmla="*/ 2147483647 h 1271"/>
                <a:gd name="T32" fmla="*/ 2147483647 w 3350"/>
                <a:gd name="T33" fmla="*/ 2147483647 h 1271"/>
                <a:gd name="T34" fmla="*/ 2147483647 w 3350"/>
                <a:gd name="T35" fmla="*/ 2147483647 h 1271"/>
                <a:gd name="T36" fmla="*/ 2147483647 w 3350"/>
                <a:gd name="T37" fmla="*/ 2147483647 h 1271"/>
                <a:gd name="T38" fmla="*/ 2147483647 w 3350"/>
                <a:gd name="T39" fmla="*/ 2147483647 h 1271"/>
                <a:gd name="T40" fmla="*/ 2147483647 w 3350"/>
                <a:gd name="T41" fmla="*/ 2147483647 h 1271"/>
                <a:gd name="T42" fmla="*/ 2147483647 w 3350"/>
                <a:gd name="T43" fmla="*/ 2147483647 h 1271"/>
                <a:gd name="T44" fmla="*/ 2147483647 w 3350"/>
                <a:gd name="T45" fmla="*/ 2147483647 h 1271"/>
                <a:gd name="T46" fmla="*/ 2147483647 w 3350"/>
                <a:gd name="T47" fmla="*/ 2147483647 h 1271"/>
                <a:gd name="T48" fmla="*/ 2147483647 w 3350"/>
                <a:gd name="T49" fmla="*/ 2147483647 h 1271"/>
                <a:gd name="T50" fmla="*/ 2147483647 w 3350"/>
                <a:gd name="T51" fmla="*/ 2147483647 h 1271"/>
                <a:gd name="T52" fmla="*/ 2147483647 w 3350"/>
                <a:gd name="T53" fmla="*/ 2147483647 h 1271"/>
                <a:gd name="T54" fmla="*/ 2147483647 w 3350"/>
                <a:gd name="T55" fmla="*/ 2147483647 h 1271"/>
                <a:gd name="T56" fmla="*/ 2147483647 w 3350"/>
                <a:gd name="T57" fmla="*/ 2147483647 h 1271"/>
                <a:gd name="T58" fmla="*/ 2147483647 w 3350"/>
                <a:gd name="T59" fmla="*/ 2147483647 h 1271"/>
                <a:gd name="T60" fmla="*/ 2147483647 w 3350"/>
                <a:gd name="T61" fmla="*/ 2147483647 h 1271"/>
                <a:gd name="T62" fmla="*/ 2147483647 w 3350"/>
                <a:gd name="T63" fmla="*/ 2147483647 h 1271"/>
                <a:gd name="T64" fmla="*/ 2147483647 w 3350"/>
                <a:gd name="T65" fmla="*/ 2147483647 h 1271"/>
                <a:gd name="T66" fmla="*/ 0 w 3350"/>
                <a:gd name="T67" fmla="*/ 2147483647 h 127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350"/>
                <a:gd name="T103" fmla="*/ 0 h 1271"/>
                <a:gd name="T104" fmla="*/ 3350 w 3350"/>
                <a:gd name="T105" fmla="*/ 1271 h 127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350" h="1271">
                  <a:moveTo>
                    <a:pt x="0" y="1271"/>
                  </a:moveTo>
                  <a:lnTo>
                    <a:pt x="69" y="1262"/>
                  </a:lnTo>
                  <a:lnTo>
                    <a:pt x="130" y="1257"/>
                  </a:lnTo>
                  <a:cubicBezTo>
                    <a:pt x="185" y="1251"/>
                    <a:pt x="321" y="1244"/>
                    <a:pt x="399" y="1229"/>
                  </a:cubicBezTo>
                  <a:cubicBezTo>
                    <a:pt x="476" y="1215"/>
                    <a:pt x="525" y="1198"/>
                    <a:pt x="594" y="1170"/>
                  </a:cubicBezTo>
                  <a:cubicBezTo>
                    <a:pt x="662" y="1142"/>
                    <a:pt x="753" y="1094"/>
                    <a:pt x="810" y="1061"/>
                  </a:cubicBezTo>
                  <a:cubicBezTo>
                    <a:pt x="868" y="1027"/>
                    <a:pt x="902" y="998"/>
                    <a:pt x="938" y="967"/>
                  </a:cubicBezTo>
                  <a:cubicBezTo>
                    <a:pt x="975" y="936"/>
                    <a:pt x="1005" y="902"/>
                    <a:pt x="1029" y="875"/>
                  </a:cubicBezTo>
                  <a:cubicBezTo>
                    <a:pt x="1053" y="848"/>
                    <a:pt x="1060" y="838"/>
                    <a:pt x="1083" y="804"/>
                  </a:cubicBezTo>
                  <a:lnTo>
                    <a:pt x="1172" y="667"/>
                  </a:lnTo>
                  <a:lnTo>
                    <a:pt x="1226" y="566"/>
                  </a:lnTo>
                  <a:lnTo>
                    <a:pt x="1278" y="456"/>
                  </a:lnTo>
                  <a:lnTo>
                    <a:pt x="1330" y="346"/>
                  </a:lnTo>
                  <a:lnTo>
                    <a:pt x="1395" y="223"/>
                  </a:lnTo>
                  <a:cubicBezTo>
                    <a:pt x="1421" y="181"/>
                    <a:pt x="1452" y="129"/>
                    <a:pt x="1483" y="95"/>
                  </a:cubicBezTo>
                  <a:cubicBezTo>
                    <a:pt x="1514" y="62"/>
                    <a:pt x="1550" y="38"/>
                    <a:pt x="1581" y="22"/>
                  </a:cubicBezTo>
                  <a:cubicBezTo>
                    <a:pt x="1612" y="7"/>
                    <a:pt x="1640" y="4"/>
                    <a:pt x="1671" y="2"/>
                  </a:cubicBezTo>
                  <a:cubicBezTo>
                    <a:pt x="1701" y="1"/>
                    <a:pt x="1731" y="0"/>
                    <a:pt x="1764" y="12"/>
                  </a:cubicBezTo>
                  <a:cubicBezTo>
                    <a:pt x="1798" y="24"/>
                    <a:pt x="1838" y="42"/>
                    <a:pt x="1871" y="76"/>
                  </a:cubicBezTo>
                  <a:cubicBezTo>
                    <a:pt x="1904" y="110"/>
                    <a:pt x="1926" y="155"/>
                    <a:pt x="1960" y="216"/>
                  </a:cubicBezTo>
                  <a:cubicBezTo>
                    <a:pt x="1994" y="277"/>
                    <a:pt x="2045" y="385"/>
                    <a:pt x="2072" y="443"/>
                  </a:cubicBezTo>
                  <a:cubicBezTo>
                    <a:pt x="2099" y="501"/>
                    <a:pt x="2100" y="514"/>
                    <a:pt x="2124" y="562"/>
                  </a:cubicBezTo>
                  <a:cubicBezTo>
                    <a:pt x="2148" y="610"/>
                    <a:pt x="2186" y="683"/>
                    <a:pt x="2214" y="730"/>
                  </a:cubicBezTo>
                  <a:lnTo>
                    <a:pt x="2293" y="845"/>
                  </a:lnTo>
                  <a:cubicBezTo>
                    <a:pt x="2315" y="876"/>
                    <a:pt x="2329" y="890"/>
                    <a:pt x="2349" y="911"/>
                  </a:cubicBezTo>
                  <a:cubicBezTo>
                    <a:pt x="2369" y="933"/>
                    <a:pt x="2384" y="949"/>
                    <a:pt x="2414" y="973"/>
                  </a:cubicBezTo>
                  <a:cubicBezTo>
                    <a:pt x="2444" y="998"/>
                    <a:pt x="2492" y="1037"/>
                    <a:pt x="2528" y="1061"/>
                  </a:cubicBezTo>
                  <a:lnTo>
                    <a:pt x="2630" y="1115"/>
                  </a:lnTo>
                  <a:lnTo>
                    <a:pt x="2735" y="1161"/>
                  </a:lnTo>
                  <a:lnTo>
                    <a:pt x="2839" y="1194"/>
                  </a:lnTo>
                  <a:cubicBezTo>
                    <a:pt x="2886" y="1207"/>
                    <a:pt x="2954" y="1229"/>
                    <a:pt x="3014" y="1240"/>
                  </a:cubicBezTo>
                  <a:cubicBezTo>
                    <a:pt x="3075" y="1251"/>
                    <a:pt x="3147" y="1253"/>
                    <a:pt x="3203" y="1257"/>
                  </a:cubicBezTo>
                  <a:lnTo>
                    <a:pt x="3350" y="1266"/>
                  </a:lnTo>
                  <a:lnTo>
                    <a:pt x="0" y="1271"/>
                  </a:lnTo>
                  <a:close/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pt-BR">
                <a:latin typeface="+mj-lt"/>
              </a:endParaRPr>
            </a:p>
          </p:txBody>
        </p:sp>
      </p:grpSp>
      <p:sp>
        <p:nvSpPr>
          <p:cNvPr id="22" name="Freeform 15"/>
          <p:cNvSpPr/>
          <p:nvPr/>
        </p:nvSpPr>
        <p:spPr>
          <a:xfrm flipH="1">
            <a:off x="6804248" y="5085184"/>
            <a:ext cx="1440160" cy="576064"/>
          </a:xfrm>
          <a:custGeom>
            <a:avLst/>
            <a:gdLst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707366 w 1733909"/>
              <a:gd name="connsiteY3" fmla="*/ 1035169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707366 w 1733909"/>
              <a:gd name="connsiteY3" fmla="*/ 1035169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1086928 w 1733909"/>
              <a:gd name="connsiteY2" fmla="*/ 854015 h 1224951"/>
              <a:gd name="connsiteX3" fmla="*/ 1388853 w 1733909"/>
              <a:gd name="connsiteY3" fmla="*/ 577969 h 1224951"/>
              <a:gd name="connsiteX4" fmla="*/ 1578634 w 1733909"/>
              <a:gd name="connsiteY4" fmla="*/ 276045 h 1224951"/>
              <a:gd name="connsiteX5" fmla="*/ 1716656 w 1733909"/>
              <a:gd name="connsiteY5" fmla="*/ 0 h 1224951"/>
              <a:gd name="connsiteX6" fmla="*/ 1733909 w 1733909"/>
              <a:gd name="connsiteY6" fmla="*/ 1224951 h 1224951"/>
              <a:gd name="connsiteX7" fmla="*/ 0 w 1733909"/>
              <a:gd name="connsiteY7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73084"/>
              <a:gd name="connsiteX1" fmla="*/ 414068 w 1733909"/>
              <a:gd name="connsiteY1" fmla="*/ 1164566 h 1273084"/>
              <a:gd name="connsiteX2" fmla="*/ 750498 w 1733909"/>
              <a:gd name="connsiteY2" fmla="*/ 1043796 h 1273084"/>
              <a:gd name="connsiteX3" fmla="*/ 936445 w 1733909"/>
              <a:gd name="connsiteY3" fmla="*/ 954177 h 1273084"/>
              <a:gd name="connsiteX4" fmla="*/ 1086928 w 1733909"/>
              <a:gd name="connsiteY4" fmla="*/ 854015 h 1273084"/>
              <a:gd name="connsiteX5" fmla="*/ 1388853 w 1733909"/>
              <a:gd name="connsiteY5" fmla="*/ 577969 h 1273084"/>
              <a:gd name="connsiteX6" fmla="*/ 1578634 w 1733909"/>
              <a:gd name="connsiteY6" fmla="*/ 276045 h 1273084"/>
              <a:gd name="connsiteX7" fmla="*/ 1716656 w 1733909"/>
              <a:gd name="connsiteY7" fmla="*/ 0 h 1273084"/>
              <a:gd name="connsiteX8" fmla="*/ 1733909 w 1733909"/>
              <a:gd name="connsiteY8" fmla="*/ 1224951 h 1273084"/>
              <a:gd name="connsiteX9" fmla="*/ 0 w 1733909"/>
              <a:gd name="connsiteY9" fmla="*/ 1207698 h 1273084"/>
              <a:gd name="connsiteX0" fmla="*/ 0 w 1733909"/>
              <a:gd name="connsiteY0" fmla="*/ 1207698 h 1273084"/>
              <a:gd name="connsiteX1" fmla="*/ 414068 w 1733909"/>
              <a:gd name="connsiteY1" fmla="*/ 1164566 h 1273084"/>
              <a:gd name="connsiteX2" fmla="*/ 750498 w 1733909"/>
              <a:gd name="connsiteY2" fmla="*/ 1043796 h 1273084"/>
              <a:gd name="connsiteX3" fmla="*/ 936445 w 1733909"/>
              <a:gd name="connsiteY3" fmla="*/ 954177 h 1273084"/>
              <a:gd name="connsiteX4" fmla="*/ 1086928 w 1733909"/>
              <a:gd name="connsiteY4" fmla="*/ 854015 h 1273084"/>
              <a:gd name="connsiteX5" fmla="*/ 1388853 w 1733909"/>
              <a:gd name="connsiteY5" fmla="*/ 577969 h 1273084"/>
              <a:gd name="connsiteX6" fmla="*/ 1578634 w 1733909"/>
              <a:gd name="connsiteY6" fmla="*/ 276045 h 1273084"/>
              <a:gd name="connsiteX7" fmla="*/ 1716656 w 1733909"/>
              <a:gd name="connsiteY7" fmla="*/ 0 h 1273084"/>
              <a:gd name="connsiteX8" fmla="*/ 1733909 w 1733909"/>
              <a:gd name="connsiteY8" fmla="*/ 1224951 h 1273084"/>
              <a:gd name="connsiteX9" fmla="*/ 0 w 1733909"/>
              <a:gd name="connsiteY9" fmla="*/ 1207698 h 1273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3909" h="1273084">
                <a:moveTo>
                  <a:pt x="0" y="1207698"/>
                </a:moveTo>
                <a:cubicBezTo>
                  <a:pt x="24054" y="1249643"/>
                  <a:pt x="212545" y="1204343"/>
                  <a:pt x="414068" y="1164566"/>
                </a:cubicBezTo>
                <a:cubicBezTo>
                  <a:pt x="653451" y="1080099"/>
                  <a:pt x="550653" y="1102743"/>
                  <a:pt x="750498" y="1043796"/>
                </a:cubicBezTo>
                <a:cubicBezTo>
                  <a:pt x="932811" y="951581"/>
                  <a:pt x="689873" y="1074707"/>
                  <a:pt x="936445" y="954177"/>
                </a:cubicBezTo>
                <a:cubicBezTo>
                  <a:pt x="1132217" y="839997"/>
                  <a:pt x="865477" y="986566"/>
                  <a:pt x="1086928" y="854015"/>
                </a:cubicBezTo>
                <a:cubicBezTo>
                  <a:pt x="1333620" y="635000"/>
                  <a:pt x="1288211" y="669984"/>
                  <a:pt x="1388853" y="577969"/>
                </a:cubicBezTo>
                <a:lnTo>
                  <a:pt x="1578634" y="276045"/>
                </a:lnTo>
                <a:lnTo>
                  <a:pt x="1716656" y="0"/>
                </a:lnTo>
                <a:lnTo>
                  <a:pt x="1733909" y="1224951"/>
                </a:lnTo>
                <a:cubicBezTo>
                  <a:pt x="1155939" y="1219200"/>
                  <a:pt x="579295" y="1273084"/>
                  <a:pt x="0" y="1207698"/>
                </a:cubicBezTo>
                <a:close/>
              </a:path>
            </a:pathLst>
          </a:custGeom>
          <a:solidFill>
            <a:srgbClr val="71AD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Texto Explicativo 1 23"/>
          <p:cNvSpPr/>
          <p:nvPr/>
        </p:nvSpPr>
        <p:spPr>
          <a:xfrm>
            <a:off x="6804248" y="3573016"/>
            <a:ext cx="2016224" cy="1008112"/>
          </a:xfrm>
          <a:prstGeom prst="borderCallout1">
            <a:avLst>
              <a:gd name="adj1" fmla="val 94141"/>
              <a:gd name="adj2" fmla="val 47032"/>
              <a:gd name="adj3" fmla="val 185535"/>
              <a:gd name="adj4" fmla="val 129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 é duas vezes a área à direita do valor positivo da </a:t>
            </a:r>
            <a:r>
              <a:rPr lang="pt-BR" dirty="0" err="1" smtClean="0"/>
              <a:t>estatisitica</a:t>
            </a:r>
            <a:r>
              <a:rPr lang="pt-BR" dirty="0" smtClean="0"/>
              <a:t> de teste</a:t>
            </a:r>
            <a:endParaRPr lang="pt-BR" dirty="0"/>
          </a:p>
        </p:txBody>
      </p:sp>
      <p:sp>
        <p:nvSpPr>
          <p:cNvPr id="23" name="Retângulo 22"/>
          <p:cNvSpPr/>
          <p:nvPr/>
        </p:nvSpPr>
        <p:spPr>
          <a:xfrm>
            <a:off x="1399486" y="355385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smtClean="0"/>
              <a:t>=</a:t>
            </a:r>
            <a:endParaRPr lang="pt-BR" sz="2800" dirty="0"/>
          </a:p>
        </p:txBody>
      </p:sp>
      <p:sp>
        <p:nvSpPr>
          <p:cNvPr id="25" name="Retângulo 24"/>
          <p:cNvSpPr/>
          <p:nvPr/>
        </p:nvSpPr>
        <p:spPr>
          <a:xfrm>
            <a:off x="1835696" y="263691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smtClean="0"/>
              <a:t>≠</a:t>
            </a:r>
            <a:endParaRPr lang="pt-BR" sz="2800" dirty="0"/>
          </a:p>
        </p:txBody>
      </p:sp>
      <p:sp>
        <p:nvSpPr>
          <p:cNvPr id="26" name="Retângulo 25"/>
          <p:cNvSpPr/>
          <p:nvPr/>
        </p:nvSpPr>
        <p:spPr>
          <a:xfrm>
            <a:off x="1389740" y="3933056"/>
            <a:ext cx="609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smtClean="0"/>
              <a:t> ≠  </a:t>
            </a:r>
            <a:endParaRPr lang="pt-BR" sz="2800" dirty="0"/>
          </a:p>
        </p:txBody>
      </p:sp>
      <p:sp>
        <p:nvSpPr>
          <p:cNvPr id="27" name="Freeform 15"/>
          <p:cNvSpPr/>
          <p:nvPr/>
        </p:nvSpPr>
        <p:spPr>
          <a:xfrm>
            <a:off x="3059832" y="5085184"/>
            <a:ext cx="1584176" cy="576064"/>
          </a:xfrm>
          <a:custGeom>
            <a:avLst/>
            <a:gdLst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707366 w 1733909"/>
              <a:gd name="connsiteY3" fmla="*/ 1035169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707366 w 1733909"/>
              <a:gd name="connsiteY3" fmla="*/ 1035169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1086928 w 1733909"/>
              <a:gd name="connsiteY2" fmla="*/ 854015 h 1224951"/>
              <a:gd name="connsiteX3" fmla="*/ 1388853 w 1733909"/>
              <a:gd name="connsiteY3" fmla="*/ 577969 h 1224951"/>
              <a:gd name="connsiteX4" fmla="*/ 1578634 w 1733909"/>
              <a:gd name="connsiteY4" fmla="*/ 276045 h 1224951"/>
              <a:gd name="connsiteX5" fmla="*/ 1716656 w 1733909"/>
              <a:gd name="connsiteY5" fmla="*/ 0 h 1224951"/>
              <a:gd name="connsiteX6" fmla="*/ 1733909 w 1733909"/>
              <a:gd name="connsiteY6" fmla="*/ 1224951 h 1224951"/>
              <a:gd name="connsiteX7" fmla="*/ 0 w 1733909"/>
              <a:gd name="connsiteY7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73084"/>
              <a:gd name="connsiteX1" fmla="*/ 414068 w 1733909"/>
              <a:gd name="connsiteY1" fmla="*/ 1164566 h 1273084"/>
              <a:gd name="connsiteX2" fmla="*/ 750498 w 1733909"/>
              <a:gd name="connsiteY2" fmla="*/ 1043796 h 1273084"/>
              <a:gd name="connsiteX3" fmla="*/ 936445 w 1733909"/>
              <a:gd name="connsiteY3" fmla="*/ 954177 h 1273084"/>
              <a:gd name="connsiteX4" fmla="*/ 1086928 w 1733909"/>
              <a:gd name="connsiteY4" fmla="*/ 854015 h 1273084"/>
              <a:gd name="connsiteX5" fmla="*/ 1388853 w 1733909"/>
              <a:gd name="connsiteY5" fmla="*/ 577969 h 1273084"/>
              <a:gd name="connsiteX6" fmla="*/ 1578634 w 1733909"/>
              <a:gd name="connsiteY6" fmla="*/ 276045 h 1273084"/>
              <a:gd name="connsiteX7" fmla="*/ 1716656 w 1733909"/>
              <a:gd name="connsiteY7" fmla="*/ 0 h 1273084"/>
              <a:gd name="connsiteX8" fmla="*/ 1733909 w 1733909"/>
              <a:gd name="connsiteY8" fmla="*/ 1224951 h 1273084"/>
              <a:gd name="connsiteX9" fmla="*/ 0 w 1733909"/>
              <a:gd name="connsiteY9" fmla="*/ 1207698 h 1273084"/>
              <a:gd name="connsiteX0" fmla="*/ 0 w 1733909"/>
              <a:gd name="connsiteY0" fmla="*/ 1207698 h 1273084"/>
              <a:gd name="connsiteX1" fmla="*/ 414068 w 1733909"/>
              <a:gd name="connsiteY1" fmla="*/ 1164566 h 1273084"/>
              <a:gd name="connsiteX2" fmla="*/ 750498 w 1733909"/>
              <a:gd name="connsiteY2" fmla="*/ 1043796 h 1273084"/>
              <a:gd name="connsiteX3" fmla="*/ 936445 w 1733909"/>
              <a:gd name="connsiteY3" fmla="*/ 954177 h 1273084"/>
              <a:gd name="connsiteX4" fmla="*/ 1086928 w 1733909"/>
              <a:gd name="connsiteY4" fmla="*/ 854015 h 1273084"/>
              <a:gd name="connsiteX5" fmla="*/ 1388853 w 1733909"/>
              <a:gd name="connsiteY5" fmla="*/ 577969 h 1273084"/>
              <a:gd name="connsiteX6" fmla="*/ 1578634 w 1733909"/>
              <a:gd name="connsiteY6" fmla="*/ 276045 h 1273084"/>
              <a:gd name="connsiteX7" fmla="*/ 1716656 w 1733909"/>
              <a:gd name="connsiteY7" fmla="*/ 0 h 1273084"/>
              <a:gd name="connsiteX8" fmla="*/ 1733909 w 1733909"/>
              <a:gd name="connsiteY8" fmla="*/ 1224951 h 1273084"/>
              <a:gd name="connsiteX9" fmla="*/ 0 w 1733909"/>
              <a:gd name="connsiteY9" fmla="*/ 1207698 h 1273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3909" h="1273084">
                <a:moveTo>
                  <a:pt x="0" y="1207698"/>
                </a:moveTo>
                <a:cubicBezTo>
                  <a:pt x="24054" y="1249643"/>
                  <a:pt x="212545" y="1204343"/>
                  <a:pt x="414068" y="1164566"/>
                </a:cubicBezTo>
                <a:cubicBezTo>
                  <a:pt x="653451" y="1080099"/>
                  <a:pt x="550653" y="1102743"/>
                  <a:pt x="750498" y="1043796"/>
                </a:cubicBezTo>
                <a:cubicBezTo>
                  <a:pt x="932811" y="951581"/>
                  <a:pt x="689873" y="1074707"/>
                  <a:pt x="936445" y="954177"/>
                </a:cubicBezTo>
                <a:cubicBezTo>
                  <a:pt x="1132217" y="839997"/>
                  <a:pt x="865477" y="986566"/>
                  <a:pt x="1086928" y="854015"/>
                </a:cubicBezTo>
                <a:cubicBezTo>
                  <a:pt x="1333620" y="635000"/>
                  <a:pt x="1288211" y="669984"/>
                  <a:pt x="1388853" y="577969"/>
                </a:cubicBezTo>
                <a:lnTo>
                  <a:pt x="1578634" y="276045"/>
                </a:lnTo>
                <a:lnTo>
                  <a:pt x="1716656" y="0"/>
                </a:lnTo>
                <a:lnTo>
                  <a:pt x="1733909" y="1224951"/>
                </a:lnTo>
                <a:cubicBezTo>
                  <a:pt x="1155939" y="1219200"/>
                  <a:pt x="579295" y="1273084"/>
                  <a:pt x="0" y="1207698"/>
                </a:cubicBezTo>
                <a:close/>
              </a:path>
            </a:pathLst>
          </a:custGeom>
          <a:solidFill>
            <a:srgbClr val="71AD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Line 11"/>
          <p:cNvSpPr>
            <a:spLocks noChangeShapeType="1"/>
          </p:cNvSpPr>
          <p:nvPr/>
        </p:nvSpPr>
        <p:spPr bwMode="auto">
          <a:xfrm>
            <a:off x="4644008" y="5589240"/>
            <a:ext cx="0" cy="2000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pt-BR">
              <a:latin typeface="+mj-lt"/>
            </a:endParaRPr>
          </a:p>
        </p:txBody>
      </p:sp>
      <p:sp>
        <p:nvSpPr>
          <p:cNvPr id="29" name="Texto Explicativo 1 28"/>
          <p:cNvSpPr/>
          <p:nvPr/>
        </p:nvSpPr>
        <p:spPr>
          <a:xfrm>
            <a:off x="2627784" y="3725416"/>
            <a:ext cx="2016224" cy="1008112"/>
          </a:xfrm>
          <a:prstGeom prst="borderCallout1">
            <a:avLst>
              <a:gd name="adj1" fmla="val 94141"/>
              <a:gd name="adj2" fmla="val 47032"/>
              <a:gd name="adj3" fmla="val 171399"/>
              <a:gd name="adj4" fmla="val 912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 é duas vezes a área à esquerda do valor negativo da </a:t>
            </a:r>
            <a:r>
              <a:rPr lang="pt-BR" dirty="0" err="1" smtClean="0"/>
              <a:t>estatisitica</a:t>
            </a:r>
            <a:r>
              <a:rPr lang="pt-BR" dirty="0" smtClean="0"/>
              <a:t> de teste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6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48990"/>
            <a:ext cx="8604448" cy="731738"/>
          </a:xfrm>
        </p:spPr>
        <p:txBody>
          <a:bodyPr/>
          <a:lstStyle/>
          <a:p>
            <a:pPr eaLnBrk="1" hangingPunct="1"/>
            <a:r>
              <a:rPr lang="en-US" altLang="en-US" sz="3600" dirty="0" err="1" smtClean="0">
                <a:solidFill>
                  <a:srgbClr val="17375E"/>
                </a:solidFill>
              </a:rPr>
              <a:t>Teste</a:t>
            </a:r>
            <a:r>
              <a:rPr lang="en-US" altLang="en-US" sz="3600" dirty="0" smtClean="0">
                <a:solidFill>
                  <a:srgbClr val="17375E"/>
                </a:solidFill>
              </a:rPr>
              <a:t> de </a:t>
            </a:r>
            <a:r>
              <a:rPr lang="en-US" altLang="en-US" sz="3600" dirty="0" err="1" smtClean="0">
                <a:solidFill>
                  <a:srgbClr val="17375E"/>
                </a:solidFill>
              </a:rPr>
              <a:t>Hipótese</a:t>
            </a:r>
            <a:endParaRPr lang="el-GR" altLang="en-US" sz="3600" dirty="0" smtClean="0">
              <a:solidFill>
                <a:srgbClr val="17375E"/>
              </a:solidFill>
            </a:endParaRPr>
          </a:p>
        </p:txBody>
      </p:sp>
      <p:sp>
        <p:nvSpPr>
          <p:cNvPr id="6" name="Content Placeholder 14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688632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/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Content Placeholder 14"/>
          <p:cNvSpPr txBox="1">
            <a:spLocks/>
          </p:cNvSpPr>
          <p:nvPr/>
        </p:nvSpPr>
        <p:spPr>
          <a:xfrm>
            <a:off x="251520" y="1412776"/>
            <a:ext cx="8712968" cy="3744416"/>
          </a:xfrm>
          <a:prstGeom prst="rect">
            <a:avLst/>
          </a:prstGeo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Quanto menor for o valor de P do teste , mais evidencia há em rejeitar a hipótese nula </a:t>
            </a:r>
            <a:r>
              <a:rPr lang="pt-BR" sz="2400" dirty="0" err="1" smtClean="0">
                <a:solidFill>
                  <a:schemeClr val="tx2">
                    <a:lumMod val="75000"/>
                  </a:schemeClr>
                </a:solidFill>
              </a:rPr>
              <a:t>Ho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 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pt-BR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Um valor P  muito pequeno indica um evento incomum.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pt-BR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Entretanto mesmo tendo um valor P muito baixo , não é possível afirmar que  a Hipótese nula é falsa , mas sim que é provavelmente falsa.</a:t>
            </a:r>
            <a:endParaRPr lang="el-GR" sz="2400" dirty="0" smtClean="0"/>
          </a:p>
          <a:p>
            <a:pPr algn="just">
              <a:spcBef>
                <a:spcPct val="20000"/>
              </a:spcBef>
            </a:pPr>
            <a:endParaRPr lang="el-GR" sz="2400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7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48990"/>
            <a:ext cx="8604448" cy="731738"/>
          </a:xfrm>
        </p:spPr>
        <p:txBody>
          <a:bodyPr/>
          <a:lstStyle/>
          <a:p>
            <a:pPr eaLnBrk="1" hangingPunct="1"/>
            <a:r>
              <a:rPr lang="en-US" altLang="en-US" sz="3600" dirty="0" err="1" smtClean="0">
                <a:solidFill>
                  <a:srgbClr val="17375E"/>
                </a:solidFill>
              </a:rPr>
              <a:t>Tomando</a:t>
            </a:r>
            <a:r>
              <a:rPr lang="en-US" altLang="en-US" sz="3600" dirty="0" smtClean="0">
                <a:solidFill>
                  <a:srgbClr val="17375E"/>
                </a:solidFill>
              </a:rPr>
              <a:t> e </a:t>
            </a:r>
            <a:r>
              <a:rPr lang="en-US" altLang="en-US" sz="3600" dirty="0" err="1" smtClean="0">
                <a:solidFill>
                  <a:srgbClr val="17375E"/>
                </a:solidFill>
              </a:rPr>
              <a:t>Interpretanto</a:t>
            </a:r>
            <a:r>
              <a:rPr lang="en-US" altLang="en-US" sz="3600" dirty="0" smtClean="0">
                <a:solidFill>
                  <a:srgbClr val="17375E"/>
                </a:solidFill>
              </a:rPr>
              <a:t> </a:t>
            </a:r>
            <a:r>
              <a:rPr lang="en-US" altLang="en-US" sz="3600" dirty="0" err="1" smtClean="0">
                <a:solidFill>
                  <a:srgbClr val="17375E"/>
                </a:solidFill>
              </a:rPr>
              <a:t>uma</a:t>
            </a:r>
            <a:r>
              <a:rPr lang="en-US" altLang="en-US" sz="3600" dirty="0" smtClean="0">
                <a:solidFill>
                  <a:srgbClr val="17375E"/>
                </a:solidFill>
              </a:rPr>
              <a:t> </a:t>
            </a:r>
            <a:r>
              <a:rPr lang="en-US" altLang="en-US" sz="3600" dirty="0" err="1" smtClean="0">
                <a:solidFill>
                  <a:srgbClr val="17375E"/>
                </a:solidFill>
              </a:rPr>
              <a:t>decisão</a:t>
            </a:r>
            <a:endParaRPr lang="el-GR" altLang="en-US" sz="3600" dirty="0" smtClean="0">
              <a:solidFill>
                <a:srgbClr val="17375E"/>
              </a:solidFill>
            </a:endParaRPr>
          </a:p>
        </p:txBody>
      </p:sp>
      <p:sp>
        <p:nvSpPr>
          <p:cNvPr id="6" name="Content Placeholder 14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688632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/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Content Placeholder 14"/>
          <p:cNvSpPr txBox="1">
            <a:spLocks/>
          </p:cNvSpPr>
          <p:nvPr/>
        </p:nvSpPr>
        <p:spPr>
          <a:xfrm>
            <a:off x="251520" y="1412776"/>
            <a:ext cx="8712968" cy="3744416"/>
          </a:xfrm>
          <a:prstGeom prst="rect">
            <a:avLst/>
          </a:prstGeo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Para concluirmos o teste de Hipótese,  devemos tomar uma decisão e interpretá-la.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pt-BR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Existe somente dois resultados possíveis para um teste de Hipótese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pt-BR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/>
              <a:buChar char="à"/>
              <a:tabLst/>
              <a:defRPr/>
            </a:pP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Rejeita a Hipótese Nula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/>
              <a:buChar char="à"/>
              <a:tabLst/>
              <a:defRPr/>
            </a:pPr>
            <a:endParaRPr lang="pt-BR" sz="2400" dirty="0" smtClean="0">
              <a:solidFill>
                <a:schemeClr val="tx2">
                  <a:lumMod val="75000"/>
                </a:schemeClr>
              </a:solidFill>
              <a:sym typeface="Wingdings" pitchFamily="2" charset="2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/>
              <a:buChar char="à"/>
              <a:tabLst/>
              <a:defRPr/>
            </a:pP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Falha em rejeitar a Hipótese Nula.</a:t>
            </a:r>
            <a:endParaRPr lang="el-GR" sz="2400" dirty="0" smtClean="0"/>
          </a:p>
          <a:p>
            <a:pPr algn="just">
              <a:spcBef>
                <a:spcPct val="20000"/>
              </a:spcBef>
            </a:pPr>
            <a:endParaRPr lang="el-GR" sz="2400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8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48990"/>
            <a:ext cx="8604448" cy="731738"/>
          </a:xfrm>
        </p:spPr>
        <p:txBody>
          <a:bodyPr/>
          <a:lstStyle/>
          <a:p>
            <a:pPr eaLnBrk="1" hangingPunct="1"/>
            <a:r>
              <a:rPr lang="en-US" altLang="en-US" sz="3600" dirty="0" err="1" smtClean="0">
                <a:solidFill>
                  <a:srgbClr val="17375E"/>
                </a:solidFill>
              </a:rPr>
              <a:t>Regra</a:t>
            </a:r>
            <a:r>
              <a:rPr lang="en-US" altLang="en-US" sz="3600" dirty="0" smtClean="0">
                <a:solidFill>
                  <a:srgbClr val="17375E"/>
                </a:solidFill>
              </a:rPr>
              <a:t> de </a:t>
            </a:r>
            <a:r>
              <a:rPr lang="en-US" altLang="en-US" sz="3600" dirty="0" err="1" smtClean="0">
                <a:solidFill>
                  <a:srgbClr val="17375E"/>
                </a:solidFill>
              </a:rPr>
              <a:t>decisão</a:t>
            </a:r>
            <a:r>
              <a:rPr lang="en-US" altLang="en-US" sz="3600" dirty="0" smtClean="0">
                <a:solidFill>
                  <a:srgbClr val="17375E"/>
                </a:solidFill>
              </a:rPr>
              <a:t> </a:t>
            </a:r>
            <a:r>
              <a:rPr lang="en-US" altLang="en-US" sz="3600" dirty="0" err="1" smtClean="0">
                <a:solidFill>
                  <a:srgbClr val="17375E"/>
                </a:solidFill>
              </a:rPr>
              <a:t>baseado</a:t>
            </a:r>
            <a:r>
              <a:rPr lang="en-US" altLang="en-US" sz="3600" dirty="0" smtClean="0">
                <a:solidFill>
                  <a:srgbClr val="17375E"/>
                </a:solidFill>
              </a:rPr>
              <a:t> </a:t>
            </a:r>
            <a:r>
              <a:rPr lang="en-US" altLang="en-US" sz="3600" dirty="0" err="1" smtClean="0">
                <a:solidFill>
                  <a:srgbClr val="17375E"/>
                </a:solidFill>
              </a:rPr>
              <a:t>em</a:t>
            </a:r>
            <a:r>
              <a:rPr lang="en-US" altLang="en-US" sz="3600" dirty="0" smtClean="0">
                <a:solidFill>
                  <a:srgbClr val="17375E"/>
                </a:solidFill>
              </a:rPr>
              <a:t> P</a:t>
            </a:r>
            <a:endParaRPr lang="el-GR" altLang="en-US" sz="3600" dirty="0" smtClean="0">
              <a:solidFill>
                <a:srgbClr val="17375E"/>
              </a:solidFill>
            </a:endParaRPr>
          </a:p>
        </p:txBody>
      </p:sp>
      <p:sp>
        <p:nvSpPr>
          <p:cNvPr id="6" name="Content Placeholder 14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688632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/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Content Placeholder 14"/>
          <p:cNvSpPr txBox="1">
            <a:spLocks/>
          </p:cNvSpPr>
          <p:nvPr/>
        </p:nvSpPr>
        <p:spPr>
          <a:xfrm>
            <a:off x="251520" y="1412776"/>
            <a:ext cx="8712968" cy="3744416"/>
          </a:xfrm>
          <a:prstGeom prst="rect">
            <a:avLst/>
          </a:prstGeo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É possível utilizar o valor P para chegar a uma conclusão em um teste de Hipótese.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pt-BR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 algn="just">
              <a:spcBef>
                <a:spcPct val="20000"/>
              </a:spcBef>
              <a:defRPr/>
            </a:pP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Iremos comparar P com </a:t>
            </a:r>
            <a:r>
              <a:rPr lang="el-GR" sz="2400" dirty="0" smtClean="0"/>
              <a:t>α</a:t>
            </a:r>
            <a:endParaRPr lang="pt-BR" sz="2400" dirty="0" smtClean="0"/>
          </a:p>
          <a:p>
            <a:pPr lvl="0" algn="just">
              <a:spcBef>
                <a:spcPct val="20000"/>
              </a:spcBef>
              <a:defRPr/>
            </a:pPr>
            <a:endParaRPr lang="pt-BR" sz="2400" dirty="0" smtClean="0"/>
          </a:p>
          <a:p>
            <a:pPr lvl="0" algn="just">
              <a:spcBef>
                <a:spcPct val="20000"/>
              </a:spcBef>
              <a:defRPr/>
            </a:pPr>
            <a:r>
              <a:rPr lang="pt-BR" sz="2400" dirty="0" smtClean="0"/>
              <a:t>Caso  P ≤ </a:t>
            </a:r>
            <a:r>
              <a:rPr lang="el-GR" sz="2400" dirty="0" smtClean="0"/>
              <a:t>α</a:t>
            </a:r>
            <a:r>
              <a:rPr lang="pt-BR" sz="2400" dirty="0" smtClean="0"/>
              <a:t>  ,   então rejeite </a:t>
            </a:r>
            <a:r>
              <a:rPr lang="pt-BR" sz="2400" dirty="0" err="1" smtClean="0"/>
              <a:t>Ho</a:t>
            </a:r>
            <a:endParaRPr lang="pt-BR" sz="2400" dirty="0" smtClean="0"/>
          </a:p>
          <a:p>
            <a:pPr lvl="0" algn="just">
              <a:spcBef>
                <a:spcPct val="20000"/>
              </a:spcBef>
              <a:defRPr/>
            </a:pPr>
            <a:endParaRPr lang="pt-BR" sz="2400" dirty="0" smtClean="0"/>
          </a:p>
          <a:p>
            <a:pPr lvl="0" algn="just">
              <a:spcBef>
                <a:spcPct val="20000"/>
              </a:spcBef>
              <a:defRPr/>
            </a:pPr>
            <a:r>
              <a:rPr lang="pt-BR" sz="2400" dirty="0" smtClean="0"/>
              <a:t>Caso P &gt; </a:t>
            </a:r>
            <a:r>
              <a:rPr lang="el-GR" sz="2400" dirty="0" smtClean="0"/>
              <a:t>α</a:t>
            </a:r>
            <a:r>
              <a:rPr lang="pt-BR" sz="2400" dirty="0" smtClean="0"/>
              <a:t>  , então falhe em rejeitar </a:t>
            </a:r>
            <a:r>
              <a:rPr lang="pt-BR" sz="2400" dirty="0" err="1" smtClean="0"/>
              <a:t>Ho</a:t>
            </a:r>
            <a:endParaRPr lang="el-GR" sz="2400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9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48990"/>
            <a:ext cx="8604448" cy="731738"/>
          </a:xfrm>
        </p:spPr>
        <p:txBody>
          <a:bodyPr/>
          <a:lstStyle/>
          <a:p>
            <a:pPr eaLnBrk="1" hangingPunct="1"/>
            <a:r>
              <a:rPr lang="en-US" altLang="en-US" sz="3600" dirty="0" err="1" smtClean="0">
                <a:solidFill>
                  <a:srgbClr val="17375E"/>
                </a:solidFill>
              </a:rPr>
              <a:t>Regra</a:t>
            </a:r>
            <a:r>
              <a:rPr lang="en-US" altLang="en-US" sz="3600" dirty="0" smtClean="0">
                <a:solidFill>
                  <a:srgbClr val="17375E"/>
                </a:solidFill>
              </a:rPr>
              <a:t> de </a:t>
            </a:r>
            <a:r>
              <a:rPr lang="en-US" altLang="en-US" sz="3600" dirty="0" err="1" smtClean="0">
                <a:solidFill>
                  <a:srgbClr val="17375E"/>
                </a:solidFill>
              </a:rPr>
              <a:t>decisão</a:t>
            </a:r>
            <a:r>
              <a:rPr lang="en-US" altLang="en-US" sz="3600" dirty="0" smtClean="0">
                <a:solidFill>
                  <a:srgbClr val="17375E"/>
                </a:solidFill>
              </a:rPr>
              <a:t> </a:t>
            </a:r>
            <a:r>
              <a:rPr lang="en-US" altLang="en-US" sz="3600" dirty="0" err="1" smtClean="0">
                <a:solidFill>
                  <a:srgbClr val="17375E"/>
                </a:solidFill>
              </a:rPr>
              <a:t>baseado</a:t>
            </a:r>
            <a:r>
              <a:rPr lang="en-US" altLang="en-US" sz="3600" dirty="0" smtClean="0">
                <a:solidFill>
                  <a:srgbClr val="17375E"/>
                </a:solidFill>
              </a:rPr>
              <a:t> </a:t>
            </a:r>
            <a:r>
              <a:rPr lang="en-US" altLang="en-US" sz="3600" dirty="0" err="1" smtClean="0">
                <a:solidFill>
                  <a:srgbClr val="17375E"/>
                </a:solidFill>
              </a:rPr>
              <a:t>em</a:t>
            </a:r>
            <a:r>
              <a:rPr lang="en-US" altLang="en-US" sz="3600" dirty="0" smtClean="0">
                <a:solidFill>
                  <a:srgbClr val="17375E"/>
                </a:solidFill>
              </a:rPr>
              <a:t> P</a:t>
            </a:r>
            <a:endParaRPr lang="el-GR" altLang="en-US" sz="3600" dirty="0" smtClean="0">
              <a:solidFill>
                <a:srgbClr val="17375E"/>
              </a:solidFill>
            </a:endParaRPr>
          </a:p>
        </p:txBody>
      </p:sp>
      <p:sp>
        <p:nvSpPr>
          <p:cNvPr id="6" name="Content Placeholder 14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688632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/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Content Placeholder 14"/>
          <p:cNvSpPr txBox="1">
            <a:spLocks/>
          </p:cNvSpPr>
          <p:nvPr/>
        </p:nvSpPr>
        <p:spPr>
          <a:xfrm>
            <a:off x="251520" y="1412776"/>
            <a:ext cx="8712968" cy="3744416"/>
          </a:xfrm>
          <a:prstGeom prst="rect">
            <a:avLst/>
          </a:prstGeo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Falhar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ao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rejeitar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Hipótese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nula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não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significa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você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tenha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aceitado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Hipótese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nula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como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verdadeira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2400" baseline="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Significa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não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há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evidencias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suficientes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rejeitar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Ho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2588</TotalTime>
  <Words>2153</Words>
  <Application>Microsoft Office PowerPoint</Application>
  <PresentationFormat>Apresentação na tela (4:3)</PresentationFormat>
  <Paragraphs>359</Paragraphs>
  <Slides>31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2" baseType="lpstr">
      <vt:lpstr>Tema do Office</vt:lpstr>
      <vt:lpstr>Slide 1</vt:lpstr>
      <vt:lpstr>Teste de Hipótese</vt:lpstr>
      <vt:lpstr>Teste de Hipótese</vt:lpstr>
      <vt:lpstr>Teste de Hipótese</vt:lpstr>
      <vt:lpstr>Teste de Hipótese</vt:lpstr>
      <vt:lpstr>Teste de Hipótese</vt:lpstr>
      <vt:lpstr>Tomando e Interpretanto uma decisão</vt:lpstr>
      <vt:lpstr>Regra de decisão baseado em P</vt:lpstr>
      <vt:lpstr>Regra de decisão baseado em P</vt:lpstr>
      <vt:lpstr>Teste de Hipótese para a média </vt:lpstr>
      <vt:lpstr>Teste de Hipótese para a média  ( amostras Gdes ) </vt:lpstr>
      <vt:lpstr>Teste de Hipótese para a média  ( amostras Gdes ) </vt:lpstr>
      <vt:lpstr>Teste de Hipótese para a média  ( amostras Gdes ) </vt:lpstr>
      <vt:lpstr>Teste de Hipótese para a média  ( amostras Gdes ) </vt:lpstr>
      <vt:lpstr>Teste de Hipótese para a média  ( amostras Gdes ) </vt:lpstr>
      <vt:lpstr>Teste de Hipótese para a média  ( amostras Gdes ) </vt:lpstr>
      <vt:lpstr>Teste de Hipótese para a média  ( amostras Gdes ) </vt:lpstr>
      <vt:lpstr>Teste de Hipótese para a média  ( amostras Gdes ) </vt:lpstr>
      <vt:lpstr>Teste de Hipótese para a média  ( amostras Gdes ) </vt:lpstr>
      <vt:lpstr>Teste de Hipótese para a média  ( amostras Gdes ) </vt:lpstr>
      <vt:lpstr>Teste de Hipótese para a média  ( amostras Gdes ) </vt:lpstr>
      <vt:lpstr>Teste de Hipótese para a média  ( amostras Gdes ) </vt:lpstr>
      <vt:lpstr>Slide 23</vt:lpstr>
      <vt:lpstr>Slide 24</vt:lpstr>
      <vt:lpstr>Teste de Hipótese para a média  ( amostras Gdes ) </vt:lpstr>
      <vt:lpstr>Teste de Hipótese para a média  ( amostras Gdes ) </vt:lpstr>
      <vt:lpstr>Teste de Hipótese para a média  ( amostras Gdes ) </vt:lpstr>
      <vt:lpstr>Teste de Hipótese para a média  ( amostras Gdes ) </vt:lpstr>
      <vt:lpstr>Teste de Hipótese para a média  ( amostras Gdes ) </vt:lpstr>
      <vt:lpstr>Teste de Hipótese para a média  ( amostras Gdes ) </vt:lpstr>
      <vt:lpstr>Teste de Hipótese para a média  ( amostras Gdes )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Luis Henrique</dc:creator>
  <cp:lastModifiedBy>Mariluci</cp:lastModifiedBy>
  <cp:revision>301</cp:revision>
  <dcterms:created xsi:type="dcterms:W3CDTF">2012-02-10T13:18:47Z</dcterms:created>
  <dcterms:modified xsi:type="dcterms:W3CDTF">2014-04-28T19:21:51Z</dcterms:modified>
</cp:coreProperties>
</file>