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29" r:id="rId3"/>
    <p:sldId id="359" r:id="rId4"/>
    <p:sldId id="330" r:id="rId5"/>
    <p:sldId id="360" r:id="rId6"/>
    <p:sldId id="331" r:id="rId7"/>
    <p:sldId id="332" r:id="rId8"/>
    <p:sldId id="361" r:id="rId9"/>
    <p:sldId id="333" r:id="rId10"/>
    <p:sldId id="362" r:id="rId11"/>
    <p:sldId id="334" r:id="rId12"/>
    <p:sldId id="335" r:id="rId13"/>
    <p:sldId id="350" r:id="rId14"/>
    <p:sldId id="351" r:id="rId15"/>
    <p:sldId id="352" r:id="rId16"/>
    <p:sldId id="353" r:id="rId17"/>
    <p:sldId id="357" r:id="rId18"/>
    <p:sldId id="356" r:id="rId19"/>
    <p:sldId id="385" r:id="rId20"/>
    <p:sldId id="358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5" r:id="rId33"/>
    <p:sldId id="376" r:id="rId34"/>
    <p:sldId id="374" r:id="rId35"/>
    <p:sldId id="378" r:id="rId36"/>
    <p:sldId id="379" r:id="rId37"/>
    <p:sldId id="380" r:id="rId38"/>
    <p:sldId id="381" r:id="rId39"/>
    <p:sldId id="382" r:id="rId40"/>
    <p:sldId id="383" r:id="rId41"/>
    <p:sldId id="384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70" d="100"/>
          <a:sy n="70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ECF9-36DA-47E9-A2FD-20E6BB88169A}" type="datetimeFigureOut">
              <a:rPr lang="pt-BR" smtClean="0"/>
              <a:pPr/>
              <a:t>13/10/2015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F3FE-CAF1-4154-9762-8762E6591C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58779E-600C-48E0-9729-B50EB563EDE6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80567-6CBD-4E2E-930E-C1C4F6AAFAA8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F05131-C408-4893-A1E0-71242F0C6DD8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7C2294-E666-48BA-B40C-3404889E7AC5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2A4B4-31C8-42B0-8AA5-C42C4FC52A56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5A8B71-5A59-4DB4-82B2-18AB85A6D9D6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2C134-92D7-4CF3-8B95-D2ED7AD6B0FB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DC0FC-A1AD-48C7-9045-A9B8B0DB3904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215C69-7185-443B-BDBB-078C7CEA25C0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6026F5-E57D-4CAA-BB5A-A7748006744A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C02002-D037-48BE-A5D4-BDB504E7CDA2}" type="datetime1">
              <a:rPr lang="pt-BR" smtClean="0"/>
              <a:pPr/>
              <a:t>13/10/2015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84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Aula 08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2132856"/>
            <a:ext cx="8928992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média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(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amostras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gdes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)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baseado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região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rejeição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média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(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amostra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pequenas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)</a:t>
            </a: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                                                                  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prof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Martino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5112568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Usando regiões de rejeições para um teste z.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Regra de decisão baseada na região de rejeição :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Para usar a região de rejeição para conduzir um teste de hipótese , calcule a estatística do teste padronizado z .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a estatística do teste :</a:t>
            </a:r>
          </a:p>
          <a:p>
            <a:pPr marL="457200" lvl="0" indent="-457200" algn="just">
              <a:spcBef>
                <a:spcPct val="20000"/>
              </a:spcBef>
              <a:buAutoNum type="arabicPeriod"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Estiver na região de rejeição   Rejeite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457200" lvl="0" indent="-457200" algn="just">
              <a:spcBef>
                <a:spcPct val="20000"/>
              </a:spcBef>
              <a:buAutoNum type="arabicPeriod"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Não estiver na região de rejeição   Falhe em rejeitar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17375E"/>
                </a:solidFill>
              </a:rPr>
              <a:t>Tomando</a:t>
            </a:r>
            <a:r>
              <a:rPr lang="en-US" altLang="en-US" sz="3600" dirty="0" smtClean="0">
                <a:solidFill>
                  <a:srgbClr val="17375E"/>
                </a:solidFill>
              </a:rPr>
              <a:t> e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Interpretanto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uma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decisão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4464496" cy="374441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r>
              <a:rPr lang="pt-BR" sz="2000" dirty="0" smtClean="0"/>
              <a:t>Teste </a:t>
            </a:r>
            <a:r>
              <a:rPr lang="pt-BR" sz="2000" dirty="0" err="1" smtClean="0"/>
              <a:t>unicaudal</a:t>
            </a:r>
            <a:r>
              <a:rPr lang="pt-BR" sz="2000" dirty="0" smtClean="0"/>
              <a:t> à esquerda   </a:t>
            </a:r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r>
              <a:rPr lang="pt-BR" sz="2000" dirty="0" smtClean="0"/>
              <a:t>Teste </a:t>
            </a:r>
            <a:r>
              <a:rPr lang="pt-BR" sz="2000" dirty="0" err="1" smtClean="0"/>
              <a:t>Unicaudal</a:t>
            </a:r>
            <a:r>
              <a:rPr lang="pt-BR" sz="2000" dirty="0" smtClean="0"/>
              <a:t> à direita</a:t>
            </a:r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r>
              <a:rPr lang="pt-BR" sz="2000" dirty="0" smtClean="0"/>
              <a:t>Teste Bicaudal </a:t>
            </a:r>
            <a:endParaRPr lang="el-GR" sz="20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5220072" y="1268760"/>
            <a:ext cx="3600400" cy="1440160"/>
            <a:chOff x="5220072" y="1268760"/>
            <a:chExt cx="3600400" cy="1440160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5652120" y="1484784"/>
              <a:ext cx="2952328" cy="1162581"/>
              <a:chOff x="1447800" y="2613580"/>
              <a:chExt cx="6192688" cy="2841476"/>
            </a:xfrm>
          </p:grpSpPr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447800" y="4736068"/>
                <a:ext cx="5791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007568" y="4812268"/>
                <a:ext cx="184731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944439" y="4702815"/>
                <a:ext cx="1430432" cy="752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 0</a:t>
                </a: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3260294" y="4682093"/>
                <a:ext cx="0" cy="2000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4289425" y="4650343"/>
                <a:ext cx="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6756002" y="4853488"/>
                <a:ext cx="884486" cy="400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i="1" dirty="0" smtClean="0">
                    <a:latin typeface="+mj-lt"/>
                  </a:rPr>
                  <a:t>z</a:t>
                </a:r>
                <a:endParaRPr lang="en-US" sz="2000" i="1" dirty="0">
                  <a:latin typeface="+mj-lt"/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600200" y="2613580"/>
                <a:ext cx="5318125" cy="2122488"/>
              </a:xfrm>
              <a:custGeom>
                <a:avLst/>
                <a:gdLst>
                  <a:gd name="T0" fmla="*/ 0 w 3350"/>
                  <a:gd name="T1" fmla="*/ 2147483647 h 1271"/>
                  <a:gd name="T2" fmla="*/ 2147483647 w 3350"/>
                  <a:gd name="T3" fmla="*/ 2147483647 h 1271"/>
                  <a:gd name="T4" fmla="*/ 2147483647 w 3350"/>
                  <a:gd name="T5" fmla="*/ 2147483647 h 1271"/>
                  <a:gd name="T6" fmla="*/ 2147483647 w 3350"/>
                  <a:gd name="T7" fmla="*/ 2147483647 h 1271"/>
                  <a:gd name="T8" fmla="*/ 2147483647 w 3350"/>
                  <a:gd name="T9" fmla="*/ 2147483647 h 1271"/>
                  <a:gd name="T10" fmla="*/ 2147483647 w 3350"/>
                  <a:gd name="T11" fmla="*/ 2147483647 h 1271"/>
                  <a:gd name="T12" fmla="*/ 2147483647 w 3350"/>
                  <a:gd name="T13" fmla="*/ 2147483647 h 1271"/>
                  <a:gd name="T14" fmla="*/ 2147483647 w 3350"/>
                  <a:gd name="T15" fmla="*/ 2147483647 h 1271"/>
                  <a:gd name="T16" fmla="*/ 2147483647 w 3350"/>
                  <a:gd name="T17" fmla="*/ 2147483647 h 1271"/>
                  <a:gd name="T18" fmla="*/ 2147483647 w 3350"/>
                  <a:gd name="T19" fmla="*/ 2147483647 h 1271"/>
                  <a:gd name="T20" fmla="*/ 2147483647 w 3350"/>
                  <a:gd name="T21" fmla="*/ 2147483647 h 1271"/>
                  <a:gd name="T22" fmla="*/ 2147483647 w 3350"/>
                  <a:gd name="T23" fmla="*/ 2147483647 h 1271"/>
                  <a:gd name="T24" fmla="*/ 2147483647 w 3350"/>
                  <a:gd name="T25" fmla="*/ 2147483647 h 1271"/>
                  <a:gd name="T26" fmla="*/ 2147483647 w 3350"/>
                  <a:gd name="T27" fmla="*/ 2147483647 h 1271"/>
                  <a:gd name="T28" fmla="*/ 2147483647 w 3350"/>
                  <a:gd name="T29" fmla="*/ 2147483647 h 1271"/>
                  <a:gd name="T30" fmla="*/ 2147483647 w 3350"/>
                  <a:gd name="T31" fmla="*/ 2147483647 h 1271"/>
                  <a:gd name="T32" fmla="*/ 2147483647 w 3350"/>
                  <a:gd name="T33" fmla="*/ 2147483647 h 1271"/>
                  <a:gd name="T34" fmla="*/ 2147483647 w 3350"/>
                  <a:gd name="T35" fmla="*/ 2147483647 h 1271"/>
                  <a:gd name="T36" fmla="*/ 2147483647 w 3350"/>
                  <a:gd name="T37" fmla="*/ 2147483647 h 1271"/>
                  <a:gd name="T38" fmla="*/ 2147483647 w 3350"/>
                  <a:gd name="T39" fmla="*/ 2147483647 h 1271"/>
                  <a:gd name="T40" fmla="*/ 2147483647 w 3350"/>
                  <a:gd name="T41" fmla="*/ 2147483647 h 1271"/>
                  <a:gd name="T42" fmla="*/ 2147483647 w 3350"/>
                  <a:gd name="T43" fmla="*/ 2147483647 h 1271"/>
                  <a:gd name="T44" fmla="*/ 2147483647 w 3350"/>
                  <a:gd name="T45" fmla="*/ 2147483647 h 1271"/>
                  <a:gd name="T46" fmla="*/ 2147483647 w 3350"/>
                  <a:gd name="T47" fmla="*/ 2147483647 h 1271"/>
                  <a:gd name="T48" fmla="*/ 2147483647 w 3350"/>
                  <a:gd name="T49" fmla="*/ 2147483647 h 1271"/>
                  <a:gd name="T50" fmla="*/ 2147483647 w 3350"/>
                  <a:gd name="T51" fmla="*/ 2147483647 h 1271"/>
                  <a:gd name="T52" fmla="*/ 2147483647 w 3350"/>
                  <a:gd name="T53" fmla="*/ 2147483647 h 1271"/>
                  <a:gd name="T54" fmla="*/ 2147483647 w 3350"/>
                  <a:gd name="T55" fmla="*/ 2147483647 h 1271"/>
                  <a:gd name="T56" fmla="*/ 2147483647 w 3350"/>
                  <a:gd name="T57" fmla="*/ 2147483647 h 1271"/>
                  <a:gd name="T58" fmla="*/ 2147483647 w 3350"/>
                  <a:gd name="T59" fmla="*/ 2147483647 h 1271"/>
                  <a:gd name="T60" fmla="*/ 2147483647 w 3350"/>
                  <a:gd name="T61" fmla="*/ 2147483647 h 1271"/>
                  <a:gd name="T62" fmla="*/ 2147483647 w 3350"/>
                  <a:gd name="T63" fmla="*/ 2147483647 h 1271"/>
                  <a:gd name="T64" fmla="*/ 2147483647 w 3350"/>
                  <a:gd name="T65" fmla="*/ 2147483647 h 1271"/>
                  <a:gd name="T66" fmla="*/ 0 w 3350"/>
                  <a:gd name="T67" fmla="*/ 2147483647 h 12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50"/>
                  <a:gd name="T103" fmla="*/ 0 h 1271"/>
                  <a:gd name="T104" fmla="*/ 3350 w 3350"/>
                  <a:gd name="T105" fmla="*/ 1271 h 12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50" h="1271">
                    <a:moveTo>
                      <a:pt x="0" y="1271"/>
                    </a:moveTo>
                    <a:lnTo>
                      <a:pt x="69" y="1262"/>
                    </a:lnTo>
                    <a:lnTo>
                      <a:pt x="130" y="1257"/>
                    </a:lnTo>
                    <a:cubicBezTo>
                      <a:pt x="185" y="1251"/>
                      <a:pt x="321" y="1244"/>
                      <a:pt x="399" y="1229"/>
                    </a:cubicBezTo>
                    <a:cubicBezTo>
                      <a:pt x="476" y="1215"/>
                      <a:pt x="525" y="1198"/>
                      <a:pt x="594" y="1170"/>
                    </a:cubicBezTo>
                    <a:cubicBezTo>
                      <a:pt x="662" y="1142"/>
                      <a:pt x="753" y="1094"/>
                      <a:pt x="810" y="1061"/>
                    </a:cubicBezTo>
                    <a:cubicBezTo>
                      <a:pt x="868" y="1027"/>
                      <a:pt x="902" y="998"/>
                      <a:pt x="938" y="967"/>
                    </a:cubicBezTo>
                    <a:cubicBezTo>
                      <a:pt x="975" y="936"/>
                      <a:pt x="1005" y="902"/>
                      <a:pt x="1029" y="875"/>
                    </a:cubicBezTo>
                    <a:cubicBezTo>
                      <a:pt x="1053" y="848"/>
                      <a:pt x="1060" y="838"/>
                      <a:pt x="1083" y="804"/>
                    </a:cubicBezTo>
                    <a:lnTo>
                      <a:pt x="1172" y="667"/>
                    </a:lnTo>
                    <a:lnTo>
                      <a:pt x="1226" y="566"/>
                    </a:lnTo>
                    <a:lnTo>
                      <a:pt x="1278" y="456"/>
                    </a:lnTo>
                    <a:lnTo>
                      <a:pt x="1330" y="346"/>
                    </a:lnTo>
                    <a:lnTo>
                      <a:pt x="1395" y="223"/>
                    </a:lnTo>
                    <a:cubicBezTo>
                      <a:pt x="1421" y="181"/>
                      <a:pt x="1452" y="129"/>
                      <a:pt x="1483" y="95"/>
                    </a:cubicBezTo>
                    <a:cubicBezTo>
                      <a:pt x="1514" y="62"/>
                      <a:pt x="1550" y="38"/>
                      <a:pt x="1581" y="22"/>
                    </a:cubicBezTo>
                    <a:cubicBezTo>
                      <a:pt x="1612" y="7"/>
                      <a:pt x="1640" y="4"/>
                      <a:pt x="1671" y="2"/>
                    </a:cubicBezTo>
                    <a:cubicBezTo>
                      <a:pt x="1701" y="1"/>
                      <a:pt x="1731" y="0"/>
                      <a:pt x="1764" y="12"/>
                    </a:cubicBezTo>
                    <a:cubicBezTo>
                      <a:pt x="1798" y="24"/>
                      <a:pt x="1838" y="42"/>
                      <a:pt x="1871" y="76"/>
                    </a:cubicBezTo>
                    <a:cubicBezTo>
                      <a:pt x="1904" y="110"/>
                      <a:pt x="1926" y="155"/>
                      <a:pt x="1960" y="216"/>
                    </a:cubicBezTo>
                    <a:cubicBezTo>
                      <a:pt x="1994" y="277"/>
                      <a:pt x="2045" y="385"/>
                      <a:pt x="2072" y="443"/>
                    </a:cubicBezTo>
                    <a:cubicBezTo>
                      <a:pt x="2099" y="501"/>
                      <a:pt x="2100" y="514"/>
                      <a:pt x="2124" y="562"/>
                    </a:cubicBezTo>
                    <a:cubicBezTo>
                      <a:pt x="2148" y="610"/>
                      <a:pt x="2186" y="683"/>
                      <a:pt x="2214" y="730"/>
                    </a:cubicBezTo>
                    <a:lnTo>
                      <a:pt x="2293" y="845"/>
                    </a:lnTo>
                    <a:cubicBezTo>
                      <a:pt x="2315" y="876"/>
                      <a:pt x="2329" y="890"/>
                      <a:pt x="2349" y="911"/>
                    </a:cubicBezTo>
                    <a:cubicBezTo>
                      <a:pt x="2369" y="933"/>
                      <a:pt x="2384" y="949"/>
                      <a:pt x="2414" y="973"/>
                    </a:cubicBezTo>
                    <a:cubicBezTo>
                      <a:pt x="2444" y="998"/>
                      <a:pt x="2492" y="1037"/>
                      <a:pt x="2528" y="1061"/>
                    </a:cubicBezTo>
                    <a:lnTo>
                      <a:pt x="2630" y="1115"/>
                    </a:lnTo>
                    <a:lnTo>
                      <a:pt x="2735" y="1161"/>
                    </a:lnTo>
                    <a:lnTo>
                      <a:pt x="2839" y="1194"/>
                    </a:lnTo>
                    <a:cubicBezTo>
                      <a:pt x="2886" y="1207"/>
                      <a:pt x="2954" y="1229"/>
                      <a:pt x="3014" y="1240"/>
                    </a:cubicBezTo>
                    <a:cubicBezTo>
                      <a:pt x="3075" y="1251"/>
                      <a:pt x="3147" y="1253"/>
                      <a:pt x="3203" y="1257"/>
                    </a:cubicBezTo>
                    <a:lnTo>
                      <a:pt x="3350" y="1266"/>
                    </a:lnTo>
                    <a:lnTo>
                      <a:pt x="0" y="1271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</p:grpSp>
        <p:sp>
          <p:nvSpPr>
            <p:cNvPr id="19" name="Freeform 15"/>
            <p:cNvSpPr/>
            <p:nvPr/>
          </p:nvSpPr>
          <p:spPr>
            <a:xfrm>
              <a:off x="5652120" y="2060848"/>
              <a:ext cx="864096" cy="288032"/>
            </a:xfrm>
            <a:custGeom>
              <a:avLst/>
              <a:gdLst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1086928 w 1733909"/>
                <a:gd name="connsiteY2" fmla="*/ 854015 h 1224951"/>
                <a:gd name="connsiteX3" fmla="*/ 1388853 w 1733909"/>
                <a:gd name="connsiteY3" fmla="*/ 577969 h 1224951"/>
                <a:gd name="connsiteX4" fmla="*/ 1578634 w 1733909"/>
                <a:gd name="connsiteY4" fmla="*/ 276045 h 1224951"/>
                <a:gd name="connsiteX5" fmla="*/ 1716656 w 1733909"/>
                <a:gd name="connsiteY5" fmla="*/ 0 h 1224951"/>
                <a:gd name="connsiteX6" fmla="*/ 1733909 w 1733909"/>
                <a:gd name="connsiteY6" fmla="*/ 1224951 h 1224951"/>
                <a:gd name="connsiteX7" fmla="*/ 0 w 1733909"/>
                <a:gd name="connsiteY7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909" h="1273084">
                  <a:moveTo>
                    <a:pt x="0" y="1207698"/>
                  </a:moveTo>
                  <a:cubicBezTo>
                    <a:pt x="24054" y="1249643"/>
                    <a:pt x="212545" y="1204343"/>
                    <a:pt x="414068" y="1164566"/>
                  </a:cubicBezTo>
                  <a:cubicBezTo>
                    <a:pt x="653451" y="1080099"/>
                    <a:pt x="550653" y="1102743"/>
                    <a:pt x="750498" y="1043796"/>
                  </a:cubicBezTo>
                  <a:cubicBezTo>
                    <a:pt x="932811" y="951581"/>
                    <a:pt x="689873" y="1074707"/>
                    <a:pt x="936445" y="954177"/>
                  </a:cubicBezTo>
                  <a:cubicBezTo>
                    <a:pt x="1132217" y="839997"/>
                    <a:pt x="865477" y="986566"/>
                    <a:pt x="1086928" y="854015"/>
                  </a:cubicBezTo>
                  <a:cubicBezTo>
                    <a:pt x="1333620" y="635000"/>
                    <a:pt x="1288211" y="669984"/>
                    <a:pt x="1388853" y="577969"/>
                  </a:cubicBezTo>
                  <a:lnTo>
                    <a:pt x="1578634" y="276045"/>
                  </a:lnTo>
                  <a:lnTo>
                    <a:pt x="1716656" y="0"/>
                  </a:lnTo>
                  <a:lnTo>
                    <a:pt x="1733909" y="1224951"/>
                  </a:lnTo>
                  <a:cubicBezTo>
                    <a:pt x="1155939" y="1219200"/>
                    <a:pt x="579295" y="1273084"/>
                    <a:pt x="0" y="1207698"/>
                  </a:cubicBezTo>
                  <a:close/>
                </a:path>
              </a:pathLst>
            </a:custGeom>
            <a:solidFill>
              <a:srgbClr val="71AD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652120" y="2339588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 </a:t>
              </a:r>
              <a:r>
                <a:rPr lang="en-US" dirty="0" smtClean="0">
                  <a:latin typeface="+mj-lt"/>
                </a:rPr>
                <a:t>z &lt; </a:t>
              </a:r>
              <a:r>
                <a:rPr lang="en-US" dirty="0" err="1" smtClean="0">
                  <a:latin typeface="+mj-lt"/>
                </a:rPr>
                <a:t>zo</a:t>
              </a:r>
              <a:endParaRPr lang="en-US" dirty="0">
                <a:latin typeface="+mj-lt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6372200" y="227687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+mj-lt"/>
                </a:rPr>
                <a:t>zo</a:t>
              </a:r>
              <a:endParaRPr lang="en-US" dirty="0">
                <a:latin typeface="+mj-lt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5220072" y="1628800"/>
              <a:ext cx="12961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+mj-lt"/>
                </a:rPr>
                <a:t>Rejeite</a:t>
              </a:r>
              <a:r>
                <a:rPr lang="en-US" sz="1600" dirty="0" smtClean="0">
                  <a:latin typeface="+mj-lt"/>
                </a:rPr>
                <a:t> Ho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7524328" y="1268760"/>
              <a:ext cx="12961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+mj-lt"/>
                </a:rPr>
                <a:t>Falhe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em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Rejeitar</a:t>
              </a:r>
              <a:r>
                <a:rPr lang="en-US" sz="1600" dirty="0" smtClean="0">
                  <a:latin typeface="+mj-lt"/>
                </a:rPr>
                <a:t> Ho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27" name="Conector de seta reta 26"/>
            <p:cNvCxnSpPr/>
            <p:nvPr/>
          </p:nvCxnSpPr>
          <p:spPr>
            <a:xfrm>
              <a:off x="6084168" y="1988840"/>
              <a:ext cx="28803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7236296" y="1844824"/>
              <a:ext cx="432048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4932040" y="3204265"/>
            <a:ext cx="3816424" cy="1304855"/>
            <a:chOff x="5076056" y="1404065"/>
            <a:chExt cx="3816424" cy="1304855"/>
          </a:xfrm>
        </p:grpSpPr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5652120" y="1484784"/>
              <a:ext cx="3240360" cy="1162581"/>
              <a:chOff x="1447800" y="2613580"/>
              <a:chExt cx="6796852" cy="2841476"/>
            </a:xfrm>
          </p:grpSpPr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1447800" y="4736068"/>
                <a:ext cx="5791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2007568" y="4812268"/>
                <a:ext cx="184731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auto">
              <a:xfrm>
                <a:off x="3944439" y="4702815"/>
                <a:ext cx="1430432" cy="752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 0</a:t>
                </a:r>
              </a:p>
            </p:txBody>
          </p:sp>
          <p:sp>
            <p:nvSpPr>
              <p:cNvPr id="45" name="Line 11"/>
              <p:cNvSpPr>
                <a:spLocks noChangeShapeType="1"/>
              </p:cNvSpPr>
              <p:nvPr/>
            </p:nvSpPr>
            <p:spPr bwMode="auto">
              <a:xfrm>
                <a:off x="3260294" y="4682093"/>
                <a:ext cx="0" cy="2000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4289425" y="4650343"/>
                <a:ext cx="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7360165" y="4325503"/>
                <a:ext cx="884487" cy="400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i="1" dirty="0" smtClean="0">
                    <a:latin typeface="+mj-lt"/>
                  </a:rPr>
                  <a:t>z</a:t>
                </a:r>
                <a:endParaRPr lang="en-US" sz="2000" i="1" dirty="0">
                  <a:latin typeface="+mj-lt"/>
                </a:endParaRPr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600200" y="2613580"/>
                <a:ext cx="5318125" cy="2122488"/>
              </a:xfrm>
              <a:custGeom>
                <a:avLst/>
                <a:gdLst>
                  <a:gd name="T0" fmla="*/ 0 w 3350"/>
                  <a:gd name="T1" fmla="*/ 2147483647 h 1271"/>
                  <a:gd name="T2" fmla="*/ 2147483647 w 3350"/>
                  <a:gd name="T3" fmla="*/ 2147483647 h 1271"/>
                  <a:gd name="T4" fmla="*/ 2147483647 w 3350"/>
                  <a:gd name="T5" fmla="*/ 2147483647 h 1271"/>
                  <a:gd name="T6" fmla="*/ 2147483647 w 3350"/>
                  <a:gd name="T7" fmla="*/ 2147483647 h 1271"/>
                  <a:gd name="T8" fmla="*/ 2147483647 w 3350"/>
                  <a:gd name="T9" fmla="*/ 2147483647 h 1271"/>
                  <a:gd name="T10" fmla="*/ 2147483647 w 3350"/>
                  <a:gd name="T11" fmla="*/ 2147483647 h 1271"/>
                  <a:gd name="T12" fmla="*/ 2147483647 w 3350"/>
                  <a:gd name="T13" fmla="*/ 2147483647 h 1271"/>
                  <a:gd name="T14" fmla="*/ 2147483647 w 3350"/>
                  <a:gd name="T15" fmla="*/ 2147483647 h 1271"/>
                  <a:gd name="T16" fmla="*/ 2147483647 w 3350"/>
                  <a:gd name="T17" fmla="*/ 2147483647 h 1271"/>
                  <a:gd name="T18" fmla="*/ 2147483647 w 3350"/>
                  <a:gd name="T19" fmla="*/ 2147483647 h 1271"/>
                  <a:gd name="T20" fmla="*/ 2147483647 w 3350"/>
                  <a:gd name="T21" fmla="*/ 2147483647 h 1271"/>
                  <a:gd name="T22" fmla="*/ 2147483647 w 3350"/>
                  <a:gd name="T23" fmla="*/ 2147483647 h 1271"/>
                  <a:gd name="T24" fmla="*/ 2147483647 w 3350"/>
                  <a:gd name="T25" fmla="*/ 2147483647 h 1271"/>
                  <a:gd name="T26" fmla="*/ 2147483647 w 3350"/>
                  <a:gd name="T27" fmla="*/ 2147483647 h 1271"/>
                  <a:gd name="T28" fmla="*/ 2147483647 w 3350"/>
                  <a:gd name="T29" fmla="*/ 2147483647 h 1271"/>
                  <a:gd name="T30" fmla="*/ 2147483647 w 3350"/>
                  <a:gd name="T31" fmla="*/ 2147483647 h 1271"/>
                  <a:gd name="T32" fmla="*/ 2147483647 w 3350"/>
                  <a:gd name="T33" fmla="*/ 2147483647 h 1271"/>
                  <a:gd name="T34" fmla="*/ 2147483647 w 3350"/>
                  <a:gd name="T35" fmla="*/ 2147483647 h 1271"/>
                  <a:gd name="T36" fmla="*/ 2147483647 w 3350"/>
                  <a:gd name="T37" fmla="*/ 2147483647 h 1271"/>
                  <a:gd name="T38" fmla="*/ 2147483647 w 3350"/>
                  <a:gd name="T39" fmla="*/ 2147483647 h 1271"/>
                  <a:gd name="T40" fmla="*/ 2147483647 w 3350"/>
                  <a:gd name="T41" fmla="*/ 2147483647 h 1271"/>
                  <a:gd name="T42" fmla="*/ 2147483647 w 3350"/>
                  <a:gd name="T43" fmla="*/ 2147483647 h 1271"/>
                  <a:gd name="T44" fmla="*/ 2147483647 w 3350"/>
                  <a:gd name="T45" fmla="*/ 2147483647 h 1271"/>
                  <a:gd name="T46" fmla="*/ 2147483647 w 3350"/>
                  <a:gd name="T47" fmla="*/ 2147483647 h 1271"/>
                  <a:gd name="T48" fmla="*/ 2147483647 w 3350"/>
                  <a:gd name="T49" fmla="*/ 2147483647 h 1271"/>
                  <a:gd name="T50" fmla="*/ 2147483647 w 3350"/>
                  <a:gd name="T51" fmla="*/ 2147483647 h 1271"/>
                  <a:gd name="T52" fmla="*/ 2147483647 w 3350"/>
                  <a:gd name="T53" fmla="*/ 2147483647 h 1271"/>
                  <a:gd name="T54" fmla="*/ 2147483647 w 3350"/>
                  <a:gd name="T55" fmla="*/ 2147483647 h 1271"/>
                  <a:gd name="T56" fmla="*/ 2147483647 w 3350"/>
                  <a:gd name="T57" fmla="*/ 2147483647 h 1271"/>
                  <a:gd name="T58" fmla="*/ 2147483647 w 3350"/>
                  <a:gd name="T59" fmla="*/ 2147483647 h 1271"/>
                  <a:gd name="T60" fmla="*/ 2147483647 w 3350"/>
                  <a:gd name="T61" fmla="*/ 2147483647 h 1271"/>
                  <a:gd name="T62" fmla="*/ 2147483647 w 3350"/>
                  <a:gd name="T63" fmla="*/ 2147483647 h 1271"/>
                  <a:gd name="T64" fmla="*/ 2147483647 w 3350"/>
                  <a:gd name="T65" fmla="*/ 2147483647 h 1271"/>
                  <a:gd name="T66" fmla="*/ 0 w 3350"/>
                  <a:gd name="T67" fmla="*/ 2147483647 h 12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50"/>
                  <a:gd name="T103" fmla="*/ 0 h 1271"/>
                  <a:gd name="T104" fmla="*/ 3350 w 3350"/>
                  <a:gd name="T105" fmla="*/ 1271 h 12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50" h="1271">
                    <a:moveTo>
                      <a:pt x="0" y="1271"/>
                    </a:moveTo>
                    <a:lnTo>
                      <a:pt x="69" y="1262"/>
                    </a:lnTo>
                    <a:lnTo>
                      <a:pt x="130" y="1257"/>
                    </a:lnTo>
                    <a:cubicBezTo>
                      <a:pt x="185" y="1251"/>
                      <a:pt x="321" y="1244"/>
                      <a:pt x="399" y="1229"/>
                    </a:cubicBezTo>
                    <a:cubicBezTo>
                      <a:pt x="476" y="1215"/>
                      <a:pt x="525" y="1198"/>
                      <a:pt x="594" y="1170"/>
                    </a:cubicBezTo>
                    <a:cubicBezTo>
                      <a:pt x="662" y="1142"/>
                      <a:pt x="753" y="1094"/>
                      <a:pt x="810" y="1061"/>
                    </a:cubicBezTo>
                    <a:cubicBezTo>
                      <a:pt x="868" y="1027"/>
                      <a:pt x="902" y="998"/>
                      <a:pt x="938" y="967"/>
                    </a:cubicBezTo>
                    <a:cubicBezTo>
                      <a:pt x="975" y="936"/>
                      <a:pt x="1005" y="902"/>
                      <a:pt x="1029" y="875"/>
                    </a:cubicBezTo>
                    <a:cubicBezTo>
                      <a:pt x="1053" y="848"/>
                      <a:pt x="1060" y="838"/>
                      <a:pt x="1083" y="804"/>
                    </a:cubicBezTo>
                    <a:lnTo>
                      <a:pt x="1172" y="667"/>
                    </a:lnTo>
                    <a:lnTo>
                      <a:pt x="1226" y="566"/>
                    </a:lnTo>
                    <a:lnTo>
                      <a:pt x="1278" y="456"/>
                    </a:lnTo>
                    <a:lnTo>
                      <a:pt x="1330" y="346"/>
                    </a:lnTo>
                    <a:lnTo>
                      <a:pt x="1395" y="223"/>
                    </a:lnTo>
                    <a:cubicBezTo>
                      <a:pt x="1421" y="181"/>
                      <a:pt x="1452" y="129"/>
                      <a:pt x="1483" y="95"/>
                    </a:cubicBezTo>
                    <a:cubicBezTo>
                      <a:pt x="1514" y="62"/>
                      <a:pt x="1550" y="38"/>
                      <a:pt x="1581" y="22"/>
                    </a:cubicBezTo>
                    <a:cubicBezTo>
                      <a:pt x="1612" y="7"/>
                      <a:pt x="1640" y="4"/>
                      <a:pt x="1671" y="2"/>
                    </a:cubicBezTo>
                    <a:cubicBezTo>
                      <a:pt x="1701" y="1"/>
                      <a:pt x="1731" y="0"/>
                      <a:pt x="1764" y="12"/>
                    </a:cubicBezTo>
                    <a:cubicBezTo>
                      <a:pt x="1798" y="24"/>
                      <a:pt x="1838" y="42"/>
                      <a:pt x="1871" y="76"/>
                    </a:cubicBezTo>
                    <a:cubicBezTo>
                      <a:pt x="1904" y="110"/>
                      <a:pt x="1926" y="155"/>
                      <a:pt x="1960" y="216"/>
                    </a:cubicBezTo>
                    <a:cubicBezTo>
                      <a:pt x="1994" y="277"/>
                      <a:pt x="2045" y="385"/>
                      <a:pt x="2072" y="443"/>
                    </a:cubicBezTo>
                    <a:cubicBezTo>
                      <a:pt x="2099" y="501"/>
                      <a:pt x="2100" y="514"/>
                      <a:pt x="2124" y="562"/>
                    </a:cubicBezTo>
                    <a:cubicBezTo>
                      <a:pt x="2148" y="610"/>
                      <a:pt x="2186" y="683"/>
                      <a:pt x="2214" y="730"/>
                    </a:cubicBezTo>
                    <a:lnTo>
                      <a:pt x="2293" y="845"/>
                    </a:lnTo>
                    <a:cubicBezTo>
                      <a:pt x="2315" y="876"/>
                      <a:pt x="2329" y="890"/>
                      <a:pt x="2349" y="911"/>
                    </a:cubicBezTo>
                    <a:cubicBezTo>
                      <a:pt x="2369" y="933"/>
                      <a:pt x="2384" y="949"/>
                      <a:pt x="2414" y="973"/>
                    </a:cubicBezTo>
                    <a:cubicBezTo>
                      <a:pt x="2444" y="998"/>
                      <a:pt x="2492" y="1037"/>
                      <a:pt x="2528" y="1061"/>
                    </a:cubicBezTo>
                    <a:lnTo>
                      <a:pt x="2630" y="1115"/>
                    </a:lnTo>
                    <a:lnTo>
                      <a:pt x="2735" y="1161"/>
                    </a:lnTo>
                    <a:lnTo>
                      <a:pt x="2839" y="1194"/>
                    </a:lnTo>
                    <a:cubicBezTo>
                      <a:pt x="2886" y="1207"/>
                      <a:pt x="2954" y="1229"/>
                      <a:pt x="3014" y="1240"/>
                    </a:cubicBezTo>
                    <a:cubicBezTo>
                      <a:pt x="3075" y="1251"/>
                      <a:pt x="3147" y="1253"/>
                      <a:pt x="3203" y="1257"/>
                    </a:cubicBezTo>
                    <a:lnTo>
                      <a:pt x="3350" y="1266"/>
                    </a:lnTo>
                    <a:lnTo>
                      <a:pt x="0" y="1271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</p:grpSp>
        <p:sp>
          <p:nvSpPr>
            <p:cNvPr id="35" name="Freeform 15"/>
            <p:cNvSpPr/>
            <p:nvPr/>
          </p:nvSpPr>
          <p:spPr>
            <a:xfrm flipH="1">
              <a:off x="7452320" y="2060848"/>
              <a:ext cx="792088" cy="288032"/>
            </a:xfrm>
            <a:custGeom>
              <a:avLst/>
              <a:gdLst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1086928 w 1733909"/>
                <a:gd name="connsiteY2" fmla="*/ 854015 h 1224951"/>
                <a:gd name="connsiteX3" fmla="*/ 1388853 w 1733909"/>
                <a:gd name="connsiteY3" fmla="*/ 577969 h 1224951"/>
                <a:gd name="connsiteX4" fmla="*/ 1578634 w 1733909"/>
                <a:gd name="connsiteY4" fmla="*/ 276045 h 1224951"/>
                <a:gd name="connsiteX5" fmla="*/ 1716656 w 1733909"/>
                <a:gd name="connsiteY5" fmla="*/ 0 h 1224951"/>
                <a:gd name="connsiteX6" fmla="*/ 1733909 w 1733909"/>
                <a:gd name="connsiteY6" fmla="*/ 1224951 h 1224951"/>
                <a:gd name="connsiteX7" fmla="*/ 0 w 1733909"/>
                <a:gd name="connsiteY7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909" h="1273084">
                  <a:moveTo>
                    <a:pt x="0" y="1207698"/>
                  </a:moveTo>
                  <a:cubicBezTo>
                    <a:pt x="24054" y="1249643"/>
                    <a:pt x="212545" y="1204343"/>
                    <a:pt x="414068" y="1164566"/>
                  </a:cubicBezTo>
                  <a:cubicBezTo>
                    <a:pt x="653451" y="1080099"/>
                    <a:pt x="550653" y="1102743"/>
                    <a:pt x="750498" y="1043796"/>
                  </a:cubicBezTo>
                  <a:cubicBezTo>
                    <a:pt x="932811" y="951581"/>
                    <a:pt x="689873" y="1074707"/>
                    <a:pt x="936445" y="954177"/>
                  </a:cubicBezTo>
                  <a:cubicBezTo>
                    <a:pt x="1132217" y="839997"/>
                    <a:pt x="865477" y="986566"/>
                    <a:pt x="1086928" y="854015"/>
                  </a:cubicBezTo>
                  <a:cubicBezTo>
                    <a:pt x="1333620" y="635000"/>
                    <a:pt x="1288211" y="669984"/>
                    <a:pt x="1388853" y="577969"/>
                  </a:cubicBezTo>
                  <a:lnTo>
                    <a:pt x="1578634" y="276045"/>
                  </a:lnTo>
                  <a:lnTo>
                    <a:pt x="1716656" y="0"/>
                  </a:lnTo>
                  <a:lnTo>
                    <a:pt x="1733909" y="1224951"/>
                  </a:lnTo>
                  <a:cubicBezTo>
                    <a:pt x="1155939" y="1219200"/>
                    <a:pt x="579295" y="1273084"/>
                    <a:pt x="0" y="1207698"/>
                  </a:cubicBezTo>
                  <a:close/>
                </a:path>
              </a:pathLst>
            </a:custGeom>
            <a:solidFill>
              <a:srgbClr val="71AD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596336" y="2339588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 </a:t>
              </a:r>
              <a:r>
                <a:rPr lang="en-US" dirty="0" smtClean="0">
                  <a:latin typeface="+mj-lt"/>
                </a:rPr>
                <a:t>z &gt; </a:t>
              </a:r>
              <a:r>
                <a:rPr lang="en-US" dirty="0" err="1" smtClean="0">
                  <a:latin typeface="+mj-lt"/>
                </a:rPr>
                <a:t>zo</a:t>
              </a:r>
              <a:endParaRPr lang="en-US" dirty="0">
                <a:latin typeface="+mj-lt"/>
              </a:endParaRP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7308304" y="227687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+mj-lt"/>
                </a:rPr>
                <a:t>zo</a:t>
              </a:r>
              <a:endParaRPr lang="en-US" dirty="0">
                <a:latin typeface="+mj-lt"/>
              </a:endParaRP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7596336" y="1628800"/>
              <a:ext cx="12961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+mj-lt"/>
                </a:rPr>
                <a:t>Rejeite</a:t>
              </a:r>
              <a:r>
                <a:rPr lang="en-US" sz="1600" dirty="0" smtClean="0">
                  <a:latin typeface="+mj-lt"/>
                </a:rPr>
                <a:t> Ho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5076056" y="1404065"/>
              <a:ext cx="12961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+mj-lt"/>
                </a:rPr>
                <a:t>Falhe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em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Rejeitar</a:t>
              </a:r>
              <a:r>
                <a:rPr lang="en-US" sz="1600" dirty="0" smtClean="0">
                  <a:latin typeface="+mj-lt"/>
                </a:rPr>
                <a:t> Ho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40" name="Conector de seta reta 39"/>
            <p:cNvCxnSpPr/>
            <p:nvPr/>
          </p:nvCxnSpPr>
          <p:spPr>
            <a:xfrm>
              <a:off x="6084168" y="1988840"/>
              <a:ext cx="79208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 flipH="1">
              <a:off x="7596336" y="1844824"/>
              <a:ext cx="7200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4788024" y="4509120"/>
            <a:ext cx="3600400" cy="1728192"/>
            <a:chOff x="5220072" y="980728"/>
            <a:chExt cx="3600400" cy="1728192"/>
          </a:xfrm>
        </p:grpSpPr>
        <p:grpSp>
          <p:nvGrpSpPr>
            <p:cNvPr id="52" name="Group 16"/>
            <p:cNvGrpSpPr>
              <a:grpSpLocks/>
            </p:cNvGrpSpPr>
            <p:nvPr/>
          </p:nvGrpSpPr>
          <p:grpSpPr bwMode="auto">
            <a:xfrm>
              <a:off x="5652120" y="1484784"/>
              <a:ext cx="3168352" cy="1162581"/>
              <a:chOff x="1447800" y="2613580"/>
              <a:chExt cx="6645811" cy="2841476"/>
            </a:xfrm>
          </p:grpSpPr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>
                <a:off x="1447800" y="4736068"/>
                <a:ext cx="5791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2007568" y="4812268"/>
                <a:ext cx="184731" cy="369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62" name="Rectangle 10"/>
              <p:cNvSpPr>
                <a:spLocks noChangeArrowheads="1"/>
              </p:cNvSpPr>
              <p:nvPr/>
            </p:nvSpPr>
            <p:spPr bwMode="auto">
              <a:xfrm>
                <a:off x="3944439" y="4702815"/>
                <a:ext cx="1430432" cy="752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 0</a:t>
                </a:r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3260294" y="4682093"/>
                <a:ext cx="0" cy="2000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>
                <a:off x="4289425" y="4650343"/>
                <a:ext cx="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7209124" y="4197539"/>
                <a:ext cx="884487" cy="400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i="1" dirty="0" smtClean="0">
                    <a:latin typeface="+mj-lt"/>
                  </a:rPr>
                  <a:t>z</a:t>
                </a:r>
                <a:endParaRPr lang="en-US" sz="2000" i="1" dirty="0">
                  <a:latin typeface="+mj-lt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1600200" y="2613580"/>
                <a:ext cx="5318125" cy="2122488"/>
              </a:xfrm>
              <a:custGeom>
                <a:avLst/>
                <a:gdLst>
                  <a:gd name="T0" fmla="*/ 0 w 3350"/>
                  <a:gd name="T1" fmla="*/ 2147483647 h 1271"/>
                  <a:gd name="T2" fmla="*/ 2147483647 w 3350"/>
                  <a:gd name="T3" fmla="*/ 2147483647 h 1271"/>
                  <a:gd name="T4" fmla="*/ 2147483647 w 3350"/>
                  <a:gd name="T5" fmla="*/ 2147483647 h 1271"/>
                  <a:gd name="T6" fmla="*/ 2147483647 w 3350"/>
                  <a:gd name="T7" fmla="*/ 2147483647 h 1271"/>
                  <a:gd name="T8" fmla="*/ 2147483647 w 3350"/>
                  <a:gd name="T9" fmla="*/ 2147483647 h 1271"/>
                  <a:gd name="T10" fmla="*/ 2147483647 w 3350"/>
                  <a:gd name="T11" fmla="*/ 2147483647 h 1271"/>
                  <a:gd name="T12" fmla="*/ 2147483647 w 3350"/>
                  <a:gd name="T13" fmla="*/ 2147483647 h 1271"/>
                  <a:gd name="T14" fmla="*/ 2147483647 w 3350"/>
                  <a:gd name="T15" fmla="*/ 2147483647 h 1271"/>
                  <a:gd name="T16" fmla="*/ 2147483647 w 3350"/>
                  <a:gd name="T17" fmla="*/ 2147483647 h 1271"/>
                  <a:gd name="T18" fmla="*/ 2147483647 w 3350"/>
                  <a:gd name="T19" fmla="*/ 2147483647 h 1271"/>
                  <a:gd name="T20" fmla="*/ 2147483647 w 3350"/>
                  <a:gd name="T21" fmla="*/ 2147483647 h 1271"/>
                  <a:gd name="T22" fmla="*/ 2147483647 w 3350"/>
                  <a:gd name="T23" fmla="*/ 2147483647 h 1271"/>
                  <a:gd name="T24" fmla="*/ 2147483647 w 3350"/>
                  <a:gd name="T25" fmla="*/ 2147483647 h 1271"/>
                  <a:gd name="T26" fmla="*/ 2147483647 w 3350"/>
                  <a:gd name="T27" fmla="*/ 2147483647 h 1271"/>
                  <a:gd name="T28" fmla="*/ 2147483647 w 3350"/>
                  <a:gd name="T29" fmla="*/ 2147483647 h 1271"/>
                  <a:gd name="T30" fmla="*/ 2147483647 w 3350"/>
                  <a:gd name="T31" fmla="*/ 2147483647 h 1271"/>
                  <a:gd name="T32" fmla="*/ 2147483647 w 3350"/>
                  <a:gd name="T33" fmla="*/ 2147483647 h 1271"/>
                  <a:gd name="T34" fmla="*/ 2147483647 w 3350"/>
                  <a:gd name="T35" fmla="*/ 2147483647 h 1271"/>
                  <a:gd name="T36" fmla="*/ 2147483647 w 3350"/>
                  <a:gd name="T37" fmla="*/ 2147483647 h 1271"/>
                  <a:gd name="T38" fmla="*/ 2147483647 w 3350"/>
                  <a:gd name="T39" fmla="*/ 2147483647 h 1271"/>
                  <a:gd name="T40" fmla="*/ 2147483647 w 3350"/>
                  <a:gd name="T41" fmla="*/ 2147483647 h 1271"/>
                  <a:gd name="T42" fmla="*/ 2147483647 w 3350"/>
                  <a:gd name="T43" fmla="*/ 2147483647 h 1271"/>
                  <a:gd name="T44" fmla="*/ 2147483647 w 3350"/>
                  <a:gd name="T45" fmla="*/ 2147483647 h 1271"/>
                  <a:gd name="T46" fmla="*/ 2147483647 w 3350"/>
                  <a:gd name="T47" fmla="*/ 2147483647 h 1271"/>
                  <a:gd name="T48" fmla="*/ 2147483647 w 3350"/>
                  <a:gd name="T49" fmla="*/ 2147483647 h 1271"/>
                  <a:gd name="T50" fmla="*/ 2147483647 w 3350"/>
                  <a:gd name="T51" fmla="*/ 2147483647 h 1271"/>
                  <a:gd name="T52" fmla="*/ 2147483647 w 3350"/>
                  <a:gd name="T53" fmla="*/ 2147483647 h 1271"/>
                  <a:gd name="T54" fmla="*/ 2147483647 w 3350"/>
                  <a:gd name="T55" fmla="*/ 2147483647 h 1271"/>
                  <a:gd name="T56" fmla="*/ 2147483647 w 3350"/>
                  <a:gd name="T57" fmla="*/ 2147483647 h 1271"/>
                  <a:gd name="T58" fmla="*/ 2147483647 w 3350"/>
                  <a:gd name="T59" fmla="*/ 2147483647 h 1271"/>
                  <a:gd name="T60" fmla="*/ 2147483647 w 3350"/>
                  <a:gd name="T61" fmla="*/ 2147483647 h 1271"/>
                  <a:gd name="T62" fmla="*/ 2147483647 w 3350"/>
                  <a:gd name="T63" fmla="*/ 2147483647 h 1271"/>
                  <a:gd name="T64" fmla="*/ 2147483647 w 3350"/>
                  <a:gd name="T65" fmla="*/ 2147483647 h 1271"/>
                  <a:gd name="T66" fmla="*/ 0 w 3350"/>
                  <a:gd name="T67" fmla="*/ 2147483647 h 12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50"/>
                  <a:gd name="T103" fmla="*/ 0 h 1271"/>
                  <a:gd name="T104" fmla="*/ 3350 w 3350"/>
                  <a:gd name="T105" fmla="*/ 1271 h 12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50" h="1271">
                    <a:moveTo>
                      <a:pt x="0" y="1271"/>
                    </a:moveTo>
                    <a:lnTo>
                      <a:pt x="69" y="1262"/>
                    </a:lnTo>
                    <a:lnTo>
                      <a:pt x="130" y="1257"/>
                    </a:lnTo>
                    <a:cubicBezTo>
                      <a:pt x="185" y="1251"/>
                      <a:pt x="321" y="1244"/>
                      <a:pt x="399" y="1229"/>
                    </a:cubicBezTo>
                    <a:cubicBezTo>
                      <a:pt x="476" y="1215"/>
                      <a:pt x="525" y="1198"/>
                      <a:pt x="594" y="1170"/>
                    </a:cubicBezTo>
                    <a:cubicBezTo>
                      <a:pt x="662" y="1142"/>
                      <a:pt x="753" y="1094"/>
                      <a:pt x="810" y="1061"/>
                    </a:cubicBezTo>
                    <a:cubicBezTo>
                      <a:pt x="868" y="1027"/>
                      <a:pt x="902" y="998"/>
                      <a:pt x="938" y="967"/>
                    </a:cubicBezTo>
                    <a:cubicBezTo>
                      <a:pt x="975" y="936"/>
                      <a:pt x="1005" y="902"/>
                      <a:pt x="1029" y="875"/>
                    </a:cubicBezTo>
                    <a:cubicBezTo>
                      <a:pt x="1053" y="848"/>
                      <a:pt x="1060" y="838"/>
                      <a:pt x="1083" y="804"/>
                    </a:cubicBezTo>
                    <a:lnTo>
                      <a:pt x="1172" y="667"/>
                    </a:lnTo>
                    <a:lnTo>
                      <a:pt x="1226" y="566"/>
                    </a:lnTo>
                    <a:lnTo>
                      <a:pt x="1278" y="456"/>
                    </a:lnTo>
                    <a:lnTo>
                      <a:pt x="1330" y="346"/>
                    </a:lnTo>
                    <a:lnTo>
                      <a:pt x="1395" y="223"/>
                    </a:lnTo>
                    <a:cubicBezTo>
                      <a:pt x="1421" y="181"/>
                      <a:pt x="1452" y="129"/>
                      <a:pt x="1483" y="95"/>
                    </a:cubicBezTo>
                    <a:cubicBezTo>
                      <a:pt x="1514" y="62"/>
                      <a:pt x="1550" y="38"/>
                      <a:pt x="1581" y="22"/>
                    </a:cubicBezTo>
                    <a:cubicBezTo>
                      <a:pt x="1612" y="7"/>
                      <a:pt x="1640" y="4"/>
                      <a:pt x="1671" y="2"/>
                    </a:cubicBezTo>
                    <a:cubicBezTo>
                      <a:pt x="1701" y="1"/>
                      <a:pt x="1731" y="0"/>
                      <a:pt x="1764" y="12"/>
                    </a:cubicBezTo>
                    <a:cubicBezTo>
                      <a:pt x="1798" y="24"/>
                      <a:pt x="1838" y="42"/>
                      <a:pt x="1871" y="76"/>
                    </a:cubicBezTo>
                    <a:cubicBezTo>
                      <a:pt x="1904" y="110"/>
                      <a:pt x="1926" y="155"/>
                      <a:pt x="1960" y="216"/>
                    </a:cubicBezTo>
                    <a:cubicBezTo>
                      <a:pt x="1994" y="277"/>
                      <a:pt x="2045" y="385"/>
                      <a:pt x="2072" y="443"/>
                    </a:cubicBezTo>
                    <a:cubicBezTo>
                      <a:pt x="2099" y="501"/>
                      <a:pt x="2100" y="514"/>
                      <a:pt x="2124" y="562"/>
                    </a:cubicBezTo>
                    <a:cubicBezTo>
                      <a:pt x="2148" y="610"/>
                      <a:pt x="2186" y="683"/>
                      <a:pt x="2214" y="730"/>
                    </a:cubicBezTo>
                    <a:lnTo>
                      <a:pt x="2293" y="845"/>
                    </a:lnTo>
                    <a:cubicBezTo>
                      <a:pt x="2315" y="876"/>
                      <a:pt x="2329" y="890"/>
                      <a:pt x="2349" y="911"/>
                    </a:cubicBezTo>
                    <a:cubicBezTo>
                      <a:pt x="2369" y="933"/>
                      <a:pt x="2384" y="949"/>
                      <a:pt x="2414" y="973"/>
                    </a:cubicBezTo>
                    <a:cubicBezTo>
                      <a:pt x="2444" y="998"/>
                      <a:pt x="2492" y="1037"/>
                      <a:pt x="2528" y="1061"/>
                    </a:cubicBezTo>
                    <a:lnTo>
                      <a:pt x="2630" y="1115"/>
                    </a:lnTo>
                    <a:lnTo>
                      <a:pt x="2735" y="1161"/>
                    </a:lnTo>
                    <a:lnTo>
                      <a:pt x="2839" y="1194"/>
                    </a:lnTo>
                    <a:cubicBezTo>
                      <a:pt x="2886" y="1207"/>
                      <a:pt x="2954" y="1229"/>
                      <a:pt x="3014" y="1240"/>
                    </a:cubicBezTo>
                    <a:cubicBezTo>
                      <a:pt x="3075" y="1251"/>
                      <a:pt x="3147" y="1253"/>
                      <a:pt x="3203" y="1257"/>
                    </a:cubicBezTo>
                    <a:lnTo>
                      <a:pt x="3350" y="1266"/>
                    </a:lnTo>
                    <a:lnTo>
                      <a:pt x="0" y="1271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pt-BR">
                  <a:latin typeface="+mj-lt"/>
                </a:endParaRPr>
              </a:p>
            </p:txBody>
          </p:sp>
        </p:grpSp>
        <p:sp>
          <p:nvSpPr>
            <p:cNvPr id="53" name="Freeform 15"/>
            <p:cNvSpPr/>
            <p:nvPr/>
          </p:nvSpPr>
          <p:spPr>
            <a:xfrm>
              <a:off x="5652120" y="2060848"/>
              <a:ext cx="864096" cy="288032"/>
            </a:xfrm>
            <a:custGeom>
              <a:avLst/>
              <a:gdLst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707366 w 1733909"/>
                <a:gd name="connsiteY3" fmla="*/ 1035169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07366 w 1733909"/>
                <a:gd name="connsiteY2" fmla="*/ 1052422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1086928 w 1733909"/>
                <a:gd name="connsiteY2" fmla="*/ 854015 h 1224951"/>
                <a:gd name="connsiteX3" fmla="*/ 1388853 w 1733909"/>
                <a:gd name="connsiteY3" fmla="*/ 577969 h 1224951"/>
                <a:gd name="connsiteX4" fmla="*/ 1578634 w 1733909"/>
                <a:gd name="connsiteY4" fmla="*/ 276045 h 1224951"/>
                <a:gd name="connsiteX5" fmla="*/ 1716656 w 1733909"/>
                <a:gd name="connsiteY5" fmla="*/ 0 h 1224951"/>
                <a:gd name="connsiteX6" fmla="*/ 1733909 w 1733909"/>
                <a:gd name="connsiteY6" fmla="*/ 1224951 h 1224951"/>
                <a:gd name="connsiteX7" fmla="*/ 0 w 1733909"/>
                <a:gd name="connsiteY7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1086928 w 1733909"/>
                <a:gd name="connsiteY3" fmla="*/ 854015 h 1224951"/>
                <a:gd name="connsiteX4" fmla="*/ 1388853 w 1733909"/>
                <a:gd name="connsiteY4" fmla="*/ 577969 h 1224951"/>
                <a:gd name="connsiteX5" fmla="*/ 1578634 w 1733909"/>
                <a:gd name="connsiteY5" fmla="*/ 276045 h 1224951"/>
                <a:gd name="connsiteX6" fmla="*/ 1716656 w 1733909"/>
                <a:gd name="connsiteY6" fmla="*/ 0 h 1224951"/>
                <a:gd name="connsiteX7" fmla="*/ 1733909 w 1733909"/>
                <a:gd name="connsiteY7" fmla="*/ 1224951 h 1224951"/>
                <a:gd name="connsiteX8" fmla="*/ 0 w 1733909"/>
                <a:gd name="connsiteY8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24951"/>
                <a:gd name="connsiteX1" fmla="*/ 414068 w 1733909"/>
                <a:gd name="connsiteY1" fmla="*/ 1164566 h 1224951"/>
                <a:gd name="connsiteX2" fmla="*/ 750498 w 1733909"/>
                <a:gd name="connsiteY2" fmla="*/ 1043796 h 1224951"/>
                <a:gd name="connsiteX3" fmla="*/ 936445 w 1733909"/>
                <a:gd name="connsiteY3" fmla="*/ 954177 h 1224951"/>
                <a:gd name="connsiteX4" fmla="*/ 1086928 w 1733909"/>
                <a:gd name="connsiteY4" fmla="*/ 854015 h 1224951"/>
                <a:gd name="connsiteX5" fmla="*/ 1388853 w 1733909"/>
                <a:gd name="connsiteY5" fmla="*/ 577969 h 1224951"/>
                <a:gd name="connsiteX6" fmla="*/ 1578634 w 1733909"/>
                <a:gd name="connsiteY6" fmla="*/ 276045 h 1224951"/>
                <a:gd name="connsiteX7" fmla="*/ 1716656 w 1733909"/>
                <a:gd name="connsiteY7" fmla="*/ 0 h 1224951"/>
                <a:gd name="connsiteX8" fmla="*/ 1733909 w 1733909"/>
                <a:gd name="connsiteY8" fmla="*/ 1224951 h 1224951"/>
                <a:gd name="connsiteX9" fmla="*/ 0 w 1733909"/>
                <a:gd name="connsiteY9" fmla="*/ 1207698 h 1224951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  <a:gd name="connsiteX0" fmla="*/ 0 w 1733909"/>
                <a:gd name="connsiteY0" fmla="*/ 1207698 h 1273084"/>
                <a:gd name="connsiteX1" fmla="*/ 414068 w 1733909"/>
                <a:gd name="connsiteY1" fmla="*/ 1164566 h 1273084"/>
                <a:gd name="connsiteX2" fmla="*/ 750498 w 1733909"/>
                <a:gd name="connsiteY2" fmla="*/ 1043796 h 1273084"/>
                <a:gd name="connsiteX3" fmla="*/ 936445 w 1733909"/>
                <a:gd name="connsiteY3" fmla="*/ 954177 h 1273084"/>
                <a:gd name="connsiteX4" fmla="*/ 1086928 w 1733909"/>
                <a:gd name="connsiteY4" fmla="*/ 854015 h 1273084"/>
                <a:gd name="connsiteX5" fmla="*/ 1388853 w 1733909"/>
                <a:gd name="connsiteY5" fmla="*/ 577969 h 1273084"/>
                <a:gd name="connsiteX6" fmla="*/ 1578634 w 1733909"/>
                <a:gd name="connsiteY6" fmla="*/ 276045 h 1273084"/>
                <a:gd name="connsiteX7" fmla="*/ 1716656 w 1733909"/>
                <a:gd name="connsiteY7" fmla="*/ 0 h 1273084"/>
                <a:gd name="connsiteX8" fmla="*/ 1733909 w 1733909"/>
                <a:gd name="connsiteY8" fmla="*/ 1224951 h 1273084"/>
                <a:gd name="connsiteX9" fmla="*/ 0 w 1733909"/>
                <a:gd name="connsiteY9" fmla="*/ 1207698 h 12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909" h="1273084">
                  <a:moveTo>
                    <a:pt x="0" y="1207698"/>
                  </a:moveTo>
                  <a:cubicBezTo>
                    <a:pt x="24054" y="1249643"/>
                    <a:pt x="212545" y="1204343"/>
                    <a:pt x="414068" y="1164566"/>
                  </a:cubicBezTo>
                  <a:cubicBezTo>
                    <a:pt x="653451" y="1080099"/>
                    <a:pt x="550653" y="1102743"/>
                    <a:pt x="750498" y="1043796"/>
                  </a:cubicBezTo>
                  <a:cubicBezTo>
                    <a:pt x="932811" y="951581"/>
                    <a:pt x="689873" y="1074707"/>
                    <a:pt x="936445" y="954177"/>
                  </a:cubicBezTo>
                  <a:cubicBezTo>
                    <a:pt x="1132217" y="839997"/>
                    <a:pt x="865477" y="986566"/>
                    <a:pt x="1086928" y="854015"/>
                  </a:cubicBezTo>
                  <a:cubicBezTo>
                    <a:pt x="1333620" y="635000"/>
                    <a:pt x="1288211" y="669984"/>
                    <a:pt x="1388853" y="577969"/>
                  </a:cubicBezTo>
                  <a:lnTo>
                    <a:pt x="1578634" y="276045"/>
                  </a:lnTo>
                  <a:lnTo>
                    <a:pt x="1716656" y="0"/>
                  </a:lnTo>
                  <a:lnTo>
                    <a:pt x="1733909" y="1224951"/>
                  </a:lnTo>
                  <a:cubicBezTo>
                    <a:pt x="1155939" y="1219200"/>
                    <a:pt x="579295" y="1273084"/>
                    <a:pt x="0" y="1207698"/>
                  </a:cubicBezTo>
                  <a:close/>
                </a:path>
              </a:pathLst>
            </a:custGeom>
            <a:solidFill>
              <a:srgbClr val="71AD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5652120" y="2339588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 </a:t>
              </a:r>
              <a:r>
                <a:rPr lang="en-US" dirty="0" smtClean="0">
                  <a:latin typeface="+mj-lt"/>
                </a:rPr>
                <a:t>z &lt;- </a:t>
              </a:r>
              <a:r>
                <a:rPr lang="en-US" dirty="0" err="1" smtClean="0">
                  <a:latin typeface="+mj-lt"/>
                </a:rPr>
                <a:t>zo</a:t>
              </a:r>
              <a:endParaRPr lang="en-US" dirty="0">
                <a:latin typeface="+mj-lt"/>
              </a:endParaRP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372200" y="227687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+mj-lt"/>
                </a:rPr>
                <a:t>-</a:t>
              </a:r>
              <a:r>
                <a:rPr lang="en-US" dirty="0" err="1" smtClean="0">
                  <a:latin typeface="+mj-lt"/>
                </a:rPr>
                <a:t>zo</a:t>
              </a:r>
              <a:endParaRPr lang="en-US" dirty="0">
                <a:latin typeface="+mj-lt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5220072" y="1628800"/>
              <a:ext cx="12961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+mj-lt"/>
                </a:rPr>
                <a:t>Rejeite</a:t>
              </a:r>
              <a:r>
                <a:rPr lang="en-US" sz="1600" dirty="0" smtClean="0">
                  <a:latin typeface="+mj-lt"/>
                </a:rPr>
                <a:t> Ho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5652120" y="980728"/>
              <a:ext cx="12961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+mj-lt"/>
                </a:rPr>
                <a:t>Falhe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em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Rejeitar</a:t>
              </a:r>
              <a:r>
                <a:rPr lang="en-US" sz="1600" dirty="0" smtClean="0">
                  <a:latin typeface="+mj-lt"/>
                </a:rPr>
                <a:t> Ho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6084168" y="1988840"/>
              <a:ext cx="28803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>
              <a:off x="6516216" y="1556792"/>
              <a:ext cx="43204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15"/>
          <p:cNvSpPr/>
          <p:nvPr/>
        </p:nvSpPr>
        <p:spPr>
          <a:xfrm flipH="1">
            <a:off x="7020272" y="5589240"/>
            <a:ext cx="792088" cy="288032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7164288" y="5867980"/>
            <a:ext cx="864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z &gt; </a:t>
            </a:r>
            <a:r>
              <a:rPr lang="en-US" dirty="0" err="1" smtClean="0">
                <a:latin typeface="+mj-lt"/>
              </a:rPr>
              <a:t>zo</a:t>
            </a:r>
            <a:endParaRPr lang="en-US" dirty="0">
              <a:latin typeface="+mj-lt"/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804248" y="5795972"/>
            <a:ext cx="864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+mj-lt"/>
              </a:rPr>
              <a:t>zo</a:t>
            </a:r>
            <a:endParaRPr lang="en-US" dirty="0">
              <a:latin typeface="+mj-lt"/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7308304" y="5250686"/>
            <a:ext cx="1296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+mj-lt"/>
              </a:rPr>
              <a:t>Rejeite</a:t>
            </a:r>
            <a:r>
              <a:rPr lang="en-US" sz="1600" dirty="0" smtClean="0">
                <a:latin typeface="+mj-lt"/>
              </a:rPr>
              <a:t> Ho</a:t>
            </a:r>
            <a:endParaRPr lang="en-US" sz="1600" dirty="0">
              <a:latin typeface="+mj-lt"/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00664" y="5517232"/>
            <a:ext cx="2796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17375E"/>
                </a:solidFill>
              </a:rPr>
              <a:t>Regra</a:t>
            </a:r>
            <a:r>
              <a:rPr lang="en-US" altLang="en-US" sz="2400" dirty="0" smtClean="0">
                <a:solidFill>
                  <a:srgbClr val="17375E"/>
                </a:solidFill>
              </a:rPr>
              <a:t> de </a:t>
            </a:r>
            <a:r>
              <a:rPr lang="en-US" altLang="en-US" sz="2400" dirty="0" err="1" smtClean="0">
                <a:solidFill>
                  <a:srgbClr val="17375E"/>
                </a:solidFill>
              </a:rPr>
              <a:t>decisão</a:t>
            </a:r>
            <a:r>
              <a:rPr lang="en-US" altLang="en-US" sz="2400" dirty="0" smtClean="0">
                <a:solidFill>
                  <a:srgbClr val="17375E"/>
                </a:solidFill>
              </a:rPr>
              <a:t> </a:t>
            </a:r>
            <a:r>
              <a:rPr lang="en-US" altLang="en-US" sz="2400" dirty="0" err="1" smtClean="0">
                <a:solidFill>
                  <a:srgbClr val="17375E"/>
                </a:solidFill>
              </a:rPr>
              <a:t>baseado</a:t>
            </a:r>
            <a:r>
              <a:rPr lang="en-US" altLang="en-US" sz="2400" dirty="0" smtClean="0">
                <a:solidFill>
                  <a:srgbClr val="17375E"/>
                </a:solidFill>
              </a:rPr>
              <a:t> </a:t>
            </a:r>
            <a:r>
              <a:rPr lang="en-US" altLang="en-US" sz="2400" dirty="0" err="1" smtClean="0">
                <a:solidFill>
                  <a:srgbClr val="17375E"/>
                </a:solidFill>
              </a:rPr>
              <a:t>em</a:t>
            </a:r>
            <a:r>
              <a:rPr lang="en-US" altLang="en-US" sz="2400" dirty="0" smtClean="0">
                <a:solidFill>
                  <a:srgbClr val="17375E"/>
                </a:solidFill>
              </a:rPr>
              <a:t> </a:t>
            </a:r>
            <a:r>
              <a:rPr lang="en-US" altLang="en-US" sz="24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400" dirty="0" smtClean="0">
                <a:solidFill>
                  <a:srgbClr val="17375E"/>
                </a:solidFill>
              </a:rPr>
              <a:t> de </a:t>
            </a:r>
            <a:r>
              <a:rPr lang="en-US" altLang="en-US" sz="2400" dirty="0" err="1" smtClean="0">
                <a:solidFill>
                  <a:srgbClr val="17375E"/>
                </a:solidFill>
              </a:rPr>
              <a:t>rejeição</a:t>
            </a:r>
            <a:endParaRPr lang="el-GR" altLang="en-US" sz="24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Lembrando sempre que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Falhar em rejeitar a Hipótese nula não significa que você aceitou a hipótese nula como verdadeira.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Significa que não há evidência suficiente para rejeitar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864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Declare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afirmação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verbal 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matematicamente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.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Identifique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Ho e Ha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Especifique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o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nivel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significancia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Faça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distribuição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da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amostragem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Determine o valor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crítico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Determine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região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rejeição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Encontre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estatística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do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teste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padronizado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718175" y="1613371"/>
            <a:ext cx="2671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Afirme</a:t>
            </a:r>
            <a:r>
              <a:rPr lang="en-US" sz="2000" dirty="0" smtClean="0">
                <a:latin typeface="Times New Roman" pitchFamily="18" charset="0"/>
              </a:rPr>
              <a:t> Ho e Ha.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652121" y="2420888"/>
            <a:ext cx="2088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Identifique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     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860032" y="4417948"/>
            <a:ext cx="345638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z = x   -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              n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                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5436096" y="4581128"/>
            <a:ext cx="216024" cy="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6228184" y="4437112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i="1" dirty="0" smtClean="0">
                <a:latin typeface="Symbol" pitchFamily="18" charset="2"/>
              </a:rPr>
              <a:t> </a:t>
            </a:r>
            <a:endParaRPr lang="en-US" sz="2800" i="1" dirty="0"/>
          </a:p>
        </p:txBody>
      </p:sp>
      <p:cxnSp>
        <p:nvCxnSpPr>
          <p:cNvPr id="36" name="Conector reto 35"/>
          <p:cNvCxnSpPr/>
          <p:nvPr/>
        </p:nvCxnSpPr>
        <p:spPr>
          <a:xfrm>
            <a:off x="5580112" y="4869160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6084168" y="4942329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pt-BR" sz="2800" dirty="0" smtClean="0"/>
              <a:t> 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910342" y="486044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√</a:t>
            </a:r>
          </a:p>
        </p:txBody>
      </p:sp>
      <p:cxnSp>
        <p:nvCxnSpPr>
          <p:cNvPr id="40" name="Conector reto 39"/>
          <p:cNvCxnSpPr/>
          <p:nvPr/>
        </p:nvCxnSpPr>
        <p:spPr>
          <a:xfrm>
            <a:off x="6156176" y="5013176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724128" y="4941168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/</a:t>
            </a:r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5292080" y="4869160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s</a:t>
            </a:r>
          </a:p>
          <a:p>
            <a:r>
              <a:rPr lang="en-US" sz="2800" b="1" i="1" dirty="0" smtClean="0">
                <a:latin typeface="Symbol" pitchFamily="18" charset="2"/>
              </a:rPr>
              <a:t>       </a:t>
            </a:r>
            <a:endParaRPr lang="en-US" sz="2800" i="1" dirty="0"/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92281" y="4613066"/>
            <a:ext cx="20882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pt-BR" sz="2000" dirty="0" smtClean="0">
                <a:latin typeface="Times New Roman" pitchFamily="18" charset="0"/>
              </a:rPr>
              <a:t>Sendo n &gt;30</a:t>
            </a:r>
          </a:p>
          <a:p>
            <a:pPr algn="just" eaLnBrk="1" hangingPunct="1"/>
            <a:r>
              <a:rPr lang="pt-BR" sz="2000" dirty="0" smtClean="0">
                <a:latin typeface="Times New Roman" pitchFamily="18" charset="0"/>
              </a:rPr>
              <a:t> use     = s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7524328" y="4941168"/>
            <a:ext cx="9361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>
                <a:latin typeface="Symbol" pitchFamily="18" charset="2"/>
              </a:rPr>
              <a:t>  s</a:t>
            </a:r>
          </a:p>
          <a:p>
            <a:r>
              <a:rPr lang="en-US" sz="2000" b="1" i="1" dirty="0" smtClean="0">
                <a:latin typeface="Symbol" pitchFamily="18" charset="2"/>
              </a:rPr>
              <a:t>       </a:t>
            </a:r>
            <a:endParaRPr lang="en-US" sz="2000" i="1" dirty="0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716661" y="3532946"/>
            <a:ext cx="2671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Use </a:t>
            </a:r>
            <a:r>
              <a:rPr lang="en-US" sz="2000" dirty="0" err="1" smtClean="0">
                <a:latin typeface="Times New Roman" pitchFamily="18" charset="0"/>
              </a:rPr>
              <a:t>tabela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/>
      <p:bldP spid="32" grpId="0"/>
      <p:bldP spid="33" grpId="0"/>
      <p:bldP spid="4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3418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292080" y="2125305"/>
            <a:ext cx="38164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Ho , se z </a:t>
            </a:r>
            <a:r>
              <a:rPr lang="en-US" sz="2000" dirty="0" err="1" smtClean="0">
                <a:latin typeface="Times New Roman" pitchFamily="18" charset="0"/>
              </a:rPr>
              <a:t>estiver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região</a:t>
            </a:r>
            <a:r>
              <a:rPr lang="en-US" sz="2000" dirty="0" smtClean="0">
                <a:latin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</a:rPr>
              <a:t>rejeição</a:t>
            </a:r>
            <a:r>
              <a:rPr lang="en-US" sz="2000" dirty="0" smtClean="0">
                <a:latin typeface="Times New Roman" pitchFamily="18" charset="0"/>
              </a:rPr>
              <a:t> .  </a:t>
            </a:r>
            <a:r>
              <a:rPr lang="en-US" sz="2000" dirty="0" err="1" smtClean="0">
                <a:latin typeface="Times New Roman" pitchFamily="18" charset="0"/>
              </a:rPr>
              <a:t>Caso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contrário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falhe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em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Ho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251520" y="2204864"/>
            <a:ext cx="475252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7.) Tome </a:t>
            </a:r>
            <a:r>
              <a:rPr lang="en-US" sz="2000" dirty="0" err="1" smtClean="0">
                <a:latin typeface="Times New Roman" pitchFamily="18" charset="0"/>
              </a:rPr>
              <a:t>uma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decisão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para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ou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falhar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em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</a:rPr>
              <a:t>Hipótese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nula</a:t>
            </a:r>
            <a:endParaRPr lang="en-US" sz="2000" dirty="0" smtClean="0">
              <a:latin typeface="Times New Roman" pitchFamily="18" charset="0"/>
            </a:endParaRPr>
          </a:p>
          <a:p>
            <a:pPr algn="just" eaLnBrk="1" hangingPunct="1"/>
            <a:endParaRPr lang="en-US" sz="2000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8.) </a:t>
            </a:r>
            <a:r>
              <a:rPr lang="en-US" sz="2000" dirty="0" err="1" smtClean="0">
                <a:latin typeface="Times New Roman" pitchFamily="18" charset="0"/>
              </a:rPr>
              <a:t>Interprete</a:t>
            </a:r>
            <a:r>
              <a:rPr lang="en-US" sz="2000" dirty="0" smtClean="0">
                <a:latin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</a:rPr>
              <a:t>decisão</a:t>
            </a:r>
            <a:r>
              <a:rPr lang="en-US" sz="2000" dirty="0" smtClean="0">
                <a:latin typeface="Times New Roman" pitchFamily="18" charset="0"/>
              </a:rPr>
              <a:t> no </a:t>
            </a:r>
            <a:r>
              <a:rPr lang="en-US" sz="2000" dirty="0" err="1" smtClean="0">
                <a:latin typeface="Times New Roman" pitchFamily="18" charset="0"/>
              </a:rPr>
              <a:t>contexto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afirmação</a:t>
            </a:r>
            <a:r>
              <a:rPr lang="en-US" sz="2000" dirty="0" smtClean="0">
                <a:latin typeface="Times New Roman" pitchFamily="18" charset="0"/>
              </a:rPr>
              <a:t> original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2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Exemplo :  Funcionários de uma grande empresa de contabilidade afirmam que a média dos salários dos contadores é menor que a do seu concorrente que é $ 45.000 .  Uma amostra aleatória de 30 dos contadores da empresa tem média de salário de $43.500 com desvio padrão de $5.200 .  Com      = 0,05 , teste a afirmação com base na rejeição por região.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013864" y="2492896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331236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7504" y="962719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Afirmação </a:t>
            </a:r>
            <a:r>
              <a:rPr lang="pt-BR" sz="2000" dirty="0" smtClean="0">
                <a:sym typeface="Wingdings" pitchFamily="2" charset="2"/>
              </a:rPr>
              <a:t> a média dos salários é menor que $ 45.000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Ha:       &lt;  45.000           e    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:      </a:t>
            </a:r>
            <a:r>
              <a:rPr lang="pt-BR" sz="2000" dirty="0" smtClean="0"/>
              <a:t>≥    45.000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Como é </a:t>
            </a:r>
            <a:r>
              <a:rPr lang="pt-BR" sz="2000" dirty="0" err="1" smtClean="0"/>
              <a:t>unicaudal</a:t>
            </a:r>
            <a:r>
              <a:rPr lang="pt-BR" sz="2000" dirty="0" smtClean="0"/>
              <a:t> à esquerda ( Ha &lt; ...  )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E       = 0,05  </a:t>
            </a:r>
            <a:r>
              <a:rPr lang="pt-BR" sz="2000" dirty="0" smtClean="0">
                <a:sym typeface="Wingdings" pitchFamily="2" charset="2"/>
              </a:rPr>
              <a:t> o valor crítico </a:t>
            </a:r>
            <a:r>
              <a:rPr lang="pt-BR" sz="2000" dirty="0" err="1" smtClean="0">
                <a:sym typeface="Wingdings" pitchFamily="2" charset="2"/>
              </a:rPr>
              <a:t>zo</a:t>
            </a:r>
            <a:r>
              <a:rPr lang="pt-BR" sz="2000" dirty="0" smtClean="0">
                <a:sym typeface="Wingdings" pitchFamily="2" charset="2"/>
              </a:rPr>
              <a:t> =  -1,645  e a região de rejeição é z &lt;  -1,645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z = 43.500 – 45.000    = - 1,58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5.200 /    30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Como   z &gt;  </a:t>
            </a:r>
            <a:r>
              <a:rPr lang="pt-BR" sz="2000" dirty="0" err="1" smtClean="0">
                <a:sym typeface="Wingdings" pitchFamily="2" charset="2"/>
              </a:rPr>
              <a:t>zo</a:t>
            </a:r>
            <a:r>
              <a:rPr lang="pt-BR" sz="2000" dirty="0" smtClean="0">
                <a:sym typeface="Wingdings" pitchFamily="2" charset="2"/>
              </a:rPr>
              <a:t>   Falhe ao rejeitar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                                        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Afirmação    Não há evidencias suficientes no </a:t>
            </a:r>
            <a:r>
              <a:rPr lang="pt-BR" sz="2000" dirty="0" err="1" smtClean="0">
                <a:sym typeface="Wingdings" pitchFamily="2" charset="2"/>
              </a:rPr>
              <a:t>nivel</a:t>
            </a:r>
            <a:r>
              <a:rPr lang="pt-BR" sz="2000" dirty="0" smtClean="0">
                <a:sym typeface="Wingdings" pitchFamily="2" charset="2"/>
              </a:rPr>
              <a:t> de </a:t>
            </a:r>
            <a:r>
              <a:rPr lang="pt-BR" sz="2000" dirty="0" err="1" smtClean="0">
                <a:sym typeface="Wingdings" pitchFamily="2" charset="2"/>
              </a:rPr>
              <a:t>significancia</a:t>
            </a:r>
            <a:r>
              <a:rPr lang="pt-BR" sz="2000" dirty="0" smtClean="0">
                <a:sym typeface="Wingdings" pitchFamily="2" charset="2"/>
              </a:rPr>
              <a:t> de 5% para afirmar que a média de salário é menor que $ 45.000</a:t>
            </a: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988988" y="1691516"/>
            <a:ext cx="27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m</a:t>
            </a:r>
            <a:r>
              <a:rPr lang="en-US" alt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latin typeface="Symbol" pitchFamily="18" charset="2"/>
              </a:rPr>
              <a:t> </a:t>
            </a:r>
            <a:endParaRPr lang="en-US" sz="2400" b="1" i="1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4725292" y="1691516"/>
            <a:ext cx="27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m</a:t>
            </a:r>
            <a:r>
              <a:rPr lang="en-US" alt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latin typeface="Symbol" pitchFamily="18" charset="2"/>
              </a:rPr>
              <a:t> </a:t>
            </a:r>
            <a:endParaRPr lang="en-US" sz="2400" b="1" i="1" dirty="0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0152" y="3757711"/>
            <a:ext cx="2592288" cy="1255465"/>
            <a:chOff x="1447800" y="2613580"/>
            <a:chExt cx="6192688" cy="3287671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167991" y="4682092"/>
              <a:ext cx="0" cy="200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10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5" name="Freeform 15"/>
          <p:cNvSpPr/>
          <p:nvPr/>
        </p:nvSpPr>
        <p:spPr>
          <a:xfrm>
            <a:off x="5868144" y="4365104"/>
            <a:ext cx="792088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228184" y="4581128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-1.645</a:t>
            </a:r>
            <a:endParaRPr lang="en-US" sz="1400" i="1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49568" y="27089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539552" y="3933056"/>
            <a:ext cx="1656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 flipH="1">
            <a:off x="1403648" y="3933056"/>
            <a:ext cx="28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√ </a:t>
            </a:r>
            <a:endParaRPr lang="pt-BR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6804248" y="42210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6444208" y="4849415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- 1,58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TENTE VOCÊ  : O CEO  de uma empresa afirma que a média de um dia de trabalho dos administradores da empresa é menor que 8,5 horas .  Uma amostra aleatória de 35 dos administradores da empresa tem uma média de  8,2 horas com desvio padrão de  0,5 horas .  Em       = 0,01 , teste a afirmação por base em região 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953204" y="2092786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6584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dirty="0" smtClean="0"/>
              <a:t>Exemplo : O departamento de agricultura dos USA  reporta que o custo médio para se criar um filho até a idade de 2 anos na zona rural é de $10.460 . Você acredita que este valor está incorreto , então você faz uma pesquisa aleatória com os pais de  900 crianças ( com idade até 2 anos ) e descobre que a média dos custos é de $10.345 com s = $1.540  .  Com        = 0,05 , há evidências suficientes para concluir que  a média do custo é diferente de $10.460?</a:t>
            </a:r>
          </a:p>
          <a:p>
            <a:pPr lvl="0" algn="just">
              <a:spcBef>
                <a:spcPct val="20000"/>
              </a:spcBef>
              <a:defRPr/>
            </a:pPr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-36512" y="2204864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6584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dirty="0" smtClean="0"/>
              <a:t>Exemplo : O departamento de agricultura dos USA  reporta que o custo médio para se criar um filho até a idade de 2 anos na zona rural é de $10.460 . Você acredita que este valor está incorreto , então você faz uma pesquisa aleatória com os pais de  900 crianças ( com idade até 2 anos ) e descobre que a média dos custos é de $10.345 com s = $1.540  .  Com        = 0,05 , há evidências suficientes para concluir que  a média do custo é diferente de $10.460?</a:t>
            </a:r>
          </a:p>
          <a:p>
            <a:pPr lvl="0" algn="just">
              <a:spcBef>
                <a:spcPct val="20000"/>
              </a:spcBef>
              <a:defRPr/>
            </a:pPr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-36512" y="2204864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2780928"/>
            <a:ext cx="90163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Afirmação </a:t>
            </a:r>
            <a:r>
              <a:rPr lang="pt-BR" dirty="0" smtClean="0">
                <a:sym typeface="Wingdings" pitchFamily="2" charset="2"/>
              </a:rPr>
              <a:t>  O custo médio é  de $ 10.460</a:t>
            </a:r>
          </a:p>
          <a:p>
            <a:r>
              <a:rPr lang="pt-BR" dirty="0" smtClean="0">
                <a:sym typeface="Wingdings" pitchFamily="2" charset="2"/>
              </a:rPr>
              <a:t>                          Ha:     </a:t>
            </a:r>
            <a:r>
              <a:rPr lang="pt-BR" dirty="0" smtClean="0"/>
              <a:t>≠ 10.460    e   </a:t>
            </a:r>
            <a:r>
              <a:rPr lang="pt-BR" dirty="0" err="1" smtClean="0"/>
              <a:t>Ho</a:t>
            </a:r>
            <a:r>
              <a:rPr lang="pt-BR" dirty="0" smtClean="0"/>
              <a:t> :      = 10.460   -    Bicaudal</a:t>
            </a:r>
          </a:p>
          <a:p>
            <a:endParaRPr lang="pt-BR" dirty="0" smtClean="0"/>
          </a:p>
          <a:p>
            <a:r>
              <a:rPr lang="pt-BR" dirty="0" smtClean="0"/>
              <a:t>                        </a:t>
            </a:r>
          </a:p>
          <a:p>
            <a:endParaRPr lang="pt-BR" dirty="0" smtClean="0"/>
          </a:p>
          <a:p>
            <a:r>
              <a:rPr lang="pt-BR" dirty="0" smtClean="0"/>
              <a:t>                        </a:t>
            </a:r>
          </a:p>
          <a:p>
            <a:r>
              <a:rPr lang="pt-BR" dirty="0" smtClean="0"/>
              <a:t>                                             z =  10.345- 10460     =  - 2,24    ,   e como z está na região de rejeição</a:t>
            </a:r>
          </a:p>
          <a:p>
            <a:r>
              <a:rPr lang="pt-BR" dirty="0" smtClean="0"/>
              <a:t>                                                      1.540 / √ 900</a:t>
            </a:r>
          </a:p>
          <a:p>
            <a:r>
              <a:rPr lang="pt-BR" dirty="0" smtClean="0"/>
              <a:t>                                                                                                  Devemos rejeitar </a:t>
            </a:r>
            <a:r>
              <a:rPr lang="pt-BR" dirty="0" err="1" smtClean="0"/>
              <a:t>Ho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988988" y="3049215"/>
            <a:ext cx="2787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>
                <a:latin typeface="Symbol" pitchFamily="18" charset="2"/>
              </a:rPr>
              <a:t>m</a:t>
            </a:r>
            <a:r>
              <a:rPr lang="en-US" altLang="en-US" sz="20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b="1" i="1" dirty="0" smtClean="0">
                <a:latin typeface="Symbol" pitchFamily="18" charset="2"/>
              </a:rPr>
              <a:t> </a:t>
            </a:r>
            <a:endParaRPr lang="en-US" sz="2000" b="1" i="1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3923928" y="3049215"/>
            <a:ext cx="2787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>
                <a:latin typeface="Symbol" pitchFamily="18" charset="2"/>
              </a:rPr>
              <a:t>m</a:t>
            </a:r>
            <a:r>
              <a:rPr lang="en-US" altLang="en-US" sz="20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b="1" i="1" dirty="0" smtClean="0">
                <a:latin typeface="Symbol" pitchFamily="18" charset="2"/>
              </a:rPr>
              <a:t> </a:t>
            </a:r>
            <a:endParaRPr lang="en-US" sz="2000" b="1" i="1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2915816" y="472514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51520" y="4509120"/>
            <a:ext cx="2592288" cy="1255465"/>
            <a:chOff x="1447800" y="2613580"/>
            <a:chExt cx="6192688" cy="3287671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167991" y="4682092"/>
              <a:ext cx="0" cy="200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10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5" name="Freeform 15"/>
          <p:cNvSpPr/>
          <p:nvPr/>
        </p:nvSpPr>
        <p:spPr>
          <a:xfrm>
            <a:off x="179512" y="5085184"/>
            <a:ext cx="792088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Freeform 15"/>
          <p:cNvSpPr/>
          <p:nvPr/>
        </p:nvSpPr>
        <p:spPr>
          <a:xfrm flipH="1">
            <a:off x="1844080" y="5085184"/>
            <a:ext cx="783704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11560" y="530120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-1,96</a:t>
            </a:r>
            <a:endParaRPr lang="en-US" sz="1400" i="1" dirty="0">
              <a:latin typeface="+mj-lt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691680" y="530120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1,96</a:t>
            </a:r>
            <a:endParaRPr lang="en-US" sz="1400" i="1" dirty="0">
              <a:latin typeface="+mj-lt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475656" y="3429000"/>
            <a:ext cx="4674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/2 = 0,025  </a:t>
            </a:r>
            <a:r>
              <a:rPr lang="en-US" sz="2000" dirty="0" smtClean="0">
                <a:latin typeface="Times New Roman" pitchFamily="18" charset="0"/>
                <a:sym typeface="Wingdings" pitchFamily="2" charset="2"/>
              </a:rPr>
              <a:t>   -</a:t>
            </a:r>
            <a:r>
              <a:rPr lang="en-US" sz="2000" dirty="0" err="1" smtClean="0">
                <a:latin typeface="Times New Roman" pitchFamily="18" charset="0"/>
                <a:sym typeface="Wingdings" pitchFamily="2" charset="2"/>
              </a:rPr>
              <a:t>zo</a:t>
            </a:r>
            <a:r>
              <a:rPr lang="en-US" sz="2000" dirty="0" smtClean="0">
                <a:latin typeface="Times New Roman" pitchFamily="18" charset="0"/>
                <a:sym typeface="Wingdings" pitchFamily="2" charset="2"/>
              </a:rPr>
              <a:t>  = -1,96    e  </a:t>
            </a:r>
            <a:r>
              <a:rPr lang="en-US" sz="2000" dirty="0" err="1" smtClean="0">
                <a:latin typeface="Times New Roman" pitchFamily="18" charset="0"/>
                <a:sym typeface="Wingdings" pitchFamily="2" charset="2"/>
              </a:rPr>
              <a:t>zo</a:t>
            </a:r>
            <a:r>
              <a:rPr lang="en-US" sz="2000" dirty="0" smtClean="0">
                <a:latin typeface="Times New Roman" pitchFamily="18" charset="0"/>
                <a:sym typeface="Wingdings" pitchFamily="2" charset="2"/>
              </a:rPr>
              <a:t> = 1,96</a:t>
            </a:r>
            <a:endParaRPr lang="pt-BR" sz="2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0" y="60212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Afirmação </a:t>
            </a:r>
            <a:r>
              <a:rPr lang="pt-BR" dirty="0" smtClean="0">
                <a:sym typeface="Wingdings" pitchFamily="2" charset="2"/>
              </a:rPr>
              <a:t> Temos evidencias suficientes no </a:t>
            </a:r>
            <a:r>
              <a:rPr lang="pt-BR" dirty="0" err="1" smtClean="0">
                <a:sym typeface="Wingdings" pitchFamily="2" charset="2"/>
              </a:rPr>
              <a:t>nivel</a:t>
            </a:r>
            <a:r>
              <a:rPr lang="pt-BR" dirty="0" smtClean="0">
                <a:sym typeface="Wingdings" pitchFamily="2" charset="2"/>
              </a:rPr>
              <a:t> de </a:t>
            </a:r>
            <a:r>
              <a:rPr lang="pt-BR" dirty="0" err="1" smtClean="0">
                <a:sym typeface="Wingdings" pitchFamily="2" charset="2"/>
              </a:rPr>
              <a:t>significancia</a:t>
            </a:r>
            <a:r>
              <a:rPr lang="pt-BR" dirty="0" smtClean="0">
                <a:sym typeface="Wingdings" pitchFamily="2" charset="2"/>
              </a:rPr>
              <a:t> de 5% para concluir que a média  de custos de criar uma criança de até 2 anos na zona rural é diferente de $ 10.460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98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80728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Um outro método para decidir se rejeita a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Hipotése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nula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, é determinar se a estatística do teste padronizado ( z ) esta dentro de uma amplitude de valores chamada de região de rejeição da distribuição amostral.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Uma região  de rejeição ( ou região crítica ) da distribuição amostral  é a amplitude de valores para a qual a hipótese nula não é provável.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Se uma estatística de teste está nesta região , a hipótese nula é rejeitada.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Um valor crítico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pt-BR" sz="1600" dirty="0" err="1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separa a região da rejeição da região de não rejeição.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Tente você 2  =    Repita o </a:t>
            </a:r>
            <a:r>
              <a:rPr lang="pt-BR" sz="2000" dirty="0" err="1" smtClean="0"/>
              <a:t>exercicio</a:t>
            </a:r>
            <a:r>
              <a:rPr lang="pt-BR" sz="2000" dirty="0" smtClean="0"/>
              <a:t> anterior com um nível de </a:t>
            </a:r>
            <a:r>
              <a:rPr lang="pt-BR" sz="2000" dirty="0" err="1" smtClean="0"/>
              <a:t>significancia</a:t>
            </a:r>
            <a:r>
              <a:rPr lang="pt-BR" sz="2000" dirty="0" smtClean="0"/>
              <a:t>        = 0,01 .  Interprete o resultado.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100392" y="1196752"/>
            <a:ext cx="57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Identifique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nivel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siginificancia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400" dirty="0" smtClean="0"/>
              <a:t>α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Identifique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graus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liberdade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g.l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= n -1</a:t>
            </a: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Encontre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valor(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crítico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(s ) 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Tabela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sendo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: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   a.   Caudal 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esquerda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 use a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coluna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“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unicaudal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800" dirty="0" smtClean="0"/>
              <a:t>α</a:t>
            </a:r>
            <a:r>
              <a:rPr lang="pt-BR" sz="1800" dirty="0" smtClean="0"/>
              <a:t> “ com sinal negativo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b.   Caudal 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direita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 use a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coluna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“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unicaudal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800" dirty="0" smtClean="0"/>
              <a:t>α</a:t>
            </a:r>
            <a:r>
              <a:rPr lang="pt-BR" sz="1800" dirty="0" smtClean="0"/>
              <a:t> “ com sinal positivo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c.  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Bicaudal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  use a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coluna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“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bicaudal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“ com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sinal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positivo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negativo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9073008" cy="544522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Instruções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3356992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Exemplo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esquerda dado      = 0,05 e n = 21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267744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Exemplo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esquerda dado      = 0,05 e n = 21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267744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251520" y="2304256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Solução : 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/>
              <a:t>Calculando </a:t>
            </a:r>
            <a:r>
              <a:rPr lang="pt-BR" sz="2400" dirty="0" err="1" smtClean="0"/>
              <a:t>g.l.</a:t>
            </a:r>
            <a:r>
              <a:rPr lang="pt-BR" sz="2400" dirty="0" smtClean="0"/>
              <a:t>  =  21 -1 = 20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endParaRPr lang="pt-BR" sz="2400" dirty="0" smtClean="0"/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/>
              <a:t>Encontre t</a:t>
            </a:r>
            <a:r>
              <a:rPr lang="pt-BR" dirty="0" smtClean="0"/>
              <a:t>o</a:t>
            </a:r>
            <a:r>
              <a:rPr lang="pt-BR" sz="2400" dirty="0" smtClean="0"/>
              <a:t> na Tabela </a:t>
            </a:r>
            <a:r>
              <a:rPr lang="pt-BR" sz="2400" dirty="0" smtClean="0"/>
              <a:t>t  </a:t>
            </a:r>
            <a:r>
              <a:rPr lang="pt-BR" sz="2400" dirty="0" smtClean="0">
                <a:sym typeface="Wingdings" pitchFamily="2" charset="2"/>
              </a:rPr>
              <a:t>   = 1,725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endParaRPr lang="pt-BR" sz="2400" dirty="0" smtClean="0">
              <a:sym typeface="Wingdings" pitchFamily="2" charset="2"/>
            </a:endParaRP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>
                <a:sym typeface="Wingdings" pitchFamily="2" charset="2"/>
              </a:rPr>
              <a:t>Por ser </a:t>
            </a:r>
            <a:r>
              <a:rPr lang="pt-BR" sz="2400" dirty="0" err="1" smtClean="0">
                <a:sym typeface="Wingdings" pitchFamily="2" charset="2"/>
              </a:rPr>
              <a:t>unicaudal</a:t>
            </a:r>
            <a:r>
              <a:rPr lang="pt-BR" sz="2400" dirty="0" smtClean="0">
                <a:sym typeface="Wingdings" pitchFamily="2" charset="2"/>
              </a:rPr>
              <a:t> à esquerda ,</a:t>
            </a:r>
          </a:p>
          <a:p>
            <a:pPr marL="457200" indent="-457200" algn="just">
              <a:spcBef>
                <a:spcPct val="20000"/>
              </a:spcBef>
            </a:pPr>
            <a:r>
              <a:rPr lang="pt-BR" sz="2400" dirty="0" smtClean="0">
                <a:sym typeface="Wingdings" pitchFamily="2" charset="2"/>
              </a:rPr>
              <a:t>      o valor deve ser negativo   t</a:t>
            </a:r>
            <a:r>
              <a:rPr lang="pt-BR" dirty="0" smtClean="0">
                <a:sym typeface="Wingdings" pitchFamily="2" charset="2"/>
              </a:rPr>
              <a:t>o</a:t>
            </a:r>
            <a:r>
              <a:rPr lang="pt-BR" sz="2400" dirty="0" smtClean="0">
                <a:sym typeface="Wingdings" pitchFamily="2" charset="2"/>
              </a:rPr>
              <a:t> =  - 1,725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Tente você 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esquerda dado      = 0,01 e n = 14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397720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Exemplo 2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direita  dado      = 0,01 e n = 17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95736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Exemplo 2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direita  dado      = 0,01 e n = 17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95736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251520" y="2304256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Solução : 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/>
              <a:t>Calculando </a:t>
            </a:r>
            <a:r>
              <a:rPr lang="pt-BR" sz="2400" dirty="0" err="1" smtClean="0"/>
              <a:t>g.l.</a:t>
            </a:r>
            <a:r>
              <a:rPr lang="pt-BR" sz="2400" dirty="0" smtClean="0"/>
              <a:t>  =  17 -1 = 16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endParaRPr lang="pt-BR" sz="2400" dirty="0" smtClean="0"/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/>
              <a:t>Encontre t</a:t>
            </a:r>
            <a:r>
              <a:rPr lang="pt-BR" dirty="0" smtClean="0"/>
              <a:t>o</a:t>
            </a:r>
            <a:r>
              <a:rPr lang="pt-BR" sz="2400" dirty="0" smtClean="0"/>
              <a:t> na Tabela 5  </a:t>
            </a:r>
            <a:r>
              <a:rPr lang="pt-BR" sz="2400" dirty="0" smtClean="0">
                <a:sym typeface="Wingdings" pitchFamily="2" charset="2"/>
              </a:rPr>
              <a:t>   = 2,583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endParaRPr lang="pt-BR" sz="2400" dirty="0" smtClean="0">
              <a:sym typeface="Wingdings" pitchFamily="2" charset="2"/>
            </a:endParaRP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>
                <a:sym typeface="Wingdings" pitchFamily="2" charset="2"/>
              </a:rPr>
              <a:t>Por ser </a:t>
            </a:r>
            <a:r>
              <a:rPr lang="pt-BR" sz="2400" dirty="0" err="1" smtClean="0">
                <a:sym typeface="Wingdings" pitchFamily="2" charset="2"/>
              </a:rPr>
              <a:t>unicaudal</a:t>
            </a:r>
            <a:r>
              <a:rPr lang="pt-BR" sz="2400" dirty="0" smtClean="0">
                <a:sym typeface="Wingdings" pitchFamily="2" charset="2"/>
              </a:rPr>
              <a:t> à direita ,</a:t>
            </a:r>
          </a:p>
          <a:p>
            <a:pPr marL="457200" indent="-457200" algn="just">
              <a:spcBef>
                <a:spcPct val="20000"/>
              </a:spcBef>
            </a:pPr>
            <a:r>
              <a:rPr lang="pt-BR" sz="2400" dirty="0" smtClean="0">
                <a:sym typeface="Wingdings" pitchFamily="2" charset="2"/>
              </a:rPr>
              <a:t>      o valor deve ser positivo   t</a:t>
            </a:r>
            <a:r>
              <a:rPr lang="pt-BR" dirty="0" smtClean="0">
                <a:sym typeface="Wingdings" pitchFamily="2" charset="2"/>
              </a:rPr>
              <a:t>o</a:t>
            </a:r>
            <a:r>
              <a:rPr lang="pt-BR" sz="2400" dirty="0" smtClean="0">
                <a:sym typeface="Wingdings" pitchFamily="2" charset="2"/>
              </a:rPr>
              <a:t> =  2,583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Tente Você 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</a:t>
            </a:r>
            <a:r>
              <a:rPr lang="pt-BR" sz="2400" dirty="0" err="1" smtClean="0"/>
              <a:t>unicaudal</a:t>
            </a:r>
            <a:r>
              <a:rPr lang="pt-BR" sz="2400" dirty="0" smtClean="0"/>
              <a:t> à direita  dado      = 0,05 e n = 9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95736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Exemplo 3 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bicaudal  dado      = 0,05 e n = 26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29568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Exemplo 3 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bicaudal  dado      = 0,05 e n = 26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29568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251520" y="2304256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Solução : 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/>
              <a:t>Calculando </a:t>
            </a:r>
            <a:r>
              <a:rPr lang="pt-BR" sz="2400" dirty="0" err="1" smtClean="0"/>
              <a:t>g.l.</a:t>
            </a:r>
            <a:r>
              <a:rPr lang="pt-BR" sz="2400" dirty="0" smtClean="0"/>
              <a:t>  =  26 -1 = 25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endParaRPr lang="pt-BR" sz="2400" dirty="0" smtClean="0"/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/>
              <a:t>Encontre t</a:t>
            </a:r>
            <a:r>
              <a:rPr lang="pt-BR" dirty="0" smtClean="0"/>
              <a:t>o</a:t>
            </a:r>
            <a:r>
              <a:rPr lang="pt-BR" sz="2400" dirty="0" smtClean="0"/>
              <a:t> na Tabela 5  </a:t>
            </a:r>
            <a:r>
              <a:rPr lang="pt-BR" sz="2400" dirty="0" smtClean="0">
                <a:sym typeface="Wingdings" pitchFamily="2" charset="2"/>
              </a:rPr>
              <a:t>   = 2,060</a:t>
            </a:r>
          </a:p>
          <a:p>
            <a:pPr marL="457200" indent="-457200" algn="just">
              <a:spcBef>
                <a:spcPct val="20000"/>
              </a:spcBef>
              <a:buAutoNum type="arabicPeriod"/>
            </a:pPr>
            <a:endParaRPr lang="pt-BR" sz="2400" dirty="0" smtClean="0">
              <a:sym typeface="Wingdings" pitchFamily="2" charset="2"/>
            </a:endParaRPr>
          </a:p>
          <a:p>
            <a:pPr marL="457200" indent="-457200" algn="just">
              <a:spcBef>
                <a:spcPct val="20000"/>
              </a:spcBef>
              <a:buAutoNum type="arabicPeriod"/>
            </a:pPr>
            <a:r>
              <a:rPr lang="pt-BR" sz="2400" dirty="0" smtClean="0">
                <a:sym typeface="Wingdings" pitchFamily="2" charset="2"/>
              </a:rPr>
              <a:t>Por ser bicaudal ,</a:t>
            </a:r>
          </a:p>
          <a:p>
            <a:pPr marL="457200" indent="-457200" algn="just">
              <a:spcBef>
                <a:spcPct val="20000"/>
              </a:spcBef>
            </a:pPr>
            <a:r>
              <a:rPr lang="pt-BR" sz="2400" dirty="0" smtClean="0">
                <a:sym typeface="Wingdings" pitchFamily="2" charset="2"/>
              </a:rPr>
              <a:t>      o valor deve ser positivo e negativo    -t</a:t>
            </a:r>
            <a:r>
              <a:rPr lang="pt-BR" dirty="0" smtClean="0">
                <a:sym typeface="Wingdings" pitchFamily="2" charset="2"/>
              </a:rPr>
              <a:t>o</a:t>
            </a:r>
            <a:r>
              <a:rPr lang="pt-BR" sz="2400" dirty="0" smtClean="0">
                <a:sym typeface="Wingdings" pitchFamily="2" charset="2"/>
              </a:rPr>
              <a:t> = -2,060 e t</a:t>
            </a:r>
            <a:r>
              <a:rPr lang="pt-BR" dirty="0" smtClean="0">
                <a:sym typeface="Wingdings" pitchFamily="2" charset="2"/>
              </a:rPr>
              <a:t>o</a:t>
            </a:r>
            <a:r>
              <a:rPr lang="pt-BR" sz="2400" dirty="0" smtClean="0">
                <a:sym typeface="Wingdings" pitchFamily="2" charset="2"/>
              </a:rPr>
              <a:t> = 2,060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Especifique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nivel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significancia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400" dirty="0" smtClean="0"/>
              <a:t>α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Decida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se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teste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é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à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esquerda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, à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direira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ou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bicaudal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Encontre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valor(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crítico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(s )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   a.   Caudal 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esquerda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encontre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o z score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corresponda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à  area de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800" dirty="0" smtClean="0"/>
              <a:t>α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b.   Caudal 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direita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encontre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o z score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corresponda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área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 1 -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800" dirty="0" smtClean="0"/>
              <a:t>α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c.  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Bicaudal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encontre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o z score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corresponda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  ½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800" dirty="0" smtClean="0"/>
              <a:t>α</a:t>
            </a:r>
            <a:r>
              <a:rPr lang="pt-BR" sz="1800" dirty="0" smtClean="0"/>
              <a:t>  e   1-1/2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800" dirty="0" smtClean="0"/>
              <a:t>α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4.  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Faça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distribuição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normal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padrão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Desenhe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linha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vertical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cada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valor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crítico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sombreie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região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rejeição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9073008" cy="544522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Instruções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Tente você   : Encontre os valores críticos t</a:t>
            </a:r>
            <a:r>
              <a:rPr lang="pt-BR" dirty="0" smtClean="0"/>
              <a:t>o</a:t>
            </a:r>
            <a:r>
              <a:rPr lang="pt-BR" sz="2400" dirty="0" smtClean="0"/>
              <a:t> para um teste bicaudal  dado      = 0,01 e n = 16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29568" y="170080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296144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Teste t  para uma média µ   ( n &lt; 30 e </a:t>
            </a:r>
            <a:r>
              <a:rPr lang="el-GR" sz="2400" dirty="0" smtClean="0"/>
              <a:t>σ</a:t>
            </a:r>
            <a:r>
              <a:rPr lang="pt-BR" sz="2400" dirty="0" smtClean="0"/>
              <a:t>  desconhecido  )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179512" y="2132856"/>
            <a:ext cx="8568952" cy="105273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Para testar uma afirmação sobre a média </a:t>
            </a:r>
            <a:r>
              <a:rPr lang="pt-BR" sz="2400" dirty="0" smtClean="0"/>
              <a:t>µ  usando uma amostra pequena  ( n &lt; 30 )  de uma distribuição normal ou aproximadamente normal quando  </a:t>
            </a:r>
            <a:r>
              <a:rPr lang="el-GR" sz="2400" dirty="0" smtClean="0"/>
              <a:t>σ</a:t>
            </a:r>
            <a:r>
              <a:rPr lang="pt-BR" sz="2400" dirty="0" smtClean="0"/>
              <a:t>  é desconhecido  , você pode usar uma distribuição de amostragem t .</a:t>
            </a:r>
          </a:p>
          <a:p>
            <a:pPr algn="just">
              <a:spcBef>
                <a:spcPct val="20000"/>
              </a:spcBef>
              <a:buFont typeface="Wingdings"/>
              <a:buChar char="à"/>
            </a:pPr>
            <a:endParaRPr lang="pt-BR" sz="2400" dirty="0" smtClean="0"/>
          </a:p>
          <a:p>
            <a:pPr algn="just">
              <a:spcBef>
                <a:spcPct val="20000"/>
              </a:spcBef>
              <a:buFont typeface="Wingdings"/>
              <a:buChar char="à"/>
            </a:pPr>
            <a:r>
              <a:rPr lang="pt-BR" sz="2400" dirty="0" smtClean="0"/>
              <a:t>   t = ( média amostral ) -  ( média hipotética )    ou seja</a:t>
            </a:r>
          </a:p>
          <a:p>
            <a:pPr algn="just">
              <a:spcBef>
                <a:spcPct val="20000"/>
              </a:spcBef>
            </a:pPr>
            <a:r>
              <a:rPr lang="pt-BR" sz="2400" dirty="0" smtClean="0"/>
              <a:t>                                Erro padrão</a:t>
            </a:r>
          </a:p>
          <a:p>
            <a:pPr algn="just">
              <a:spcBef>
                <a:spcPct val="20000"/>
              </a:spcBef>
            </a:pPr>
            <a:endParaRPr lang="pt-BR" sz="2400" dirty="0" smtClean="0"/>
          </a:p>
          <a:p>
            <a:pPr algn="just">
              <a:spcBef>
                <a:spcPct val="20000"/>
              </a:spcBef>
            </a:pPr>
            <a:r>
              <a:rPr lang="pt-BR" sz="2400" dirty="0" smtClean="0"/>
              <a:t>       t =      x   -  µ</a:t>
            </a:r>
          </a:p>
          <a:p>
            <a:pPr algn="just">
              <a:spcBef>
                <a:spcPct val="20000"/>
              </a:spcBef>
            </a:pPr>
            <a:r>
              <a:rPr lang="pt-BR" sz="2400" dirty="0" smtClean="0"/>
              <a:t>                  s  / √ n</a:t>
            </a:r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187624" y="4581128"/>
            <a:ext cx="48965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340024" y="5805264"/>
            <a:ext cx="999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420416" y="5517232"/>
            <a:ext cx="1992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864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Declare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afirmação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verbal 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matematicamente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.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Identifique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Ho e Ha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Especifique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o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nivel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significancia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Calcule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o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grau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liberdade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faça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distribuição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amostragem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Determine o valor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crítico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t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o</a:t>
            </a: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Determine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região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rejeição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Encontre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estatística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do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teste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padronizado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718175" y="1613371"/>
            <a:ext cx="2671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Afirme</a:t>
            </a:r>
            <a:r>
              <a:rPr lang="en-US" sz="2000" dirty="0" smtClean="0">
                <a:latin typeface="Times New Roman" pitchFamily="18" charset="0"/>
              </a:rPr>
              <a:t> Ho e Ha.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652121" y="2420888"/>
            <a:ext cx="2088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Identifique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     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860032" y="4417948"/>
            <a:ext cx="345638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t   = x   -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      s        n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</a:rPr>
              <a:t>                 </a:t>
            </a:r>
            <a:endParaRPr lang="en-US" sz="2800" dirty="0">
              <a:latin typeface="Times New Roman" pitchFamily="18" charset="0"/>
            </a:endParaRP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5580112" y="4581128"/>
            <a:ext cx="216024" cy="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6228184" y="4437112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i="1" dirty="0" smtClean="0">
                <a:latin typeface="Symbol" pitchFamily="18" charset="2"/>
              </a:rPr>
              <a:t> </a:t>
            </a:r>
            <a:endParaRPr lang="en-US" sz="2800" i="1" dirty="0"/>
          </a:p>
        </p:txBody>
      </p:sp>
      <p:cxnSp>
        <p:nvCxnSpPr>
          <p:cNvPr id="36" name="Conector reto 35"/>
          <p:cNvCxnSpPr/>
          <p:nvPr/>
        </p:nvCxnSpPr>
        <p:spPr>
          <a:xfrm>
            <a:off x="5580112" y="4869160"/>
            <a:ext cx="927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6084168" y="4942329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pt-BR" sz="2800" dirty="0" smtClean="0"/>
              <a:t> 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910342" y="486044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√</a:t>
            </a:r>
          </a:p>
        </p:txBody>
      </p:sp>
      <p:cxnSp>
        <p:nvCxnSpPr>
          <p:cNvPr id="40" name="Conector reto 39"/>
          <p:cNvCxnSpPr/>
          <p:nvPr/>
        </p:nvCxnSpPr>
        <p:spPr>
          <a:xfrm>
            <a:off x="6156176" y="5013176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724128" y="4941168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/</a:t>
            </a:r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5292080" y="4869160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</a:p>
          <a:p>
            <a:r>
              <a:rPr lang="en-US" sz="2800" b="1" i="1" dirty="0" smtClean="0">
                <a:latin typeface="Symbol" pitchFamily="18" charset="2"/>
              </a:rPr>
              <a:t>       </a:t>
            </a:r>
            <a:endParaRPr lang="en-US" sz="2800" i="1" dirty="0"/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92281" y="4613066"/>
            <a:ext cx="20882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pt-BR" sz="2000" dirty="0" smtClean="0">
                <a:latin typeface="Times New Roman" pitchFamily="18" charset="0"/>
              </a:rPr>
              <a:t>Sendo n &lt; 30</a:t>
            </a:r>
          </a:p>
          <a:p>
            <a:pPr algn="just" eaLnBrk="1" hangingPunct="1"/>
            <a:r>
              <a:rPr lang="pt-BR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716661" y="3532946"/>
            <a:ext cx="2671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Use </a:t>
            </a:r>
            <a:r>
              <a:rPr lang="en-US" sz="2000" dirty="0" err="1" smtClean="0">
                <a:latin typeface="Times New Roman" pitchFamily="18" charset="0"/>
              </a:rPr>
              <a:t>tabela</a:t>
            </a:r>
            <a:r>
              <a:rPr lang="en-US" sz="2000" dirty="0" smtClean="0">
                <a:latin typeface="Times New Roman" pitchFamily="18" charset="0"/>
              </a:rPr>
              <a:t> 05.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5580112" y="3028890"/>
            <a:ext cx="2088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g.l</a:t>
            </a:r>
            <a:r>
              <a:rPr lang="en-US" sz="2000" dirty="0" smtClean="0">
                <a:latin typeface="Times New Roman" pitchFamily="18" charset="0"/>
              </a:rPr>
              <a:t>.  =  n - 1       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/>
      <p:bldP spid="32" grpId="0"/>
      <p:bldP spid="33" grpId="0"/>
      <p:bldP spid="45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3418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292080" y="2125305"/>
            <a:ext cx="38164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Ho , se t </a:t>
            </a:r>
            <a:r>
              <a:rPr lang="en-US" sz="2000" dirty="0" err="1" smtClean="0">
                <a:latin typeface="Times New Roman" pitchFamily="18" charset="0"/>
              </a:rPr>
              <a:t>estiver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região</a:t>
            </a:r>
            <a:r>
              <a:rPr lang="en-US" sz="2000" dirty="0" smtClean="0">
                <a:latin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</a:rPr>
              <a:t>rejeição</a:t>
            </a:r>
            <a:r>
              <a:rPr lang="en-US" sz="2000" dirty="0" smtClean="0">
                <a:latin typeface="Times New Roman" pitchFamily="18" charset="0"/>
              </a:rPr>
              <a:t> .  </a:t>
            </a:r>
            <a:r>
              <a:rPr lang="en-US" sz="2000" dirty="0" err="1" smtClean="0">
                <a:latin typeface="Times New Roman" pitchFamily="18" charset="0"/>
              </a:rPr>
              <a:t>Caso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contrário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falhe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em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Ho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251520" y="2204864"/>
            <a:ext cx="475252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7.) Tome </a:t>
            </a:r>
            <a:r>
              <a:rPr lang="en-US" sz="2000" dirty="0" err="1" smtClean="0">
                <a:latin typeface="Times New Roman" pitchFamily="18" charset="0"/>
              </a:rPr>
              <a:t>uma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decisão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para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ou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falhar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em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</a:rPr>
              <a:t>Hipótese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nula</a:t>
            </a:r>
            <a:endParaRPr lang="en-US" sz="2000" dirty="0" smtClean="0">
              <a:latin typeface="Times New Roman" pitchFamily="18" charset="0"/>
            </a:endParaRPr>
          </a:p>
          <a:p>
            <a:pPr algn="just" eaLnBrk="1" hangingPunct="1"/>
            <a:endParaRPr lang="en-US" sz="2000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8.) </a:t>
            </a:r>
            <a:r>
              <a:rPr lang="en-US" sz="2000" dirty="0" err="1" smtClean="0">
                <a:latin typeface="Times New Roman" pitchFamily="18" charset="0"/>
              </a:rPr>
              <a:t>Interprete</a:t>
            </a:r>
            <a:r>
              <a:rPr lang="en-US" sz="2000" dirty="0" smtClean="0">
                <a:latin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</a:rPr>
              <a:t>decisão</a:t>
            </a:r>
            <a:r>
              <a:rPr lang="en-US" sz="2000" dirty="0" smtClean="0">
                <a:latin typeface="Times New Roman" pitchFamily="18" charset="0"/>
              </a:rPr>
              <a:t> no </a:t>
            </a:r>
            <a:r>
              <a:rPr lang="en-US" sz="2000" dirty="0" err="1" smtClean="0">
                <a:latin typeface="Times New Roman" pitchFamily="18" charset="0"/>
              </a:rPr>
              <a:t>contexto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afirmação</a:t>
            </a:r>
            <a:r>
              <a:rPr lang="en-US" sz="2000" dirty="0" smtClean="0">
                <a:latin typeface="Times New Roman" pitchFamily="18" charset="0"/>
              </a:rPr>
              <a:t> original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20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1401118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Um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revendedor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carros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usados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diz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preço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médio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um Honda Pilot 2005 é de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pelo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menos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$23.900 .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Você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suspeita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essa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afirmação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é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incorreta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descobre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pesquisa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aleatória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14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veículos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similares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, tem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média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preço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$23.000 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$1.113 . 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Há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evidencias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suficientes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rejeitar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afirmação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revendedor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= 0,05 ? 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Assuma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população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é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normalmente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distribuida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73984" y="2596842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800" dirty="0" smtClean="0">
                <a:solidFill>
                  <a:srgbClr val="17375E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média</a:t>
            </a:r>
            <a:r>
              <a:rPr lang="en-US" altLang="en-US" sz="2800" dirty="0" smtClean="0">
                <a:solidFill>
                  <a:srgbClr val="17375E"/>
                </a:solidFill>
              </a:rPr>
              <a:t>  (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800" dirty="0" smtClean="0">
                <a:solidFill>
                  <a:srgbClr val="17375E"/>
                </a:solidFill>
              </a:rPr>
              <a:t> )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331236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7504" y="962719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Afirmação </a:t>
            </a:r>
            <a:r>
              <a:rPr lang="pt-BR" sz="2000" dirty="0" smtClean="0">
                <a:sym typeface="Wingdings" pitchFamily="2" charset="2"/>
              </a:rPr>
              <a:t> a média de preço é de pelo menos $ 23.900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Ha:       &lt;  23.900           e    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:      </a:t>
            </a:r>
            <a:r>
              <a:rPr lang="pt-BR" sz="2000" dirty="0" smtClean="0"/>
              <a:t>≥    23.900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Como é </a:t>
            </a:r>
            <a:r>
              <a:rPr lang="pt-BR" sz="2000" dirty="0" err="1" smtClean="0"/>
              <a:t>unicaudal</a:t>
            </a:r>
            <a:r>
              <a:rPr lang="pt-BR" sz="2000" dirty="0" smtClean="0"/>
              <a:t> à esquerda ( Ha &lt; ...  )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E       = 0,05  </a:t>
            </a:r>
            <a:r>
              <a:rPr lang="pt-BR" sz="2000" dirty="0" smtClean="0">
                <a:sym typeface="Wingdings" pitchFamily="2" charset="2"/>
              </a:rPr>
              <a:t>  </a:t>
            </a:r>
            <a:r>
              <a:rPr lang="pt-BR" sz="2000" dirty="0" err="1" smtClean="0">
                <a:sym typeface="Wingdings" pitchFamily="2" charset="2"/>
              </a:rPr>
              <a:t>g.l.</a:t>
            </a:r>
            <a:r>
              <a:rPr lang="pt-BR" sz="2000" dirty="0" smtClean="0">
                <a:sym typeface="Wingdings" pitchFamily="2" charset="2"/>
              </a:rPr>
              <a:t> = 14-1 = 13  o valor crítico to =  -1,771 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t = 23.000 –  23.900    = - 3,026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1.113 /    14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Como   t &lt;  to    Rejeitar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                                        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AfirmaçãoHá evidencias suficientes no </a:t>
            </a:r>
            <a:r>
              <a:rPr lang="pt-BR" sz="2000" dirty="0" err="1" smtClean="0">
                <a:sym typeface="Wingdings" pitchFamily="2" charset="2"/>
              </a:rPr>
              <a:t>nivel</a:t>
            </a:r>
            <a:r>
              <a:rPr lang="pt-BR" sz="2000" dirty="0" smtClean="0">
                <a:sym typeface="Wingdings" pitchFamily="2" charset="2"/>
              </a:rPr>
              <a:t> de </a:t>
            </a:r>
            <a:r>
              <a:rPr lang="pt-BR" sz="2000" dirty="0" err="1" smtClean="0">
                <a:sym typeface="Wingdings" pitchFamily="2" charset="2"/>
              </a:rPr>
              <a:t>significancia</a:t>
            </a:r>
            <a:r>
              <a:rPr lang="pt-BR" sz="2000" dirty="0" smtClean="0">
                <a:sym typeface="Wingdings" pitchFamily="2" charset="2"/>
              </a:rPr>
              <a:t> de 5% para rejeitar a afirmação que a média de preço do Honda </a:t>
            </a:r>
            <a:r>
              <a:rPr lang="pt-BR" sz="2000" dirty="0" err="1" smtClean="0">
                <a:sym typeface="Wingdings" pitchFamily="2" charset="2"/>
              </a:rPr>
              <a:t>Pilot</a:t>
            </a:r>
            <a:r>
              <a:rPr lang="pt-BR" sz="2000" dirty="0" smtClean="0">
                <a:sym typeface="Wingdings" pitchFamily="2" charset="2"/>
              </a:rPr>
              <a:t>   é de pelo menos  $ 23.900</a:t>
            </a: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988988" y="1691516"/>
            <a:ext cx="27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m</a:t>
            </a:r>
            <a:r>
              <a:rPr lang="en-US" alt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latin typeface="Symbol" pitchFamily="18" charset="2"/>
              </a:rPr>
              <a:t> </a:t>
            </a:r>
            <a:endParaRPr lang="en-US" sz="2400" b="1" i="1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4725292" y="1691516"/>
            <a:ext cx="27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m</a:t>
            </a:r>
            <a:r>
              <a:rPr lang="en-US" alt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latin typeface="Symbol" pitchFamily="18" charset="2"/>
              </a:rPr>
              <a:t> </a:t>
            </a:r>
            <a:endParaRPr lang="en-US" sz="2400" b="1" i="1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940152" y="3757711"/>
            <a:ext cx="2592288" cy="1255465"/>
            <a:chOff x="1447800" y="2613580"/>
            <a:chExt cx="6192688" cy="3287671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167991" y="4682092"/>
              <a:ext cx="0" cy="200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10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5" name="Freeform 15"/>
          <p:cNvSpPr/>
          <p:nvPr/>
        </p:nvSpPr>
        <p:spPr>
          <a:xfrm>
            <a:off x="5868144" y="4365104"/>
            <a:ext cx="792088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228184" y="4581128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-1.771</a:t>
            </a:r>
            <a:endParaRPr lang="en-US" sz="1400" i="1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49568" y="27089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539552" y="3933056"/>
            <a:ext cx="1656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 flipH="1">
            <a:off x="1403648" y="3933056"/>
            <a:ext cx="28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√ </a:t>
            </a:r>
            <a:endParaRPr lang="pt-BR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6156176" y="450912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724128" y="4725144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  3,026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1401118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Tente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Você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   Um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corretor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seguros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z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que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média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custo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seguro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do Honda Pilot 2005 é de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pelo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menos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$1.350 .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amostra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aleatória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9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cotas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seguro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similares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tem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média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custo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$1.290 e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desvio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padrão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$70 .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Há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evidências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suficientes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para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rejeitar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afirmação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corretor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    = 0,01 ? 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Assuma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que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população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normalmente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distribuída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. 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46192" y="2308810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1401118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Exemplo 2 :  Uma industria afirma que a média do nível de pH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na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agua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rio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proximo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Industria  é de 6,8. Você seleciona 19 amostras de água e mede os níveis de pH de cada uma. A média amostral e o desvio padrão são 6,7 e 0,24 respectivamente. Há evidencias suficientes para rejeitar a afirmação da industria em      = 0,05 ? Assuma que a população é normalmente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distríbuida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552" y="2596842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00" y="248990"/>
            <a:ext cx="8604448" cy="731738"/>
          </a:xfrm>
        </p:spPr>
        <p:txBody>
          <a:bodyPr/>
          <a:lstStyle/>
          <a:p>
            <a:pPr algn="l" eaLnBrk="1" hangingPunct="1"/>
            <a:r>
              <a:rPr lang="en-US" altLang="en-US" sz="28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800" dirty="0" smtClean="0">
                <a:solidFill>
                  <a:srgbClr val="17375E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800" dirty="0" smtClean="0">
                <a:solidFill>
                  <a:srgbClr val="17375E"/>
                </a:solidFill>
              </a:rPr>
              <a:t> </a:t>
            </a:r>
            <a:endParaRPr lang="el-GR" alt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6584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202077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2780929"/>
            <a:ext cx="8965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Afirmação </a:t>
            </a:r>
            <a:r>
              <a:rPr lang="pt-BR" dirty="0" smtClean="0">
                <a:sym typeface="Wingdings" pitchFamily="2" charset="2"/>
              </a:rPr>
              <a:t>  O pH da água é  de 6,8</a:t>
            </a:r>
          </a:p>
          <a:p>
            <a:r>
              <a:rPr lang="pt-BR" dirty="0" smtClean="0">
                <a:sym typeface="Wingdings" pitchFamily="2" charset="2"/>
              </a:rPr>
              <a:t>                          Ha:     </a:t>
            </a:r>
            <a:r>
              <a:rPr lang="pt-BR" dirty="0" smtClean="0"/>
              <a:t>≠ 6,8    e            </a:t>
            </a:r>
            <a:r>
              <a:rPr lang="pt-BR" dirty="0" err="1" smtClean="0"/>
              <a:t>Ho</a:t>
            </a:r>
            <a:r>
              <a:rPr lang="pt-BR" dirty="0" smtClean="0"/>
              <a:t> :         = 6,8  -    Bicaudal</a:t>
            </a:r>
          </a:p>
          <a:p>
            <a:r>
              <a:rPr lang="pt-BR" dirty="0" smtClean="0"/>
              <a:t>                           g.l = n- 1 = 18</a:t>
            </a:r>
          </a:p>
          <a:p>
            <a:r>
              <a:rPr lang="pt-BR" dirty="0" smtClean="0"/>
              <a:t>                           da tabela 5 , temos que  -to = - 2,101  e to = 2,101</a:t>
            </a:r>
          </a:p>
          <a:p>
            <a:endParaRPr lang="pt-BR" dirty="0" smtClean="0"/>
          </a:p>
          <a:p>
            <a:r>
              <a:rPr lang="pt-BR" dirty="0" smtClean="0"/>
              <a:t>                                                </a:t>
            </a:r>
          </a:p>
          <a:p>
            <a:r>
              <a:rPr lang="pt-BR" dirty="0" smtClean="0"/>
              <a:t>                                             t =  6,7 – 6,8     =  - 1,816    ,   e como t não está na região de rejeição</a:t>
            </a:r>
          </a:p>
          <a:p>
            <a:r>
              <a:rPr lang="pt-BR" dirty="0" smtClean="0"/>
              <a:t>                                                   0,24 / √ 19</a:t>
            </a:r>
          </a:p>
          <a:p>
            <a:r>
              <a:rPr lang="pt-BR" dirty="0" smtClean="0"/>
              <a:t>                                                                                                  Devemos  falhar ao rejeitar </a:t>
            </a:r>
            <a:r>
              <a:rPr lang="pt-BR" dirty="0" err="1" smtClean="0"/>
              <a:t>Ho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988988" y="3049215"/>
            <a:ext cx="2787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>
                <a:latin typeface="Symbol" pitchFamily="18" charset="2"/>
              </a:rPr>
              <a:t>m</a:t>
            </a:r>
            <a:r>
              <a:rPr lang="en-US" altLang="en-US" sz="20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b="1" i="1" dirty="0" smtClean="0">
                <a:latin typeface="Symbol" pitchFamily="18" charset="2"/>
              </a:rPr>
              <a:t> </a:t>
            </a:r>
            <a:endParaRPr lang="en-US" sz="2000" b="1" i="1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4149228" y="3049215"/>
            <a:ext cx="2787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smtClean="0">
                <a:latin typeface="Symbol" pitchFamily="18" charset="2"/>
              </a:rPr>
              <a:t>m</a:t>
            </a:r>
            <a:r>
              <a:rPr lang="en-US" altLang="en-US" sz="20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b="1" i="1" dirty="0" smtClean="0">
                <a:latin typeface="Symbol" pitchFamily="18" charset="2"/>
              </a:rPr>
              <a:t> </a:t>
            </a:r>
            <a:endParaRPr lang="en-US" sz="2000" b="1" i="1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2915816" y="472514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1520" y="4509120"/>
            <a:ext cx="2592288" cy="1255465"/>
            <a:chOff x="1447800" y="2613580"/>
            <a:chExt cx="6192688" cy="3287671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167991" y="4682092"/>
              <a:ext cx="0" cy="200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10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5" name="Freeform 15"/>
          <p:cNvSpPr/>
          <p:nvPr/>
        </p:nvSpPr>
        <p:spPr>
          <a:xfrm>
            <a:off x="179512" y="5085184"/>
            <a:ext cx="792088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Freeform 15"/>
          <p:cNvSpPr/>
          <p:nvPr/>
        </p:nvSpPr>
        <p:spPr>
          <a:xfrm flipH="1">
            <a:off x="1844080" y="5085184"/>
            <a:ext cx="783704" cy="21602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11560" y="530120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-2,101</a:t>
            </a:r>
            <a:endParaRPr lang="en-US" sz="1400" i="1" dirty="0">
              <a:latin typeface="+mj-lt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691680" y="530120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2,101</a:t>
            </a:r>
            <a:endParaRPr lang="en-US" sz="1400" i="1" dirty="0">
              <a:latin typeface="+mj-lt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0" y="60212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Afirmação </a:t>
            </a:r>
            <a:r>
              <a:rPr lang="pt-BR" dirty="0" smtClean="0">
                <a:sym typeface="Wingdings" pitchFamily="2" charset="2"/>
              </a:rPr>
              <a:t> Não há evidencias suficientes no </a:t>
            </a:r>
            <a:r>
              <a:rPr lang="pt-BR" dirty="0" err="1" smtClean="0">
                <a:sym typeface="Wingdings" pitchFamily="2" charset="2"/>
              </a:rPr>
              <a:t>nivel</a:t>
            </a:r>
            <a:r>
              <a:rPr lang="pt-BR" dirty="0" smtClean="0">
                <a:sym typeface="Wingdings" pitchFamily="2" charset="2"/>
              </a:rPr>
              <a:t> de </a:t>
            </a:r>
            <a:r>
              <a:rPr lang="pt-BR" dirty="0" err="1" smtClean="0">
                <a:sym typeface="Wingdings" pitchFamily="2" charset="2"/>
              </a:rPr>
              <a:t>significancia</a:t>
            </a:r>
            <a:r>
              <a:rPr lang="pt-BR" dirty="0" smtClean="0">
                <a:sym typeface="Wingdings" pitchFamily="2" charset="2"/>
              </a:rPr>
              <a:t> de 5% para rejeitar a afirmação de que a média do nível de pH é de 6,8</a:t>
            </a:r>
            <a:endParaRPr lang="pt-BR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07504" y="836712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Exemplo 2 :  Uma industria afirma que a média do nível de pH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na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agua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rio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proximo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Industria  é de 6,8. Você seleciona 19 amostras de água e mede os níveis de pH de cada uma. A média amostral e o desvio padrão são 6,7 e 0,24 respectivamente. Há evidencias suficientes para rejeitar a afirmação da industria em      = 0,05 ? Assuma que a população é normalmente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distríbuida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827584" y="5517232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-  1,816</a:t>
            </a:r>
            <a:endParaRPr lang="en-US" sz="1400" i="1" dirty="0">
              <a:latin typeface="+mj-lt"/>
            </a:endParaRPr>
          </a:p>
        </p:txBody>
      </p:sp>
      <p:cxnSp>
        <p:nvCxnSpPr>
          <p:cNvPr id="34" name="Conector reto 33"/>
          <p:cNvCxnSpPr/>
          <p:nvPr/>
        </p:nvCxnSpPr>
        <p:spPr>
          <a:xfrm>
            <a:off x="1187624" y="4725144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pequenas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1401118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Tente você :  A empresa também afirma que a média de condutividade do rio é de 1.890 ml/</a:t>
            </a:r>
            <a:r>
              <a:rPr kumimoji="0" lang="pt-B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lt</a:t>
            </a:r>
            <a:r>
              <a:rPr kumimoji="0" lang="pt-B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 A condutividade de uma amostra de água é uma medida do total de sólidos dissolvidos na amostra . Você seleciona </a:t>
            </a:r>
            <a:r>
              <a:rPr kumimoji="0" lang="pt-B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aleatóriamente</a:t>
            </a:r>
            <a:r>
              <a:rPr kumimoji="0" lang="pt-B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19 amostras de água e mede a condutividade por litro de cada . A média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 amostra e o desvio padrão são de 2.500 ml/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lt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700 ml/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lt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, respectivamente . Há evidências suficientes para rejeitar a afirmação da industria em      = 0,01 ?  Assuma que a população é normalmente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distribuida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66072" y="2924944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Exemplo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Encontre o valor crítico e a região de rejeição para um 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esquerda com  </a:t>
            </a:r>
            <a:r>
              <a:rPr lang="el-GR" sz="2400" dirty="0" smtClean="0"/>
              <a:t>α</a:t>
            </a:r>
            <a:r>
              <a:rPr lang="pt-BR" sz="2400" dirty="0" smtClean="0"/>
              <a:t> = 0,01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err="1" smtClean="0">
                <a:solidFill>
                  <a:srgbClr val="17375E"/>
                </a:solidFill>
              </a:rPr>
              <a:t>Exercicios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entrega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980728"/>
            <a:ext cx="8604448" cy="731738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Uma empresa fabricante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bebidas a base de cola afirma que a média do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conteudo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cafeina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por garrafa de 2 litros é de 40 ml. Você quer testar esta afirmação . Durante os testes , você descobre que uma amostra aleatória de 30 garrafas de 2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lts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 média de conteúdo de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cafeina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39,2 ml com s = 7,5 ml . Em      = 0,01 você pode  rejeitar a afirmação da empresa ??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altLang="en-US" sz="2000" dirty="0" smtClean="0">
              <a:solidFill>
                <a:srgbClr val="17375E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 fabricante de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lampadas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garante que a média de vida de um certo tipo de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lampadas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é de pelo menos 750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hrs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  Uma amostra aleatória de 36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lampadas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 média de vida útil de 745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hrs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 desvio padrão de 60 </a:t>
            </a:r>
            <a:r>
              <a:rPr kumimoji="0" lang="pt-B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hrs</a:t>
            </a: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Em    = 0,02 , você tem evidencias suficientes para rejeitar a afirmação do fabricante ?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altLang="en-US" sz="2000" baseline="0" dirty="0" smtClean="0">
              <a:solidFill>
                <a:srgbClr val="17375E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Um nutricionista afirma que o média de consumo de atum por pessoa nos USA é de  1,5 </a:t>
            </a:r>
            <a:r>
              <a:rPr lang="pt-BR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kgs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/ano . Uma amostra de 60 pessoas nos EUA mostra que a média de consumo de atum por pessoa é de 1,4</a:t>
            </a:r>
            <a:r>
              <a:rPr lang="pt-BR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kgs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/ano com desvio padrão de 0,56 </a:t>
            </a:r>
            <a:r>
              <a:rPr lang="pt-BR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kgs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. Em      = 0,08 você pode rejeitar a afirmação da nutricionista ? Use um valor P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61616" y="2204864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7510288" y="3429000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2325712" y="526113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708" y="248990"/>
            <a:ext cx="5400600" cy="731738"/>
          </a:xfrm>
        </p:spPr>
        <p:txBody>
          <a:bodyPr/>
          <a:lstStyle/>
          <a:p>
            <a:pPr algn="l" eaLnBrk="1" hangingPunct="1"/>
            <a:r>
              <a:rPr lang="en-US" altLang="en-US" sz="2600" dirty="0" err="1" smtClean="0">
                <a:solidFill>
                  <a:srgbClr val="17375E"/>
                </a:solidFill>
              </a:rPr>
              <a:t>Exercicios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entrega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980728"/>
            <a:ext cx="8604448" cy="731738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Um empresa de manutenção em micro ondas diz que a média do custo por conserto de micro ondas com problemas é de $100 . Você trabalha para esta empresa e quer testar esta afirmação . Você descobre que uma amostra aleatória de 5 fornos micro ondas tem uma média de conserto de  $75 com um desvio padrão de $12,50 . Com     = 0,01 , você tem evidencias para dar suporte a afirmação da Empresa ?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endParaRPr lang="pt-BR" altLang="en-US" sz="2000" dirty="0" smtClean="0">
              <a:solidFill>
                <a:srgbClr val="17375E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Um ambientalista estima que a média de lixo </a:t>
            </a:r>
            <a:r>
              <a:rPr lang="pt-BR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reciclavel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por adulto nos USA seja maior que 1 kg /dia .  Você quer testar esta afirmação e descobre que a média de lixo reciclado por pessoa ao dia para uma amostra aleatória de 12 adultos nos USA seja de 1,46kg com desvio padrão de 0,28</a:t>
            </a:r>
            <a:r>
              <a:rPr lang="pt-BR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kgs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. Com     = 0,05 você pode dar suporte a afirmação do ambientalista ??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endParaRPr kumimoji="0" lang="pt-B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eriod" startAt="4"/>
              <a:tabLst/>
              <a:defRPr/>
            </a:pP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97920" y="2204864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7582296" y="4037002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35496" y="908720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Exemplo :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Encontre o valor crítico e a região de rejeição para um 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esquerda com  </a:t>
            </a:r>
            <a:r>
              <a:rPr lang="el-GR" sz="2400" dirty="0" smtClean="0"/>
              <a:t>α</a:t>
            </a:r>
            <a:r>
              <a:rPr lang="pt-BR" sz="2400" dirty="0" smtClean="0"/>
              <a:t> = 0,01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Teoria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Caudal à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esquerda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encontre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o z score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corresponda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à  area de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000" dirty="0" smtClean="0"/>
              <a:t>α</a:t>
            </a: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Tabela 4 ,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= 0,01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z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score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= -2,33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Portanto o valor crítico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z</a:t>
            </a:r>
            <a:r>
              <a:rPr lang="pt-BR" sz="16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= -2,33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 região da rejeição esta à esquerda deste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valor crítico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75856" y="3645024"/>
            <a:ext cx="6120680" cy="2640503"/>
            <a:chOff x="1447800" y="2613580"/>
            <a:chExt cx="6192688" cy="2639931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887960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756002" y="4853488"/>
              <a:ext cx="884486" cy="40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>
            <a:off x="3275856" y="5373216"/>
            <a:ext cx="1440160" cy="432048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283968" y="5867980"/>
            <a:ext cx="71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-2,33</a:t>
            </a:r>
            <a:endParaRPr lang="en-US" dirty="0">
              <a:latin typeface="+mj-lt"/>
            </a:endParaRPr>
          </a:p>
        </p:txBody>
      </p:sp>
      <p:sp>
        <p:nvSpPr>
          <p:cNvPr id="25" name="Texto Explicativo 1 24"/>
          <p:cNvSpPr/>
          <p:nvPr/>
        </p:nvSpPr>
        <p:spPr>
          <a:xfrm>
            <a:off x="3491880" y="4941168"/>
            <a:ext cx="1080120" cy="504056"/>
          </a:xfrm>
          <a:prstGeom prst="borderCallout1">
            <a:avLst>
              <a:gd name="adj1" fmla="val 94141"/>
              <a:gd name="adj2" fmla="val 47032"/>
              <a:gd name="adj3" fmla="val 150940"/>
              <a:gd name="adj4" fmla="val 102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r>
              <a:rPr lang="pt-BR" dirty="0" smtClean="0"/>
              <a:t> = 0,01</a:t>
            </a:r>
            <a:endParaRPr lang="pt-BR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Tente você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Encontre o valor crítico e a região de rejeição para o 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esquerda com </a:t>
            </a:r>
            <a:r>
              <a:rPr lang="el-GR" sz="2400" dirty="0" smtClean="0"/>
              <a:t>α</a:t>
            </a:r>
            <a:r>
              <a:rPr lang="pt-BR" sz="2400" dirty="0" smtClean="0"/>
              <a:t> = 0,10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Exemplo – Encontre o valor crítico e  a região de rejeição do teste bicaudal com </a:t>
            </a:r>
            <a:r>
              <a:rPr lang="el-GR" sz="2400" dirty="0" smtClean="0"/>
              <a:t>α</a:t>
            </a:r>
            <a:r>
              <a:rPr lang="pt-BR" sz="2400" dirty="0" smtClean="0"/>
              <a:t> = 0,05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Exemplo – Encontre o valor crítico e  a região de rejeição do teste bicaudal com </a:t>
            </a:r>
            <a:r>
              <a:rPr lang="el-GR" sz="2400" dirty="0" smtClean="0"/>
              <a:t>α</a:t>
            </a:r>
            <a:r>
              <a:rPr lang="pt-BR" sz="2400" dirty="0" smtClean="0"/>
              <a:t> = 0,05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Teória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encontre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o z score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corresponda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  ½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000" dirty="0" smtClean="0"/>
              <a:t>α</a:t>
            </a:r>
            <a:r>
              <a:rPr lang="pt-BR" sz="2000" dirty="0" smtClean="0"/>
              <a:t>  e   1-1/2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000" dirty="0" smtClean="0"/>
              <a:t>α</a:t>
            </a: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½  </a:t>
            </a:r>
            <a:r>
              <a:rPr lang="el-GR" sz="2000" dirty="0" smtClean="0"/>
              <a:t>α</a:t>
            </a:r>
            <a:r>
              <a:rPr lang="pt-BR" sz="2000" dirty="0" smtClean="0"/>
              <a:t> = 0,025 </a:t>
            </a:r>
            <a:r>
              <a:rPr lang="pt-BR" sz="2000" dirty="0" smtClean="0">
                <a:sym typeface="Wingdings" pitchFamily="2" charset="2"/>
              </a:rPr>
              <a:t> z </a:t>
            </a:r>
            <a:r>
              <a:rPr lang="pt-BR" sz="2000" dirty="0" err="1" smtClean="0">
                <a:sym typeface="Wingdings" pitchFamily="2" charset="2"/>
              </a:rPr>
              <a:t>score</a:t>
            </a:r>
            <a:r>
              <a:rPr lang="pt-BR" sz="2000" dirty="0" smtClean="0">
                <a:sym typeface="Wingdings" pitchFamily="2" charset="2"/>
              </a:rPr>
              <a:t> = -1,96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1 – 1/2</a:t>
            </a:r>
            <a:r>
              <a:rPr lang="el-GR" sz="2000" dirty="0" smtClean="0"/>
              <a:t> α</a:t>
            </a:r>
            <a:r>
              <a:rPr lang="pt-BR" sz="2000" dirty="0" smtClean="0"/>
              <a:t> = 0,975 </a:t>
            </a:r>
            <a:r>
              <a:rPr lang="pt-BR" sz="2000" dirty="0" smtClean="0">
                <a:sym typeface="Wingdings" pitchFamily="2" charset="2"/>
              </a:rPr>
              <a:t> z </a:t>
            </a:r>
            <a:r>
              <a:rPr lang="pt-BR" sz="2000" dirty="0" err="1" smtClean="0">
                <a:sym typeface="Wingdings" pitchFamily="2" charset="2"/>
              </a:rPr>
              <a:t>score</a:t>
            </a:r>
            <a:r>
              <a:rPr lang="pt-BR" sz="2000" dirty="0" smtClean="0">
                <a:sym typeface="Wingdings" pitchFamily="2" charset="2"/>
              </a:rPr>
              <a:t> = 1,96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Portanto  os valores críticos são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-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z</a:t>
            </a:r>
            <a:r>
              <a:rPr lang="pt-BR" sz="16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=  - 1,96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z</a:t>
            </a:r>
            <a:r>
              <a:rPr lang="pt-BR" sz="16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=    1,96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As regiões de rejeição são :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À esquerda de –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z</a:t>
            </a:r>
            <a:r>
              <a:rPr lang="pt-BR" sz="16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À direita de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z</a:t>
            </a:r>
            <a:r>
              <a:rPr lang="pt-BR" sz="16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27984" y="3933056"/>
            <a:ext cx="4896544" cy="2171375"/>
            <a:chOff x="1447800" y="2613580"/>
            <a:chExt cx="6478504" cy="2567940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07568" y="4812268"/>
              <a:ext cx="184731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95480" y="4812268"/>
              <a:ext cx="354584" cy="369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5258685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7041818" y="4695168"/>
              <a:ext cx="884486" cy="473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 dirty="0" smtClean="0">
                  <a:latin typeface="+mj-lt"/>
                </a:rPr>
                <a:t>z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 flipH="1">
            <a:off x="7308304" y="5157192"/>
            <a:ext cx="1152128" cy="57606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Freeform 15"/>
          <p:cNvSpPr/>
          <p:nvPr/>
        </p:nvSpPr>
        <p:spPr>
          <a:xfrm>
            <a:off x="4572000" y="5157192"/>
            <a:ext cx="1224136" cy="576064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5796136" y="5589240"/>
            <a:ext cx="0" cy="200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>
              <a:latin typeface="+mj-lt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5292080" y="5733256"/>
            <a:ext cx="71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-1,96</a:t>
            </a:r>
            <a:endParaRPr lang="en-US" dirty="0">
              <a:latin typeface="+mj-lt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948264" y="5795972"/>
            <a:ext cx="593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1,96</a:t>
            </a:r>
            <a:endParaRPr lang="en-US" dirty="0">
              <a:latin typeface="+mj-lt"/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Tente você – Encontre o valor crítico e a região de rejeição do teste bicaudal com </a:t>
            </a:r>
            <a:r>
              <a:rPr lang="el-GR" sz="2400" dirty="0" smtClean="0"/>
              <a:t>α</a:t>
            </a:r>
            <a:r>
              <a:rPr lang="pt-BR" sz="2400" dirty="0" smtClean="0"/>
              <a:t> = 0,08.</a:t>
            </a: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–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gdes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região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rejeição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3238</Words>
  <Application>Microsoft Office PowerPoint</Application>
  <PresentationFormat>Apresentação na tela (4:3)</PresentationFormat>
  <Paragraphs>457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Apresentação do PowerPoint</vt:lpstr>
      <vt:lpstr>I. Teste de Hipótese – amostras gdes por região de rejeição</vt:lpstr>
      <vt:lpstr>I. Teste de Hipótese – amostras gdes por região de rejeição</vt:lpstr>
      <vt:lpstr>I. Teste de Hipótese – amostras gdes por região de rejeição</vt:lpstr>
      <vt:lpstr>I. Teste de Hipótese – amostras gdes por região de rejeição</vt:lpstr>
      <vt:lpstr>I. Teste de Hipótese – amostras gdes por região de rejeição</vt:lpstr>
      <vt:lpstr>I. Teste de Hipótese – amostras gdes por região de rejeição</vt:lpstr>
      <vt:lpstr>I. Teste de Hipótese – amostras gdes por região de rejeição</vt:lpstr>
      <vt:lpstr>I. Teste de Hipótese – amostras gdes por região de rejeição</vt:lpstr>
      <vt:lpstr>I. Teste de Hipótese – amostras gdes por região de rejeição</vt:lpstr>
      <vt:lpstr>Tomando e Interpretanto uma decisão</vt:lpstr>
      <vt:lpstr>Regra de decisão baseado em região de rejeição</vt:lpstr>
      <vt:lpstr>Apresentação do PowerPoint</vt:lpstr>
      <vt:lpstr>Apresentação do PowerPoint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Teste de Hipótese para a média  ( amostras Gdes ) </vt:lpstr>
      <vt:lpstr>II. Teste de Hipótese – amostras pequenas</vt:lpstr>
      <vt:lpstr>II. Teste de Hipótese – amostras pequenas</vt:lpstr>
      <vt:lpstr>II. Teste de Hipótese – amostras pequenas</vt:lpstr>
      <vt:lpstr>II. Teste de Hipótese – amostras pequenas</vt:lpstr>
      <vt:lpstr>II. Teste de Hipótese – amostras pequenas</vt:lpstr>
      <vt:lpstr>II. Teste de Hipótese – amostras pequenas</vt:lpstr>
      <vt:lpstr>II. Teste de Hipótese – amostras pequenas</vt:lpstr>
      <vt:lpstr>II. Teste de Hipótese – amostras pequenas</vt:lpstr>
      <vt:lpstr>II. Teste de Hipótese – amostras pequenas</vt:lpstr>
      <vt:lpstr>II. Teste de Hipótese – amostras pequenas</vt:lpstr>
      <vt:lpstr>II. Teste de Hipótese – amostras pequenas</vt:lpstr>
      <vt:lpstr>Apresentação do PowerPoint</vt:lpstr>
      <vt:lpstr>Apresentação do PowerPoint</vt:lpstr>
      <vt:lpstr>II. Teste de Hipótese – amostras pequenas</vt:lpstr>
      <vt:lpstr>Teste de Hipótese para a média  ( amostras Gdes ) </vt:lpstr>
      <vt:lpstr>II. Teste de Hipótese – amostras pequenas</vt:lpstr>
      <vt:lpstr>II. Teste de Hipótese – amostras pequenas</vt:lpstr>
      <vt:lpstr>Teste de Hipótese </vt:lpstr>
      <vt:lpstr>II. Teste de Hipótese – amostras pequenas</vt:lpstr>
      <vt:lpstr>Exercicios para entrega</vt:lpstr>
      <vt:lpstr>Exercicios para entrega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338</cp:revision>
  <dcterms:created xsi:type="dcterms:W3CDTF">2012-02-10T13:18:47Z</dcterms:created>
  <dcterms:modified xsi:type="dcterms:W3CDTF">2015-10-14T05:03:39Z</dcterms:modified>
</cp:coreProperties>
</file>