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29" r:id="rId3"/>
    <p:sldId id="359" r:id="rId4"/>
    <p:sldId id="330" r:id="rId5"/>
    <p:sldId id="385" r:id="rId6"/>
    <p:sldId id="360" r:id="rId7"/>
    <p:sldId id="331" r:id="rId8"/>
    <p:sldId id="332" r:id="rId9"/>
    <p:sldId id="386" r:id="rId10"/>
    <p:sldId id="361" r:id="rId11"/>
    <p:sldId id="333" r:id="rId12"/>
    <p:sldId id="387" r:id="rId13"/>
    <p:sldId id="388" r:id="rId14"/>
    <p:sldId id="350" r:id="rId15"/>
    <p:sldId id="351" r:id="rId16"/>
    <p:sldId id="352" r:id="rId17"/>
    <p:sldId id="353" r:id="rId18"/>
    <p:sldId id="357" r:id="rId19"/>
    <p:sldId id="356" r:id="rId20"/>
    <p:sldId id="378" r:id="rId21"/>
    <p:sldId id="379" r:id="rId22"/>
    <p:sldId id="389" r:id="rId23"/>
    <p:sldId id="383" r:id="rId24"/>
    <p:sldId id="390" r:id="rId25"/>
    <p:sldId id="391" r:id="rId26"/>
    <p:sldId id="392" r:id="rId27"/>
    <p:sldId id="393" r:id="rId28"/>
    <p:sldId id="394" r:id="rId29"/>
    <p:sldId id="395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70" d="100"/>
          <a:sy n="70" d="100"/>
        </p:scale>
        <p:origin x="-150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6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2ECF9-36DA-47E9-A2FD-20E6BB88169A}" type="datetimeFigureOut">
              <a:rPr lang="pt-BR" smtClean="0"/>
              <a:pPr/>
              <a:t>28/10/2015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F3FE-CAF1-4154-9762-8762E6591C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52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58779E-600C-48E0-9729-B50EB563EDE6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80567-6CBD-4E2E-930E-C1C4F6AAFAA8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F05131-C408-4893-A1E0-71242F0C6DD8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7C2294-E666-48BA-B40C-3404889E7AC5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12A4B4-31C8-42B0-8AA5-C42C4FC52A56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5A8B71-5A59-4DB4-82B2-18AB85A6D9D6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92C134-92D7-4CF3-8B95-D2ED7AD6B0FB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7DC0FC-A1AD-48C7-9045-A9B8B0DB3904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215C69-7185-443B-BDBB-078C7CEA25C0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6026F5-E57D-4CAA-BB5A-A7748006744A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C02002-D037-48BE-A5D4-BDB504E7CDA2}" type="datetime1">
              <a:rPr lang="pt-BR" smtClean="0"/>
              <a:pPr/>
              <a:t>28/10/2015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.jpe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84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Aula 09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504" y="2132856"/>
            <a:ext cx="8928992" cy="316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571500" indent="-571500" algn="just">
              <a:buAutoNum type="romanUcPeriod"/>
              <a:defRPr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Teste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da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Hipótese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para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variancia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desvio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padrão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buAutoNum type="romanUcPeriod"/>
              <a:defRPr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Teste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de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Hipótese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para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proporção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buAutoNum type="romanUcPeriod"/>
              <a:defRPr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buAutoNum type="romanUcPeriod"/>
              <a:defRPr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                                                                       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prof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Martino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</a:t>
            </a:fld>
            <a:endParaRPr lang="pt-BR"/>
          </a:p>
        </p:txBody>
      </p:sp>
      <p:pic>
        <p:nvPicPr>
          <p:cNvPr id="8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107504" y="1340768"/>
            <a:ext cx="8712968" cy="2736304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Exemplo – Encontre o valor crítico para um teste bicaudal com </a:t>
            </a:r>
            <a:r>
              <a:rPr lang="el-GR" sz="2400" dirty="0" smtClean="0"/>
              <a:t>α</a:t>
            </a:r>
            <a:r>
              <a:rPr lang="pt-BR" sz="2400" dirty="0" smtClean="0"/>
              <a:t> = 0,01 e n = 13.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variancia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desvio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padrão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0" name="Picture 2" descr="http://www.portalaction.com.br/sites/default/files/inferencia/figuras/teste_vari%C3%A2ncia_figuras_regiaocritic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481138"/>
            <a:ext cx="3312368" cy="3440783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216024" y="1412776"/>
            <a:ext cx="8028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Encontre o valor crítico para um teste bicaudal com </a:t>
            </a:r>
            <a:r>
              <a:rPr lang="el-GR" dirty="0" smtClean="0"/>
              <a:t>α</a:t>
            </a:r>
            <a:r>
              <a:rPr lang="pt-BR" dirty="0" smtClean="0"/>
              <a:t> = 0,01 e n = 13.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95536" y="2132856"/>
            <a:ext cx="48245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Tabela 6 , com g.l = 12 ,  ( n – 1 )</a:t>
            </a:r>
          </a:p>
          <a:p>
            <a:pPr lvl="0" algn="just">
              <a:spcBef>
                <a:spcPct val="20000"/>
              </a:spcBef>
              <a:defRPr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Bicaudal  sendo  </a:t>
            </a:r>
            <a:r>
              <a:rPr lang="pt-BR" dirty="0" smtClean="0"/>
              <a:t> = </a:t>
            </a:r>
            <a:r>
              <a:rPr lang="el-GR" dirty="0" smtClean="0"/>
              <a:t>α</a:t>
            </a:r>
            <a:r>
              <a:rPr lang="pt-BR" dirty="0" smtClean="0"/>
              <a:t> / 2 = 0,005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>
                <a:sym typeface="Wingdings" pitchFamily="2" charset="2"/>
              </a:rPr>
              <a:t>X²</a:t>
            </a:r>
            <a:r>
              <a:rPr lang="pt-BR" sz="1400" dirty="0" smtClean="0">
                <a:sym typeface="Wingdings" pitchFamily="2" charset="2"/>
              </a:rPr>
              <a:t>R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 smtClean="0">
                <a:sym typeface="Wingdings" pitchFamily="2" charset="2"/>
              </a:rPr>
              <a:t>= </a:t>
            </a:r>
            <a:r>
              <a:rPr lang="pt-BR" dirty="0" smtClean="0">
                <a:sym typeface="Wingdings" pitchFamily="2" charset="2"/>
              </a:rPr>
              <a:t>28,299</a:t>
            </a:r>
            <a:endParaRPr lang="pt-BR" dirty="0" smtClean="0"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endParaRPr lang="pt-BR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         1 – </a:t>
            </a:r>
            <a:r>
              <a:rPr lang="el-GR" dirty="0" smtClean="0"/>
              <a:t>α</a:t>
            </a:r>
            <a:r>
              <a:rPr lang="pt-BR" dirty="0" smtClean="0"/>
              <a:t>/2 = 0,995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>
                <a:sym typeface="Wingdings" pitchFamily="2" charset="2"/>
              </a:rPr>
              <a:t>X²</a:t>
            </a:r>
            <a:r>
              <a:rPr lang="pt-BR" sz="1400" dirty="0" smtClean="0">
                <a:sym typeface="Wingdings" pitchFamily="2" charset="2"/>
              </a:rPr>
              <a:t>L</a:t>
            </a:r>
            <a:r>
              <a:rPr lang="pt-BR" dirty="0" smtClean="0">
                <a:sym typeface="Wingdings" pitchFamily="2" charset="2"/>
              </a:rPr>
              <a:t>  </a:t>
            </a:r>
            <a:r>
              <a:rPr lang="pt-BR" dirty="0" smtClean="0">
                <a:sym typeface="Wingdings" pitchFamily="2" charset="2"/>
              </a:rPr>
              <a:t>= 3,074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endParaRPr lang="pt-BR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variancia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desvio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padrão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9371" y="6073551"/>
            <a:ext cx="1902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Valor critico X²L = 3,074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10375" y="6073551"/>
            <a:ext cx="2016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Valor critico X²R = 28,299</a:t>
            </a:r>
            <a:endParaRPr lang="pt-BR" sz="1400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5724128" y="558924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7020272" y="558924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16024" y="1412776"/>
            <a:ext cx="8028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TENTE VOCÊ :  Encontre os valores críticos X² , para um teste bicaudal quando n= 19 e </a:t>
            </a:r>
            <a:r>
              <a:rPr lang="el-GR" dirty="0" smtClean="0"/>
              <a:t>α</a:t>
            </a:r>
            <a:r>
              <a:rPr lang="pt-BR" dirty="0" smtClean="0"/>
              <a:t> = 0,05 .</a:t>
            </a:r>
            <a:endParaRPr lang="pt-BR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variancia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desvio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padrão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   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teste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X²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pode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ser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usado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quando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população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é normal</a:t>
            </a: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374441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83568" y="1052736"/>
            <a:ext cx="8028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Teste 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qui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quadrado</a:t>
            </a:r>
            <a:endParaRPr lang="pt-BR" sz="2400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variancia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desvio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padrão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83568" y="1844824"/>
            <a:ext cx="8028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à"/>
            </a:pPr>
            <a:r>
              <a:rPr lang="pt-BR" sz="2400" dirty="0" smtClean="0"/>
              <a:t>O teste X² para uma </a:t>
            </a:r>
            <a:r>
              <a:rPr lang="pt-BR" sz="2400" dirty="0" err="1" smtClean="0"/>
              <a:t>variancia</a:t>
            </a:r>
            <a:r>
              <a:rPr lang="pt-BR" sz="2400" dirty="0" smtClean="0"/>
              <a:t> ou desvio padrão é um teste estatístico para uma </a:t>
            </a:r>
            <a:r>
              <a:rPr lang="pt-BR" sz="2400" dirty="0" err="1" smtClean="0"/>
              <a:t>variancia</a:t>
            </a:r>
            <a:r>
              <a:rPr lang="pt-BR" sz="2400" dirty="0" smtClean="0"/>
              <a:t> populacional ou desvio padrão.</a:t>
            </a:r>
          </a:p>
          <a:p>
            <a:endParaRPr lang="pt-BR" sz="24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050526"/>
              </p:ext>
            </p:extLst>
          </p:nvPr>
        </p:nvGraphicFramePr>
        <p:xfrm>
          <a:off x="899592" y="3573016"/>
          <a:ext cx="19653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ção" r:id="rId4" imgW="990360" imgH="507960" progId="Equation.3">
                  <p:embed/>
                </p:oleObj>
              </mc:Choice>
              <mc:Fallback>
                <p:oleObj name="Equação" r:id="rId4" imgW="990360" imgH="50796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73016"/>
                        <a:ext cx="19653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9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27" name="Subtitle 2"/>
          <p:cNvSpPr txBox="1">
            <a:spLocks/>
          </p:cNvSpPr>
          <p:nvPr/>
        </p:nvSpPr>
        <p:spPr>
          <a:xfrm>
            <a:off x="323528" y="18864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Resumo</a:t>
            </a:r>
            <a:r>
              <a:rPr lang="en-US" dirty="0" smtClean="0"/>
              <a:t> dos </a:t>
            </a:r>
            <a:r>
              <a:rPr lang="en-US" dirty="0" err="1" smtClean="0"/>
              <a:t>conceitos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65125" y="1094259"/>
            <a:ext cx="8242300" cy="533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 dirty="0">
                <a:solidFill>
                  <a:schemeClr val="bg1"/>
                </a:solidFill>
                <a:latin typeface="+mj-lt"/>
              </a:rPr>
              <a:t>   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palavras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símbolos</a:t>
            </a:r>
            <a:endParaRPr lang="el-GR" sz="2800" b="1" i="1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30188" y="1614959"/>
            <a:ext cx="434181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65000"/>
              </a:spcBef>
              <a:buClr>
                <a:schemeClr val="accent1"/>
              </a:buClr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5292080" y="2125305"/>
            <a:ext cx="38164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000" dirty="0" err="1" smtClean="0">
                <a:latin typeface="Times New Roman" pitchFamily="18" charset="0"/>
              </a:rPr>
              <a:t>Rejeitar</a:t>
            </a:r>
            <a:r>
              <a:rPr lang="en-US" sz="2000" dirty="0" smtClean="0">
                <a:latin typeface="Times New Roman" pitchFamily="18" charset="0"/>
              </a:rPr>
              <a:t> Ho , se X² </a:t>
            </a:r>
            <a:r>
              <a:rPr lang="en-US" sz="2000" dirty="0" err="1" smtClean="0">
                <a:latin typeface="Times New Roman" pitchFamily="18" charset="0"/>
              </a:rPr>
              <a:t>estiver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na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região</a:t>
            </a:r>
            <a:r>
              <a:rPr lang="en-US" sz="2000" dirty="0" smtClean="0">
                <a:latin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</a:rPr>
              <a:t>rejeição</a:t>
            </a:r>
            <a:r>
              <a:rPr lang="en-US" sz="2000" dirty="0" smtClean="0">
                <a:latin typeface="Times New Roman" pitchFamily="18" charset="0"/>
              </a:rPr>
              <a:t> .  </a:t>
            </a:r>
            <a:r>
              <a:rPr lang="en-US" sz="2000" dirty="0" err="1" smtClean="0">
                <a:latin typeface="Times New Roman" pitchFamily="18" charset="0"/>
              </a:rPr>
              <a:t>Caso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contrário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falhe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em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rejeitar</a:t>
            </a:r>
            <a:r>
              <a:rPr lang="en-US" sz="2000" dirty="0" smtClean="0">
                <a:latin typeface="Times New Roman" pitchFamily="18" charset="0"/>
              </a:rPr>
              <a:t> Ho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251520" y="2204864"/>
            <a:ext cx="475252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000" dirty="0" smtClean="0">
                <a:latin typeface="Times New Roman" pitchFamily="18" charset="0"/>
              </a:rPr>
              <a:t>7.) Tome </a:t>
            </a:r>
            <a:r>
              <a:rPr lang="en-US" sz="2000" dirty="0" err="1" smtClean="0">
                <a:latin typeface="Times New Roman" pitchFamily="18" charset="0"/>
              </a:rPr>
              <a:t>uma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decisão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para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rejeitar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ou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falhar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em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rejeitar</a:t>
            </a:r>
            <a:r>
              <a:rPr lang="en-US" sz="2000" dirty="0" smtClean="0">
                <a:latin typeface="Times New Roman" pitchFamily="18" charset="0"/>
              </a:rPr>
              <a:t> a </a:t>
            </a:r>
            <a:r>
              <a:rPr lang="en-US" sz="2000" dirty="0" err="1" smtClean="0">
                <a:latin typeface="Times New Roman" pitchFamily="18" charset="0"/>
              </a:rPr>
              <a:t>Hipótese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nula</a:t>
            </a:r>
            <a:endParaRPr lang="en-US" sz="2000" dirty="0" smtClean="0">
              <a:latin typeface="Times New Roman" pitchFamily="18" charset="0"/>
            </a:endParaRPr>
          </a:p>
          <a:p>
            <a:pPr algn="just" eaLnBrk="1" hangingPunct="1"/>
            <a:endParaRPr lang="en-US" sz="2000" dirty="0" smtClean="0">
              <a:latin typeface="Times New Roman" pitchFamily="18" charset="0"/>
            </a:endParaRPr>
          </a:p>
          <a:p>
            <a:pPr algn="just" eaLnBrk="1" hangingPunct="1"/>
            <a:r>
              <a:rPr lang="en-US" sz="2000" dirty="0" smtClean="0">
                <a:latin typeface="Times New Roman" pitchFamily="18" charset="0"/>
              </a:rPr>
              <a:t>8.) </a:t>
            </a:r>
            <a:r>
              <a:rPr lang="en-US" sz="2000" dirty="0" err="1" smtClean="0">
                <a:latin typeface="Times New Roman" pitchFamily="18" charset="0"/>
              </a:rPr>
              <a:t>Interprete</a:t>
            </a:r>
            <a:r>
              <a:rPr lang="en-US" sz="2000" dirty="0" smtClean="0">
                <a:latin typeface="Times New Roman" pitchFamily="18" charset="0"/>
              </a:rPr>
              <a:t> a </a:t>
            </a:r>
            <a:r>
              <a:rPr lang="en-US" sz="2000" dirty="0" err="1" smtClean="0">
                <a:latin typeface="Times New Roman" pitchFamily="18" charset="0"/>
              </a:rPr>
              <a:t>decisão</a:t>
            </a:r>
            <a:r>
              <a:rPr lang="en-US" sz="2000" dirty="0" smtClean="0">
                <a:latin typeface="Times New Roman" pitchFamily="18" charset="0"/>
              </a:rPr>
              <a:t> no </a:t>
            </a:r>
            <a:r>
              <a:rPr lang="en-US" sz="2000" dirty="0" err="1" smtClean="0">
                <a:latin typeface="Times New Roman" pitchFamily="18" charset="0"/>
              </a:rPr>
              <a:t>contexto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da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</a:rPr>
              <a:t>afirmação</a:t>
            </a:r>
            <a:r>
              <a:rPr lang="en-US" sz="2000" dirty="0" smtClean="0">
                <a:latin typeface="Times New Roman" pitchFamily="18" charset="0"/>
              </a:rPr>
              <a:t> original</a:t>
            </a:r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2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04" y="836712"/>
            <a:ext cx="8640960" cy="286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200" dirty="0" smtClean="0"/>
              <a:t>Exemplo :  Uma empresa de processamento de </a:t>
            </a:r>
            <a:r>
              <a:rPr lang="pt-BR" sz="2200" dirty="0" err="1" smtClean="0"/>
              <a:t>latícinios</a:t>
            </a:r>
            <a:r>
              <a:rPr lang="pt-BR" sz="2200" dirty="0" smtClean="0"/>
              <a:t> declara que a </a:t>
            </a:r>
            <a:r>
              <a:rPr lang="pt-BR" sz="2200" dirty="0" err="1" smtClean="0"/>
              <a:t>variancia</a:t>
            </a:r>
            <a:r>
              <a:rPr lang="pt-BR" sz="2200" dirty="0" smtClean="0"/>
              <a:t> da quantidade de gordura no leite integral processado por ela é de não mais que 0,25. Você suspeita que esta afirmação esteja errada e descobre que uma amostra aleatória de 41 </a:t>
            </a:r>
            <a:r>
              <a:rPr lang="pt-BR" sz="2200" dirty="0" err="1" smtClean="0"/>
              <a:t>conteineres</a:t>
            </a:r>
            <a:r>
              <a:rPr lang="pt-BR" sz="2200" dirty="0" smtClean="0"/>
              <a:t> de leite tem uma </a:t>
            </a:r>
            <a:r>
              <a:rPr lang="pt-BR" sz="2200" dirty="0" err="1" smtClean="0"/>
              <a:t>variancia</a:t>
            </a:r>
            <a:r>
              <a:rPr lang="pt-BR" sz="2200" dirty="0" smtClean="0"/>
              <a:t> de 0,27 .  Com      = 0,05 , há evidencias suficientes para rejeitar a declaração da empresa? Suponha que a população é normalmente </a:t>
            </a:r>
            <a:r>
              <a:rPr lang="pt-BR" sz="2200" dirty="0" err="1" smtClean="0"/>
              <a:t>distribuida</a:t>
            </a:r>
            <a:r>
              <a:rPr lang="pt-BR" sz="2200" dirty="0" smtClean="0"/>
              <a:t>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911526" y="2535287"/>
            <a:ext cx="436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 smtClean="0"/>
              <a:t>α</a:t>
            </a:r>
            <a:r>
              <a:rPr lang="en-US" sz="2400" dirty="0" smtClean="0">
                <a:latin typeface="Times New Roman" pitchFamily="18" charset="0"/>
              </a:rPr>
              <a:t> </a:t>
            </a:r>
            <a:endParaRPr lang="pt-BR" sz="2400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variancia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desvio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padrão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3312368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7504" y="962719"/>
            <a:ext cx="86409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Afirmação </a:t>
            </a:r>
            <a:r>
              <a:rPr lang="pt-BR" sz="2000" dirty="0" smtClean="0">
                <a:sym typeface="Wingdings" pitchFamily="2" charset="2"/>
              </a:rPr>
              <a:t> a </a:t>
            </a:r>
            <a:r>
              <a:rPr lang="pt-BR" sz="2000" dirty="0" err="1" smtClean="0">
                <a:sym typeface="Wingdings" pitchFamily="2" charset="2"/>
              </a:rPr>
              <a:t>variancia</a:t>
            </a:r>
            <a:r>
              <a:rPr lang="pt-BR" sz="2000" dirty="0" smtClean="0">
                <a:sym typeface="Wingdings" pitchFamily="2" charset="2"/>
              </a:rPr>
              <a:t> é de não mais que 0,25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                       </a:t>
            </a:r>
            <a:r>
              <a:rPr lang="pt-BR" sz="2000" dirty="0" err="1" smtClean="0">
                <a:sym typeface="Wingdings" pitchFamily="2" charset="2"/>
              </a:rPr>
              <a:t>Ho</a:t>
            </a:r>
            <a:r>
              <a:rPr lang="pt-BR" sz="2000" dirty="0" smtClean="0">
                <a:sym typeface="Wingdings" pitchFamily="2" charset="2"/>
              </a:rPr>
              <a:t>: </a:t>
            </a:r>
            <a:r>
              <a:rPr lang="en-US" sz="2000" b="1" i="1" dirty="0" smtClean="0">
                <a:latin typeface="Symbol" pitchFamily="18" charset="2"/>
              </a:rPr>
              <a:t>s</a:t>
            </a:r>
            <a:r>
              <a:rPr lang="pt-BR" sz="2000" dirty="0" smtClean="0">
                <a:sym typeface="Wingdings" pitchFamily="2" charset="2"/>
              </a:rPr>
              <a:t>        0,25      e     Ha: &gt; 0,25</a:t>
            </a:r>
            <a:endParaRPr lang="pt-BR" sz="2000" dirty="0" smtClean="0"/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Como é </a:t>
            </a:r>
            <a:r>
              <a:rPr lang="pt-BR" sz="2000" dirty="0" err="1" smtClean="0"/>
              <a:t>unicaudal</a:t>
            </a:r>
            <a:r>
              <a:rPr lang="pt-BR" sz="2000" dirty="0" smtClean="0"/>
              <a:t> à direita ( Ha &gt; ...  )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E       = 0,05  </a:t>
            </a:r>
            <a:r>
              <a:rPr lang="pt-BR" sz="2000" dirty="0" smtClean="0">
                <a:sym typeface="Wingdings" pitchFamily="2" charset="2"/>
              </a:rPr>
              <a:t>e </a:t>
            </a:r>
            <a:r>
              <a:rPr lang="pt-BR" sz="2000" dirty="0" err="1" smtClean="0">
                <a:sym typeface="Wingdings" pitchFamily="2" charset="2"/>
              </a:rPr>
              <a:t>g.l.</a:t>
            </a:r>
            <a:r>
              <a:rPr lang="pt-BR" sz="2000" dirty="0" smtClean="0">
                <a:sym typeface="Wingdings" pitchFamily="2" charset="2"/>
              </a:rPr>
              <a:t> = 40  ( n-1)  -  X²o  = 55,758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X² = 40 * 0,27   = 43,2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        0,25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Como   X² &lt; X²o  Falhe ao rejeitar </a:t>
            </a:r>
            <a:r>
              <a:rPr lang="pt-BR" sz="2000" dirty="0" err="1" smtClean="0">
                <a:sym typeface="Wingdings" pitchFamily="2" charset="2"/>
              </a:rPr>
              <a:t>Ho</a:t>
            </a:r>
            <a:r>
              <a:rPr lang="pt-BR" sz="2000" dirty="0" smtClean="0">
                <a:sym typeface="Wingdings" pitchFamily="2" charset="2"/>
              </a:rPr>
              <a:t>                                         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Afirmação    Não há evidencias suficientes no </a:t>
            </a:r>
            <a:r>
              <a:rPr lang="pt-BR" sz="2000" dirty="0" err="1" smtClean="0">
                <a:sym typeface="Wingdings" pitchFamily="2" charset="2"/>
              </a:rPr>
              <a:t>nivel</a:t>
            </a:r>
            <a:r>
              <a:rPr lang="pt-BR" sz="2000" dirty="0" smtClean="0">
                <a:sym typeface="Wingdings" pitchFamily="2" charset="2"/>
              </a:rPr>
              <a:t> de </a:t>
            </a:r>
            <a:r>
              <a:rPr lang="pt-BR" sz="2000" dirty="0" err="1" smtClean="0">
                <a:sym typeface="Wingdings" pitchFamily="2" charset="2"/>
              </a:rPr>
              <a:t>significancia</a:t>
            </a:r>
            <a:r>
              <a:rPr lang="pt-BR" sz="2000" dirty="0" smtClean="0">
                <a:sym typeface="Wingdings" pitchFamily="2" charset="2"/>
              </a:rPr>
              <a:t> de 5% para rejeitar a </a:t>
            </a:r>
            <a:r>
              <a:rPr lang="pt-BR" sz="2000" dirty="0" err="1" smtClean="0">
                <a:sym typeface="Wingdings" pitchFamily="2" charset="2"/>
              </a:rPr>
              <a:t>afirmaçã</a:t>
            </a:r>
            <a:r>
              <a:rPr lang="pt-BR" sz="2000" dirty="0" smtClean="0">
                <a:sym typeface="Wingdings" pitchFamily="2" charset="2"/>
              </a:rPr>
              <a:t> da empresa que a </a:t>
            </a:r>
            <a:r>
              <a:rPr lang="pt-BR" sz="2000" dirty="0" err="1" smtClean="0">
                <a:sym typeface="Wingdings" pitchFamily="2" charset="2"/>
              </a:rPr>
              <a:t>variancia</a:t>
            </a:r>
            <a:r>
              <a:rPr lang="pt-BR" sz="2000" dirty="0" smtClean="0">
                <a:sym typeface="Wingdings" pitchFamily="2" charset="2"/>
              </a:rPr>
              <a:t> não é </a:t>
            </a:r>
            <a:r>
              <a:rPr lang="pt-BR" sz="2000" dirty="0" err="1" smtClean="0">
                <a:sym typeface="Wingdings" pitchFamily="2" charset="2"/>
              </a:rPr>
              <a:t>maiior</a:t>
            </a:r>
            <a:r>
              <a:rPr lang="pt-BR" sz="2000" dirty="0" smtClean="0">
                <a:sym typeface="Wingdings" pitchFamily="2" charset="2"/>
              </a:rPr>
              <a:t> que 0,25.</a:t>
            </a:r>
            <a:endParaRPr lang="pt-BR" sz="2000" dirty="0" smtClean="0"/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732240" y="4365104"/>
            <a:ext cx="1224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dirty="0" smtClean="0">
                <a:latin typeface="+mj-lt"/>
              </a:rPr>
              <a:t>X² = 43,2</a:t>
            </a:r>
            <a:endParaRPr lang="en-US" sz="1400" i="1" dirty="0">
              <a:latin typeface="+mj-lt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49568" y="270892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 smtClean="0"/>
              <a:t>α</a:t>
            </a:r>
            <a:r>
              <a:rPr lang="en-US" sz="2800" dirty="0" smtClean="0">
                <a:latin typeface="Times New Roman" pitchFamily="18" charset="0"/>
              </a:rPr>
              <a:t> </a:t>
            </a:r>
            <a:endParaRPr lang="pt-BR" sz="2800" dirty="0"/>
          </a:p>
        </p:txBody>
      </p:sp>
      <p:cxnSp>
        <p:nvCxnSpPr>
          <p:cNvPr id="29" name="Conector reto 28"/>
          <p:cNvCxnSpPr/>
          <p:nvPr/>
        </p:nvCxnSpPr>
        <p:spPr>
          <a:xfrm>
            <a:off x="539552" y="3933056"/>
            <a:ext cx="1080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7092280" y="4077072"/>
            <a:ext cx="1224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dirty="0" smtClean="0">
                <a:latin typeface="+mj-lt"/>
              </a:rPr>
              <a:t>X²o = 55,758</a:t>
            </a:r>
            <a:endParaRPr lang="en-US" sz="1400" i="1" dirty="0">
              <a:latin typeface="+mj-lt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2123728" y="1681063"/>
            <a:ext cx="1224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dirty="0" smtClean="0">
                <a:latin typeface="+mj-lt"/>
              </a:rPr>
              <a:t>2</a:t>
            </a:r>
            <a:endParaRPr lang="en-US" sz="1400" i="1" dirty="0">
              <a:latin typeface="+mj-lt"/>
            </a:endParaRPr>
          </a:p>
        </p:txBody>
      </p:sp>
      <p:pic>
        <p:nvPicPr>
          <p:cNvPr id="30" name="Picture 2" descr="http://www.portalaction.com.br/sites/default/files/inferencia/figuras/teste_vari%C3%A2ncia_figuras_regiaocritica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3018" y="1814576"/>
            <a:ext cx="2225406" cy="2262496"/>
          </a:xfrm>
          <a:prstGeom prst="rect">
            <a:avLst/>
          </a:prstGeom>
          <a:noFill/>
        </p:spPr>
      </p:pic>
      <p:cxnSp>
        <p:nvCxnSpPr>
          <p:cNvPr id="31" name="Conector reto 30"/>
          <p:cNvCxnSpPr/>
          <p:nvPr/>
        </p:nvCxnSpPr>
        <p:spPr>
          <a:xfrm>
            <a:off x="7371928" y="3717032"/>
            <a:ext cx="8384" cy="368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7092280" y="3212976"/>
            <a:ext cx="0" cy="122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variancia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desvio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padrão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04" y="836712"/>
            <a:ext cx="864096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TENTE VOCÊ  Uma empresa de garrafas afirma que a </a:t>
            </a:r>
            <a:r>
              <a:rPr lang="pt-BR" sz="2000" dirty="0" err="1" smtClean="0"/>
              <a:t>variancia</a:t>
            </a:r>
            <a:r>
              <a:rPr lang="pt-BR" sz="2000" dirty="0" smtClean="0"/>
              <a:t> da quantidade de bebidas em uma garrafa de 2 litros não é maior que 0,40 .  Uma amostra aleatória de 31 garrafas tem uma </a:t>
            </a:r>
            <a:r>
              <a:rPr lang="pt-BR" sz="2000" dirty="0" err="1" smtClean="0"/>
              <a:t>variancia</a:t>
            </a:r>
            <a:r>
              <a:rPr lang="pt-BR" sz="2000" dirty="0" smtClean="0"/>
              <a:t> de 0,75 .  Com                 , há evidencias para rejeitar a afirmação da empresa ? Suponha que a população seja normalmente </a:t>
            </a:r>
            <a:r>
              <a:rPr lang="pt-BR" sz="2000" dirty="0" err="1" smtClean="0"/>
              <a:t>distribuida</a:t>
            </a:r>
            <a:r>
              <a:rPr lang="pt-BR" sz="2000" dirty="0" smtClean="0"/>
              <a:t>.     </a:t>
            </a:r>
          </a:p>
        </p:txBody>
      </p:sp>
      <p:sp>
        <p:nvSpPr>
          <p:cNvPr id="8" name="Retângulo 7"/>
          <p:cNvSpPr/>
          <p:nvPr/>
        </p:nvSpPr>
        <p:spPr>
          <a:xfrm>
            <a:off x="5436096" y="1804754"/>
            <a:ext cx="1051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dirty="0" smtClean="0">
                <a:latin typeface="Times New Roman" pitchFamily="18" charset="0"/>
              </a:rPr>
              <a:t> = 0,01</a:t>
            </a:r>
            <a:endParaRPr lang="pt-BR" sz="2000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variancia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desvio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padrão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256584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04" y="836712"/>
            <a:ext cx="864096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Exemplo   </a:t>
            </a:r>
            <a:r>
              <a:rPr lang="pt-BR" sz="2000" dirty="0" smtClean="0">
                <a:sym typeface="Wingdings" pitchFamily="2" charset="2"/>
              </a:rPr>
              <a:t>     Um restaurante afirma que o desvio padrão no tempo de servir é menor que 2,9 </a:t>
            </a:r>
            <a:r>
              <a:rPr lang="pt-BR" sz="2000" dirty="0" err="1" smtClean="0">
                <a:sym typeface="Wingdings" pitchFamily="2" charset="2"/>
              </a:rPr>
              <a:t>min</a:t>
            </a:r>
            <a:r>
              <a:rPr lang="pt-BR" sz="2000" dirty="0" smtClean="0">
                <a:sym typeface="Wingdings" pitchFamily="2" charset="2"/>
              </a:rPr>
              <a:t> .   Uma amostra aleatória de 23 tempos de serviço tem um desvio padrão de  2,1 </a:t>
            </a:r>
            <a:r>
              <a:rPr lang="pt-BR" sz="2000" dirty="0" err="1" smtClean="0">
                <a:sym typeface="Wingdings" pitchFamily="2" charset="2"/>
              </a:rPr>
              <a:t>min</a:t>
            </a:r>
            <a:r>
              <a:rPr lang="pt-BR" sz="2000" dirty="0" smtClean="0">
                <a:sym typeface="Wingdings" pitchFamily="2" charset="2"/>
              </a:rPr>
              <a:t> .   Com        = 0,10 , há evidências suficientes para dar suporte a afirmação do restaurante ?  Suponha que a população seja normalmente </a:t>
            </a:r>
            <a:r>
              <a:rPr lang="pt-BR" sz="2000" dirty="0" err="1" smtClean="0">
                <a:sym typeface="Wingdings" pitchFamily="2" charset="2"/>
              </a:rPr>
              <a:t>distribuida</a:t>
            </a:r>
            <a:r>
              <a:rPr lang="pt-BR" sz="2000" dirty="0" smtClean="0">
                <a:sym typeface="Wingdings" pitchFamily="2" charset="2"/>
              </a:rPr>
              <a:t> .  </a:t>
            </a:r>
            <a:endParaRPr lang="pt-BR" sz="2000" dirty="0" smtClean="0"/>
          </a:p>
        </p:txBody>
      </p:sp>
      <p:sp>
        <p:nvSpPr>
          <p:cNvPr id="8" name="Retângulo 7"/>
          <p:cNvSpPr/>
          <p:nvPr/>
        </p:nvSpPr>
        <p:spPr>
          <a:xfrm>
            <a:off x="3817300" y="1804754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dirty="0" smtClean="0">
                <a:latin typeface="Times New Roman" pitchFamily="18" charset="0"/>
              </a:rPr>
              <a:t> </a:t>
            </a:r>
            <a:endParaRPr lang="pt-BR" sz="2000" dirty="0"/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en-US" sz="26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o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desvio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padrão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58" y="1"/>
            <a:ext cx="1293882" cy="836711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variancia</a:t>
            </a:r>
            <a:r>
              <a:rPr lang="en-US" altLang="en-US" sz="2600" dirty="0" smtClean="0">
                <a:solidFill>
                  <a:srgbClr val="17375E"/>
                </a:solidFill>
              </a:rPr>
              <a:t> 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desvio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padrão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980728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aplicação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Na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vida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real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uma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Unidade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Produção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é fundamental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produzir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resultados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previsiveis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consistentes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em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relação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produtos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manufaturados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Devemos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produzir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sempre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obedecendo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dimensões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tolerancias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extremamente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apertadas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variações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muito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pequenas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aseline="0" dirty="0" smtClean="0">
                <a:solidFill>
                  <a:schemeClr val="tx2">
                    <a:lumMod val="75000"/>
                  </a:schemeClr>
                </a:solidFill>
              </a:rPr>
              <a:t>Se a </a:t>
            </a:r>
            <a:r>
              <a:rPr lang="en-US" sz="2400" baseline="0" dirty="0" err="1" smtClean="0">
                <a:solidFill>
                  <a:schemeClr val="tx2">
                    <a:lumMod val="75000"/>
                  </a:schemeClr>
                </a:solidFill>
              </a:rPr>
              <a:t>população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for normal 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podemos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testar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variancia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e 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desvio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padrão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do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processo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usando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distribuição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qui-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quadrado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3312368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7504" y="962719"/>
            <a:ext cx="864096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Afirmação </a:t>
            </a:r>
            <a:r>
              <a:rPr lang="pt-BR" sz="2000" dirty="0" smtClean="0">
                <a:sym typeface="Wingdings" pitchFamily="2" charset="2"/>
              </a:rPr>
              <a:t> o desvio padrão é menor que 2,9 min.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                       Ha:  </a:t>
            </a:r>
            <a:r>
              <a:rPr lang="el-GR" sz="2000" dirty="0" smtClean="0"/>
              <a:t>σ</a:t>
            </a:r>
            <a:r>
              <a:rPr lang="pt-BR" sz="2000" dirty="0" smtClean="0">
                <a:sym typeface="Wingdings" pitchFamily="2" charset="2"/>
              </a:rPr>
              <a:t>   &lt;  2,9          e     </a:t>
            </a:r>
            <a:r>
              <a:rPr lang="pt-BR" sz="2000" dirty="0" err="1" smtClean="0">
                <a:sym typeface="Wingdings" pitchFamily="2" charset="2"/>
              </a:rPr>
              <a:t>Ho</a:t>
            </a:r>
            <a:r>
              <a:rPr lang="pt-BR" sz="2000" dirty="0" smtClean="0">
                <a:sym typeface="Wingdings" pitchFamily="2" charset="2"/>
              </a:rPr>
              <a:t>:             </a:t>
            </a:r>
            <a:r>
              <a:rPr lang="pt-BR" sz="2000" dirty="0" smtClean="0"/>
              <a:t>≥  2,9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Como é </a:t>
            </a:r>
            <a:r>
              <a:rPr lang="pt-BR" sz="2000" dirty="0" err="1" smtClean="0"/>
              <a:t>unicaudal</a:t>
            </a:r>
            <a:r>
              <a:rPr lang="pt-BR" sz="2000" dirty="0" smtClean="0"/>
              <a:t> à esquerda ( Ha &lt; ...  )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/>
              <a:t>E       = 0,10  </a:t>
            </a:r>
            <a:r>
              <a:rPr lang="pt-BR" sz="2000" dirty="0" smtClean="0">
                <a:sym typeface="Wingdings" pitchFamily="2" charset="2"/>
              </a:rPr>
              <a:t>  </a:t>
            </a:r>
            <a:r>
              <a:rPr lang="pt-BR" sz="2000" dirty="0" err="1" smtClean="0">
                <a:sym typeface="Wingdings" pitchFamily="2" charset="2"/>
              </a:rPr>
              <a:t>g.l.</a:t>
            </a:r>
            <a:r>
              <a:rPr lang="pt-BR" sz="2000" dirty="0" smtClean="0">
                <a:sym typeface="Wingdings" pitchFamily="2" charset="2"/>
              </a:rPr>
              <a:t> = 23-1 = 22  o valor crítico X²o = 14,042  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ym typeface="Wingdings" pitchFamily="2" charset="2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X² = 22 –(2,1)²     =     11,536  </a:t>
            </a:r>
            <a:r>
              <a:rPr lang="pt-BR" sz="1400" dirty="0" smtClean="0">
                <a:sym typeface="Wingdings" pitchFamily="2" charset="2"/>
              </a:rPr>
              <a:t>( por assumir </a:t>
            </a:r>
            <a:r>
              <a:rPr lang="el-GR" sz="1400" dirty="0" smtClean="0"/>
              <a:t>σ</a:t>
            </a:r>
            <a:r>
              <a:rPr lang="pt-BR" sz="1400" dirty="0" smtClean="0">
                <a:sym typeface="Wingdings" pitchFamily="2" charset="2"/>
              </a:rPr>
              <a:t> = 2,9 )</a:t>
            </a:r>
            <a:endParaRPr lang="pt-BR" sz="14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           ( 2,9 )²      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Como   X² &lt;  X²o    Rejeitar </a:t>
            </a:r>
            <a:r>
              <a:rPr lang="pt-BR" sz="2000" dirty="0" err="1" smtClean="0">
                <a:sym typeface="Wingdings" pitchFamily="2" charset="2"/>
              </a:rPr>
              <a:t>Ho</a:t>
            </a:r>
            <a:r>
              <a:rPr lang="pt-BR" sz="2000" dirty="0" smtClean="0">
                <a:sym typeface="Wingdings" pitchFamily="2" charset="2"/>
              </a:rPr>
              <a:t>                                         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ym typeface="Wingdings" pitchFamily="2" charset="2"/>
              </a:rPr>
              <a:t>AfirmaçãoHá evidencias suficientes no </a:t>
            </a:r>
            <a:r>
              <a:rPr lang="pt-BR" sz="2000" dirty="0" err="1" smtClean="0">
                <a:sym typeface="Wingdings" pitchFamily="2" charset="2"/>
              </a:rPr>
              <a:t>nivel</a:t>
            </a:r>
            <a:r>
              <a:rPr lang="pt-BR" sz="2000" dirty="0" smtClean="0">
                <a:sym typeface="Wingdings" pitchFamily="2" charset="2"/>
              </a:rPr>
              <a:t> de </a:t>
            </a:r>
            <a:r>
              <a:rPr lang="pt-BR" sz="2000" dirty="0" err="1" smtClean="0">
                <a:sym typeface="Wingdings" pitchFamily="2" charset="2"/>
              </a:rPr>
              <a:t>significancia</a:t>
            </a:r>
            <a:r>
              <a:rPr lang="pt-BR" sz="2000" dirty="0" smtClean="0">
                <a:sym typeface="Wingdings" pitchFamily="2" charset="2"/>
              </a:rPr>
              <a:t> de 10% para dar suporte a afirmação que o desvio padrão para o tempo de serviço é menor que 2,9 min.</a:t>
            </a:r>
            <a:endParaRPr lang="pt-BR" sz="2000" dirty="0" smtClean="0"/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372200" y="4509120"/>
            <a:ext cx="1224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dirty="0" smtClean="0">
                <a:latin typeface="+mj-lt"/>
              </a:rPr>
              <a:t>     14,04</a:t>
            </a:r>
            <a:endParaRPr lang="en-US" sz="1400" i="1" dirty="0">
              <a:latin typeface="+mj-lt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49568" y="270892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 smtClean="0"/>
              <a:t>α</a:t>
            </a:r>
            <a:r>
              <a:rPr lang="en-US" sz="2800" dirty="0" smtClean="0">
                <a:latin typeface="Times New Roman" pitchFamily="18" charset="0"/>
              </a:rPr>
              <a:t> </a:t>
            </a:r>
            <a:endParaRPr lang="pt-BR" sz="2800" dirty="0"/>
          </a:p>
        </p:txBody>
      </p:sp>
      <p:cxnSp>
        <p:nvCxnSpPr>
          <p:cNvPr id="29" name="Conector reto 28"/>
          <p:cNvCxnSpPr/>
          <p:nvPr/>
        </p:nvCxnSpPr>
        <p:spPr>
          <a:xfrm>
            <a:off x="539552" y="3933056"/>
            <a:ext cx="11521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6732240" y="4293096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6228184" y="4921423"/>
            <a:ext cx="1224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i="1" dirty="0" smtClean="0">
                <a:latin typeface="+mj-lt"/>
              </a:rPr>
              <a:t>11,536</a:t>
            </a:r>
            <a:endParaRPr lang="en-US" sz="1400" i="1" dirty="0">
              <a:latin typeface="+mj-lt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en-US" sz="26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o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desvio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padrão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479926" y="170080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σ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1835696" y="34917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~</a:t>
            </a:r>
          </a:p>
        </p:txBody>
      </p:sp>
      <p:pic>
        <p:nvPicPr>
          <p:cNvPr id="37" name="Picture 2" descr="http://www.portalaction.com.br/sites/default/files/inferencia/figuras/testes-de-hipoteses/teste_vari%C3%A2ncia_figuras_regiaocritica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184222"/>
            <a:ext cx="2808312" cy="2307497"/>
          </a:xfrm>
          <a:prstGeom prst="rect">
            <a:avLst/>
          </a:prstGeom>
          <a:noFill/>
        </p:spPr>
      </p:pic>
      <p:cxnSp>
        <p:nvCxnSpPr>
          <p:cNvPr id="38" name="Conector reto 37"/>
          <p:cNvCxnSpPr/>
          <p:nvPr/>
        </p:nvCxnSpPr>
        <p:spPr>
          <a:xfrm>
            <a:off x="6660232" y="4293096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9145016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1401118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TENTE VOCÊ 1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: 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Um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fabricante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artigo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s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esportivos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afirma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que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variancia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da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força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certa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linha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pesca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é de 15,9. 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amostra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aleatória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de 15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cilindros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linha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 tem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variancia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de 21,8 . Com      = 0,05 , 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há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evidencias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suficientes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para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rejeitar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afirmação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fabricante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? 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Suponha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que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população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seja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normalmente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dsitribuida</a:t>
            </a: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.</a:t>
            </a:r>
            <a:endParaRPr kumimoji="0" lang="el-G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422056" y="2020778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9145016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1401118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TENTE VOCÊ 2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: Um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fabricante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pneus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afirma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variancia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dos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diametros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certo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pneu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é de 8,6 . 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Uma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amostra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aleatória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10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pneus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tem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uma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variancia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4,3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pneus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. Com      = 0,01 ,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há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evidências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suficientes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rejeitar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afirmação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fabricante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?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Suponha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população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seja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normalmente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distribuida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el-G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93864" y="2020778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20998"/>
            <a:ext cx="5472608" cy="731738"/>
          </a:xfrm>
        </p:spPr>
        <p:txBody>
          <a:bodyPr/>
          <a:lstStyle/>
          <a:p>
            <a:pPr algn="l" eaLnBrk="1" hangingPunct="1"/>
            <a:r>
              <a:rPr lang="en-US" altLang="en-US" sz="2600" dirty="0" err="1" smtClean="0">
                <a:solidFill>
                  <a:srgbClr val="17375E"/>
                </a:solidFill>
              </a:rPr>
              <a:t>Exercicios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980728"/>
            <a:ext cx="8604448" cy="731738"/>
          </a:xfrm>
          <a:prstGeom prst="rect">
            <a:avLst/>
          </a:prstGeom>
        </p:spPr>
        <p:txBody>
          <a:bodyPr/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B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Uma empresa </a:t>
            </a:r>
            <a:r>
              <a:rPr lang="pt-BR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estima que a </a:t>
            </a:r>
            <a:r>
              <a:rPr lang="pt-BR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variancia</a:t>
            </a:r>
            <a:r>
              <a:rPr lang="pt-BR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na vida de seus equipamentos seja 3. Você trabalha para um grupo de defesa do consumidor e lhe é pedido para testar esta afirmação. Você descobre que de uma amostra aleatória de 27 equipamentos a </a:t>
            </a:r>
            <a:r>
              <a:rPr lang="pt-BR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variancia</a:t>
            </a:r>
            <a:r>
              <a:rPr lang="pt-BR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foi de 2.8 . Com     = 0,05 , você tem evidências suficientes para rejeitar a afirmação do fabricante ?</a:t>
            </a:r>
            <a:endParaRPr kumimoji="0" lang="pt-BR" altLang="en-US" sz="2000" b="0" i="0" u="none" strike="noStrike" kern="1200" cap="none" spc="0" normalizeH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altLang="en-US" sz="2000" dirty="0" smtClean="0">
              <a:solidFill>
                <a:srgbClr val="17375E"/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BR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Um agente de seguros diz que o desvio padrão do total de taxas hospitalares para pacientes envolvidos em batidas de carro é de menos que $3.500. Uma amostra aleatória de 28 taxas hospitalares para pacientes envolvidos neste tipo de acidente tem um desvio padrão de $4.100 . Com     = 0,10 , você pode apoiar a afirmação do agente de seguros ?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t-BR" altLang="en-US" sz="2000" baseline="0" dirty="0" smtClean="0">
              <a:solidFill>
                <a:srgbClr val="17375E"/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O administrador de uma escola diz que o desvio padrão de notas de testes doa alunos de </a:t>
            </a:r>
            <a:r>
              <a:rPr lang="pt-BR" altLang="en-US" sz="2000" dirty="0" err="1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estatistica</a:t>
            </a:r>
            <a:r>
              <a:rPr lang="pt-BR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é menor que 30 . Você trabalha para o administrador e lhe é pedido para testar esta afirmação. Você seleciona 18 provas e descobre que os testes tem um desvio padrão de 33.6 pontos. Com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altLang="en-US" sz="2000" dirty="0" smtClean="0">
                <a:solidFill>
                  <a:srgbClr val="17375E"/>
                </a:solidFill>
                <a:latin typeface="+mj-lt"/>
                <a:ea typeface="+mj-ea"/>
                <a:cs typeface="+mj-cs"/>
              </a:rPr>
              <a:t>           = 0,01 , há evidências para apoiar a afirmação do administrador?</a:t>
            </a:r>
            <a:endParaRPr kumimoji="0" lang="el-G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918000" y="1876762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6372200" y="3717032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  <p:sp>
        <p:nvSpPr>
          <p:cNvPr id="10" name="Retângulo 9"/>
          <p:cNvSpPr/>
          <p:nvPr/>
        </p:nvSpPr>
        <p:spPr>
          <a:xfrm>
            <a:off x="539552" y="5837202"/>
            <a:ext cx="44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α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916832"/>
            <a:ext cx="7488832" cy="1080120"/>
          </a:xfrm>
        </p:spPr>
        <p:txBody>
          <a:bodyPr/>
          <a:lstStyle/>
          <a:p>
            <a:pPr algn="l" eaLnBrk="1" hangingPunct="1"/>
            <a:r>
              <a:rPr lang="en-US" altLang="en-US" b="1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b="1" dirty="0" smtClean="0">
                <a:solidFill>
                  <a:srgbClr val="17375E"/>
                </a:solidFill>
              </a:rPr>
              <a:t> </a:t>
            </a:r>
            <a:r>
              <a:rPr lang="en-US" altLang="en-US" b="1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b="1" dirty="0" smtClean="0">
                <a:solidFill>
                  <a:srgbClr val="17375E"/>
                </a:solidFill>
              </a:rPr>
              <a:t> </a:t>
            </a:r>
            <a:r>
              <a:rPr lang="en-US" altLang="en-US" b="1" dirty="0" err="1" smtClean="0">
                <a:solidFill>
                  <a:srgbClr val="17375E"/>
                </a:solidFill>
              </a:rPr>
              <a:t>para</a:t>
            </a:r>
            <a:r>
              <a:rPr lang="en-US" altLang="en-US" b="1" dirty="0" smtClean="0">
                <a:solidFill>
                  <a:srgbClr val="17375E"/>
                </a:solidFill>
              </a:rPr>
              <a:t> </a:t>
            </a:r>
            <a:r>
              <a:rPr lang="en-US" altLang="en-US" b="1" dirty="0" err="1" smtClean="0">
                <a:solidFill>
                  <a:srgbClr val="17375E"/>
                </a:solidFill>
              </a:rPr>
              <a:t>Proporção</a:t>
            </a:r>
            <a:r>
              <a:rPr lang="en-US" altLang="en-US" b="1" dirty="0" smtClean="0">
                <a:solidFill>
                  <a:srgbClr val="17375E"/>
                </a:solidFill>
              </a:rPr>
              <a:t> </a:t>
            </a:r>
            <a:endParaRPr lang="el-GR" altLang="en-US" b="1" dirty="0" smtClean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78" y="188640"/>
            <a:ext cx="1405236" cy="908720"/>
          </a:xfrm>
          <a:prstGeom prst="rect">
            <a:avLst/>
          </a:prstGeom>
          <a:noFill/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20998"/>
            <a:ext cx="7128792" cy="659730"/>
          </a:xfrm>
        </p:spPr>
        <p:txBody>
          <a:bodyPr/>
          <a:lstStyle/>
          <a:p>
            <a:pPr algn="l" eaLnBrk="1" hangingPunct="1"/>
            <a:r>
              <a:rPr lang="en-US" altLang="en-US" sz="3200" b="1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3200" b="1" dirty="0" smtClean="0">
                <a:solidFill>
                  <a:srgbClr val="17375E"/>
                </a:solidFill>
              </a:rPr>
              <a:t> </a:t>
            </a:r>
            <a:r>
              <a:rPr lang="en-US" altLang="en-US" sz="3200" b="1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3200" b="1" dirty="0" smtClean="0">
                <a:solidFill>
                  <a:srgbClr val="17375E"/>
                </a:solidFill>
              </a:rPr>
              <a:t>  z  </a:t>
            </a:r>
            <a:r>
              <a:rPr lang="en-US" altLang="en-US" sz="3200" b="1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3200" b="1" dirty="0" smtClean="0">
                <a:solidFill>
                  <a:srgbClr val="17375E"/>
                </a:solidFill>
              </a:rPr>
              <a:t> </a:t>
            </a:r>
            <a:r>
              <a:rPr lang="en-US" altLang="en-US" sz="3200" b="1" dirty="0" err="1" smtClean="0">
                <a:solidFill>
                  <a:srgbClr val="17375E"/>
                </a:solidFill>
              </a:rPr>
              <a:t>Proporção</a:t>
            </a:r>
            <a:r>
              <a:rPr lang="en-US" altLang="en-US" sz="3200" b="1" dirty="0" smtClean="0">
                <a:solidFill>
                  <a:srgbClr val="17375E"/>
                </a:solidFill>
              </a:rPr>
              <a:t>  p</a:t>
            </a:r>
            <a:endParaRPr lang="el-GR" altLang="en-US" sz="3200" b="1" dirty="0" smtClean="0">
              <a:solidFill>
                <a:srgbClr val="17375E"/>
              </a:solidFill>
            </a:endParaRPr>
          </a:p>
        </p:txBody>
      </p:sp>
      <p:graphicFrame>
        <p:nvGraphicFramePr>
          <p:cNvPr id="21" name="Obje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667298"/>
              </p:ext>
            </p:extLst>
          </p:nvPr>
        </p:nvGraphicFramePr>
        <p:xfrm>
          <a:off x="539552" y="5013176"/>
          <a:ext cx="309439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ção" r:id="rId4" imgW="1346040" imgH="469800" progId="Equation.3">
                  <p:embed/>
                </p:oleObj>
              </mc:Choice>
              <mc:Fallback>
                <p:oleObj name="Equação" r:id="rId4" imgW="13460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5013176"/>
                        <a:ext cx="3094398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251520" y="1329110"/>
            <a:ext cx="8712968" cy="7317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 z 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Proporção</a:t>
            </a:r>
            <a:r>
              <a:rPr lang="en-US" altLang="en-US" sz="2600" dirty="0" smtClean="0">
                <a:solidFill>
                  <a:srgbClr val="17375E"/>
                </a:solidFill>
              </a:rPr>
              <a:t>  é um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estatístico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uma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proporção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populacional</a:t>
            </a:r>
            <a:r>
              <a:rPr lang="en-US" altLang="en-US" sz="2600" dirty="0" smtClean="0">
                <a:solidFill>
                  <a:srgbClr val="17375E"/>
                </a:solidFill>
              </a:rPr>
              <a:t> p. </a:t>
            </a:r>
          </a:p>
          <a:p>
            <a:pPr algn="l"/>
            <a:endParaRPr lang="en-US" altLang="en-US" sz="2600" dirty="0">
              <a:solidFill>
                <a:srgbClr val="17375E"/>
              </a:solidFill>
            </a:endParaRPr>
          </a:p>
          <a:p>
            <a:pPr algn="l"/>
            <a:r>
              <a:rPr lang="en-US" altLang="en-US" sz="2600" dirty="0" smtClean="0">
                <a:solidFill>
                  <a:srgbClr val="17375E"/>
                </a:solidFill>
              </a:rPr>
              <a:t>O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z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pode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ser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usado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quando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uma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distribuição</a:t>
            </a:r>
            <a:r>
              <a:rPr lang="en-US" altLang="en-US" sz="2600" dirty="0" smtClean="0">
                <a:solidFill>
                  <a:srgbClr val="17375E"/>
                </a:solidFill>
              </a:rPr>
              <a:t> binomial é dada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por</a:t>
            </a:r>
            <a:r>
              <a:rPr lang="en-US" altLang="en-US" sz="2600" dirty="0" smtClean="0">
                <a:solidFill>
                  <a:srgbClr val="17375E"/>
                </a:solidFill>
              </a:rPr>
              <a:t>                   e       </a:t>
            </a:r>
          </a:p>
          <a:p>
            <a:pPr algn="l"/>
            <a:endParaRPr lang="en-US" altLang="en-US" sz="2600" dirty="0">
              <a:solidFill>
                <a:srgbClr val="17375E"/>
              </a:solidFill>
            </a:endParaRPr>
          </a:p>
          <a:p>
            <a:pPr algn="l"/>
            <a:r>
              <a:rPr lang="en-US" altLang="en-US" sz="2600" dirty="0" smtClean="0">
                <a:solidFill>
                  <a:srgbClr val="17375E"/>
                </a:solidFill>
              </a:rPr>
              <a:t>O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estatístico</a:t>
            </a:r>
            <a:r>
              <a:rPr lang="en-US" altLang="en-US" sz="2600" dirty="0" smtClean="0">
                <a:solidFill>
                  <a:srgbClr val="17375E"/>
                </a:solidFill>
              </a:rPr>
              <a:t> é a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proporção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amostra</a:t>
            </a:r>
            <a:r>
              <a:rPr lang="en-US" altLang="en-US" sz="2600" dirty="0" smtClean="0">
                <a:solidFill>
                  <a:srgbClr val="17375E"/>
                </a:solidFill>
              </a:rPr>
              <a:t> p  e o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estatístico</a:t>
            </a:r>
            <a:r>
              <a:rPr lang="en-US" altLang="en-US" sz="2600" dirty="0" smtClean="0">
                <a:solidFill>
                  <a:srgbClr val="17375E"/>
                </a:solidFill>
              </a:rPr>
              <a:t> é z.</a:t>
            </a:r>
            <a:endParaRPr lang="en-US" altLang="en-US" sz="2600" dirty="0">
              <a:solidFill>
                <a:srgbClr val="17375E"/>
              </a:solidFill>
            </a:endParaRPr>
          </a:p>
          <a:p>
            <a:pPr algn="l"/>
            <a:endParaRPr lang="el-GR" altLang="en-US" sz="2600" dirty="0" smtClean="0">
              <a:solidFill>
                <a:srgbClr val="17375E"/>
              </a:solidFill>
            </a:endParaRPr>
          </a:p>
        </p:txBody>
      </p:sp>
      <p:graphicFrame>
        <p:nvGraphicFramePr>
          <p:cNvPr id="25" name="Obje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669530"/>
              </p:ext>
            </p:extLst>
          </p:nvPr>
        </p:nvGraphicFramePr>
        <p:xfrm>
          <a:off x="1835696" y="3044957"/>
          <a:ext cx="792088" cy="3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ção" r:id="rId6" imgW="419040" imgH="203040" progId="Equation.3">
                  <p:embed/>
                </p:oleObj>
              </mc:Choice>
              <mc:Fallback>
                <p:oleObj name="Equação" r:id="rId6" imgW="4190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5696" y="3044957"/>
                        <a:ext cx="792088" cy="38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to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964256"/>
              </p:ext>
            </p:extLst>
          </p:nvPr>
        </p:nvGraphicFramePr>
        <p:xfrm>
          <a:off x="3419871" y="3068960"/>
          <a:ext cx="74258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ção" r:id="rId8" imgW="419040" imgH="203040" progId="Equation.3">
                  <p:embed/>
                </p:oleObj>
              </mc:Choice>
              <mc:Fallback>
                <p:oleObj name="Equação" r:id="rId8" imgW="4190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19871" y="3068960"/>
                        <a:ext cx="742583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78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20998"/>
            <a:ext cx="5472608" cy="731738"/>
          </a:xfrm>
        </p:spPr>
        <p:txBody>
          <a:bodyPr/>
          <a:lstStyle/>
          <a:p>
            <a:pPr algn="l" eaLnBrk="1" hangingPunct="1"/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Proporção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323528" y="18864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365125" y="1094259"/>
            <a:ext cx="8242300" cy="533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 dirty="0">
                <a:solidFill>
                  <a:schemeClr val="bg1"/>
                </a:solidFill>
                <a:latin typeface="+mj-lt"/>
              </a:rPr>
              <a:t>   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palavras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símbolos</a:t>
            </a:r>
            <a:endParaRPr lang="el-GR" sz="2800" b="1" i="1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230188" y="1614959"/>
            <a:ext cx="48641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Declare a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afirmação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verbal e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matematicamente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.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Identifique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Ho e Ha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Especifique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o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nivel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de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significancia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Esboçe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a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distribuição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de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amostragem</a:t>
            </a:r>
            <a:endParaRPr lang="en-US" sz="20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Determine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os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valores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críticos</a:t>
            </a:r>
            <a:endParaRPr lang="en-US" sz="20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Determine as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regiões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de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rejeição</a:t>
            </a:r>
            <a:endParaRPr lang="en-US" sz="20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Encontre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a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estatística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do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teste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padronizado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b="1" dirty="0" smtClean="0">
                <a:latin typeface="Times New Roman" pitchFamily="18" charset="0"/>
                <a:sym typeface="Symbol" pitchFamily="18" charset="2"/>
              </a:rPr>
              <a:t>Decide </a:t>
            </a:r>
            <a:r>
              <a:rPr lang="en-US" sz="2000" b="1" dirty="0" err="1" smtClean="0">
                <a:latin typeface="Times New Roman" pitchFamily="18" charset="0"/>
                <a:sym typeface="Symbol" pitchFamily="18" charset="2"/>
              </a:rPr>
              <a:t>em</a:t>
            </a:r>
            <a:r>
              <a:rPr lang="en-US" sz="20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 smtClean="0">
                <a:latin typeface="Times New Roman" pitchFamily="18" charset="0"/>
                <a:sym typeface="Symbol" pitchFamily="18" charset="2"/>
              </a:rPr>
              <a:t>rejeitar</a:t>
            </a:r>
            <a:r>
              <a:rPr lang="en-US" sz="20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 smtClean="0">
                <a:latin typeface="Times New Roman" pitchFamily="18" charset="0"/>
                <a:sym typeface="Symbol" pitchFamily="18" charset="2"/>
              </a:rPr>
              <a:t>ou</a:t>
            </a:r>
            <a:r>
              <a:rPr lang="en-US" sz="20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 smtClean="0">
                <a:latin typeface="Times New Roman" pitchFamily="18" charset="0"/>
                <a:sym typeface="Symbol" pitchFamily="18" charset="2"/>
              </a:rPr>
              <a:t>não</a:t>
            </a:r>
            <a:r>
              <a:rPr lang="en-US" sz="20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 smtClean="0">
                <a:latin typeface="Times New Roman" pitchFamily="18" charset="0"/>
                <a:sym typeface="Symbol" pitchFamily="18" charset="2"/>
              </a:rPr>
              <a:t>rejeitar</a:t>
            </a:r>
            <a:r>
              <a:rPr lang="en-US" sz="2000" b="1" dirty="0" smtClean="0">
                <a:latin typeface="Times New Roman" pitchFamily="18" charset="0"/>
                <a:sym typeface="Symbol" pitchFamily="18" charset="2"/>
              </a:rPr>
              <a:t> a </a:t>
            </a:r>
            <a:r>
              <a:rPr lang="en-US" sz="2000" b="1" dirty="0" err="1" smtClean="0">
                <a:latin typeface="Times New Roman" pitchFamily="18" charset="0"/>
                <a:sym typeface="Symbol" pitchFamily="18" charset="2"/>
              </a:rPr>
              <a:t>Hipótese</a:t>
            </a:r>
            <a:r>
              <a:rPr lang="en-US" sz="20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 smtClean="0">
                <a:latin typeface="Times New Roman" pitchFamily="18" charset="0"/>
                <a:sym typeface="Symbol" pitchFamily="18" charset="2"/>
              </a:rPr>
              <a:t>nula</a:t>
            </a:r>
            <a:endParaRPr lang="en-US" sz="2000" b="1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Interprete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 o </a:t>
            </a:r>
            <a:r>
              <a:rPr lang="en-US" sz="2000" dirty="0" err="1" smtClean="0">
                <a:latin typeface="Times New Roman" pitchFamily="18" charset="0"/>
                <a:sym typeface="Symbol" pitchFamily="18" charset="2"/>
              </a:rPr>
              <a:t>resultado</a:t>
            </a:r>
            <a:endParaRPr lang="en-US" sz="20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 typeface="+mj-lt"/>
              <a:buAutoNum type="arabicParenR"/>
            </a:pPr>
            <a:endParaRPr lang="en-US" sz="2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718175" y="1613371"/>
            <a:ext cx="26717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000" dirty="0" err="1" smtClean="0">
                <a:latin typeface="Times New Roman" pitchFamily="18" charset="0"/>
              </a:rPr>
              <a:t>Afirme</a:t>
            </a:r>
            <a:r>
              <a:rPr lang="en-US" sz="2000" dirty="0" smtClean="0">
                <a:latin typeface="Times New Roman" pitchFamily="18" charset="0"/>
              </a:rPr>
              <a:t> Ho e Ha.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5652121" y="2420888"/>
            <a:ext cx="20882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000" dirty="0" err="1" smtClean="0">
                <a:latin typeface="Times New Roman" pitchFamily="18" charset="0"/>
              </a:rPr>
              <a:t>Identifique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l-GR" sz="2000" dirty="0" smtClean="0"/>
              <a:t>α</a:t>
            </a:r>
            <a:r>
              <a:rPr lang="en-US" sz="2000" dirty="0" smtClean="0">
                <a:latin typeface="Times New Roman" pitchFamily="18" charset="0"/>
              </a:rPr>
              <a:t>      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5716661" y="3460938"/>
            <a:ext cx="26717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000" dirty="0" smtClean="0">
                <a:latin typeface="Times New Roman" pitchFamily="18" charset="0"/>
              </a:rPr>
              <a:t>Use </a:t>
            </a:r>
            <a:r>
              <a:rPr lang="en-US" sz="2000" dirty="0" err="1" smtClean="0">
                <a:latin typeface="Times New Roman" pitchFamily="18" charset="0"/>
              </a:rPr>
              <a:t>tabela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588501"/>
              </p:ext>
            </p:extLst>
          </p:nvPr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ção" r:id="rId4" imgW="914400" imgH="215640" progId="Equation.3">
                  <p:embed/>
                </p:oleObj>
              </mc:Choice>
              <mc:Fallback>
                <p:oleObj name="Equação" r:id="rId4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781313"/>
              </p:ext>
            </p:extLst>
          </p:nvPr>
        </p:nvGraphicFramePr>
        <p:xfrm>
          <a:off x="5796136" y="4437112"/>
          <a:ext cx="1446076" cy="843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ção" r:id="rId6" imgW="761760" imgH="444240" progId="Equation.3">
                  <p:embed/>
                </p:oleObj>
              </mc:Choice>
              <mc:Fallback>
                <p:oleObj name="Equação" r:id="rId6" imgW="7617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6136" y="4437112"/>
                        <a:ext cx="1446076" cy="843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84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  <p:bldP spid="18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20998"/>
            <a:ext cx="5472608" cy="731738"/>
          </a:xfrm>
        </p:spPr>
        <p:txBody>
          <a:bodyPr/>
          <a:lstStyle/>
          <a:p>
            <a:pPr algn="l" eaLnBrk="1" hangingPunct="1"/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Proporção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75211" y="1177588"/>
            <a:ext cx="8968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Exemplo:  Um centro de pesquisas declara que menos de 20% dos usuários da Internet nos USA tem rede sem fios em suas casas. Em uma amostra aleatória de 100 adultos, 15% dizem ter rede sem fio em casa. Com        = 0,01 , há evidencias suficientes para apoiar o pesquisador?</a:t>
            </a:r>
            <a:endParaRPr lang="pt-BR" sz="24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606606"/>
              </p:ext>
            </p:extLst>
          </p:nvPr>
        </p:nvGraphicFramePr>
        <p:xfrm>
          <a:off x="1619672" y="2420888"/>
          <a:ext cx="89943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ção" r:id="rId4" imgW="152280" imgH="139680" progId="Equation.3">
                  <p:embed/>
                </p:oleObj>
              </mc:Choice>
              <mc:Fallback>
                <p:oleObj name="Equação" r:id="rId4" imgW="15228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9672" y="2420888"/>
                        <a:ext cx="899435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20998"/>
            <a:ext cx="5472608" cy="731738"/>
          </a:xfrm>
        </p:spPr>
        <p:txBody>
          <a:bodyPr/>
          <a:lstStyle/>
          <a:p>
            <a:pPr algn="l" eaLnBrk="1" hangingPunct="1"/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Proporção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5211" y="1181065"/>
            <a:ext cx="103014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Solução :</a:t>
            </a:r>
          </a:p>
          <a:p>
            <a:endParaRPr lang="pt-BR" sz="2400" dirty="0" smtClean="0"/>
          </a:p>
          <a:p>
            <a:r>
              <a:rPr lang="pt-BR" sz="2400" dirty="0" smtClean="0"/>
              <a:t>Calculo de </a:t>
            </a:r>
            <a:r>
              <a:rPr lang="pt-BR" sz="2400" dirty="0" err="1" smtClean="0"/>
              <a:t>np</a:t>
            </a:r>
            <a:r>
              <a:rPr lang="pt-BR" sz="2400" dirty="0" smtClean="0"/>
              <a:t> e </a:t>
            </a:r>
            <a:r>
              <a:rPr lang="pt-BR" sz="2400" dirty="0" err="1" smtClean="0"/>
              <a:t>nq</a:t>
            </a:r>
            <a:endParaRPr lang="pt-BR" sz="2400" dirty="0" smtClean="0"/>
          </a:p>
          <a:p>
            <a:r>
              <a:rPr lang="pt-BR" sz="2400" dirty="0" smtClean="0"/>
              <a:t> n</a:t>
            </a:r>
            <a:r>
              <a:rPr lang="pt-BR" sz="2400" dirty="0" smtClean="0"/>
              <a:t>= 100   , p = 0,20  e  q = 0,80  Portanto  &gt;=  </a:t>
            </a:r>
            <a:r>
              <a:rPr lang="pt-BR" sz="2400" dirty="0" smtClean="0"/>
              <a:t>5</a:t>
            </a:r>
            <a:r>
              <a:rPr lang="pt-BR" sz="2400" dirty="0"/>
              <a:t> </a:t>
            </a:r>
            <a:r>
              <a:rPr lang="pt-BR" sz="2400" dirty="0" smtClean="0"/>
              <a:t>         = 0,15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Hipótese nula e Hipótese alternativa:</a:t>
            </a:r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                       </a:t>
            </a:r>
            <a:r>
              <a:rPr lang="pt-BR" sz="2400" dirty="0" smtClean="0">
                <a:sym typeface="Wingdings" pitchFamily="2" charset="2"/>
              </a:rPr>
              <a:t></a:t>
            </a:r>
            <a:r>
              <a:rPr lang="pt-BR" sz="2400" dirty="0" err="1" smtClean="0">
                <a:sym typeface="Wingdings" pitchFamily="2" charset="2"/>
              </a:rPr>
              <a:t>unicaudal</a:t>
            </a:r>
            <a:r>
              <a:rPr lang="pt-BR" sz="2400" dirty="0" smtClean="0">
                <a:sym typeface="Wingdings" pitchFamily="2" charset="2"/>
              </a:rPr>
              <a:t> esquerda  com </a:t>
            </a:r>
            <a:r>
              <a:rPr lang="el-GR" sz="2400" dirty="0" smtClean="0"/>
              <a:t>α</a:t>
            </a:r>
            <a:r>
              <a:rPr lang="pt-BR" sz="2400" dirty="0" smtClean="0"/>
              <a:t> = 0,01 </a:t>
            </a:r>
            <a:r>
              <a:rPr lang="pt-BR" sz="2400" dirty="0" smtClean="0">
                <a:sym typeface="Wingdings" pitchFamily="2" charset="2"/>
              </a:rPr>
              <a:t>   </a:t>
            </a:r>
            <a:r>
              <a:rPr lang="pt-BR" sz="2400" dirty="0" err="1" smtClean="0">
                <a:sym typeface="Wingdings" pitchFamily="2" charset="2"/>
              </a:rPr>
              <a:t>z</a:t>
            </a:r>
            <a:r>
              <a:rPr lang="pt-BR" sz="1600" dirty="0" err="1" smtClean="0">
                <a:sym typeface="Wingdings" pitchFamily="2" charset="2"/>
              </a:rPr>
              <a:t>o</a:t>
            </a:r>
            <a:r>
              <a:rPr lang="pt-BR" sz="2400" dirty="0">
                <a:sym typeface="Wingdings" pitchFamily="2" charset="2"/>
              </a:rPr>
              <a:t> </a:t>
            </a:r>
            <a:r>
              <a:rPr lang="pt-BR" sz="2400" dirty="0" smtClean="0">
                <a:sym typeface="Wingdings" pitchFamily="2" charset="2"/>
              </a:rPr>
              <a:t>= -2,33</a:t>
            </a:r>
          </a:p>
          <a:p>
            <a:endParaRPr lang="pt-BR" sz="2400" dirty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Calculo do</a:t>
            </a:r>
          </a:p>
          <a:p>
            <a:r>
              <a:rPr lang="pt-BR" sz="2400" dirty="0" smtClean="0">
                <a:sym typeface="Wingdings" pitchFamily="2" charset="2"/>
              </a:rPr>
              <a:t> </a:t>
            </a:r>
            <a:endParaRPr lang="pt-BR" sz="2400" dirty="0"/>
          </a:p>
          <a:p>
            <a:r>
              <a:rPr lang="pt-BR" sz="2400" dirty="0" smtClean="0">
                <a:sym typeface="Wingdings" pitchFamily="2" charset="2"/>
              </a:rPr>
              <a:t>  </a:t>
            </a:r>
            <a:r>
              <a:rPr lang="pt-BR" sz="2400" dirty="0" smtClean="0"/>
              <a:t>                     </a:t>
            </a:r>
          </a:p>
          <a:p>
            <a:r>
              <a:rPr lang="pt-BR" sz="2400" dirty="0" smtClean="0"/>
              <a:t>Não deve rejeitar a </a:t>
            </a:r>
            <a:r>
              <a:rPr lang="pt-BR" sz="2400" dirty="0" err="1" smtClean="0"/>
              <a:t>Hipotese</a:t>
            </a:r>
            <a:r>
              <a:rPr lang="pt-BR" sz="2400" dirty="0" smtClean="0"/>
              <a:t> nula</a:t>
            </a:r>
            <a:endParaRPr lang="pt-BR" sz="2400" dirty="0"/>
          </a:p>
          <a:p>
            <a:endParaRPr lang="pt-BR" sz="2400" dirty="0" smtClean="0"/>
          </a:p>
          <a:p>
            <a:r>
              <a:rPr lang="pt-BR" sz="2400" dirty="0"/>
              <a:t> </a:t>
            </a:r>
            <a:r>
              <a:rPr lang="pt-BR" sz="2400" dirty="0" smtClean="0"/>
              <a:t>                    </a:t>
            </a:r>
            <a:endParaRPr lang="pt-BR" sz="24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160265"/>
              </p:ext>
            </p:extLst>
          </p:nvPr>
        </p:nvGraphicFramePr>
        <p:xfrm>
          <a:off x="288280" y="3645023"/>
          <a:ext cx="1475408" cy="907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ção" r:id="rId4" imgW="825480" imgH="507960" progId="Equation.3">
                  <p:embed/>
                </p:oleObj>
              </mc:Choice>
              <mc:Fallback>
                <p:oleObj name="Equação" r:id="rId4" imgW="8254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280" y="3645023"/>
                        <a:ext cx="1475408" cy="907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173093"/>
              </p:ext>
            </p:extLst>
          </p:nvPr>
        </p:nvGraphicFramePr>
        <p:xfrm>
          <a:off x="1748090" y="4797152"/>
          <a:ext cx="2967926" cy="68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ção" r:id="rId6" imgW="1930320" imgH="444240" progId="Equation.3">
                  <p:embed/>
                </p:oleObj>
              </mc:Choice>
              <mc:Fallback>
                <p:oleObj name="Equação" r:id="rId6" imgW="19303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48090" y="4797152"/>
                        <a:ext cx="2967926" cy="683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5151709" y="5236241"/>
            <a:ext cx="3960440" cy="1442411"/>
            <a:chOff x="1447800" y="2613580"/>
            <a:chExt cx="6248400" cy="2778633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1447800" y="4736068"/>
              <a:ext cx="5791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170939" y="4812267"/>
              <a:ext cx="857859" cy="533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+mj-lt"/>
                  <a:sym typeface="Symbol" pitchFamily="18" charset="2"/>
                </a:rPr>
                <a:t>1,25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010715" y="4680739"/>
              <a:ext cx="498731" cy="71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0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581400" y="468209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4289425" y="4650343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7243762" y="4564558"/>
              <a:ext cx="4524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i="1">
                  <a:latin typeface="+mj-lt"/>
                </a:rPr>
                <a:t>z</a:t>
              </a: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600200" y="2613580"/>
              <a:ext cx="5318125" cy="2122488"/>
            </a:xfrm>
            <a:custGeom>
              <a:avLst/>
              <a:gdLst>
                <a:gd name="T0" fmla="*/ 0 w 3350"/>
                <a:gd name="T1" fmla="*/ 2147483647 h 1271"/>
                <a:gd name="T2" fmla="*/ 2147483647 w 3350"/>
                <a:gd name="T3" fmla="*/ 2147483647 h 1271"/>
                <a:gd name="T4" fmla="*/ 2147483647 w 3350"/>
                <a:gd name="T5" fmla="*/ 2147483647 h 1271"/>
                <a:gd name="T6" fmla="*/ 2147483647 w 3350"/>
                <a:gd name="T7" fmla="*/ 2147483647 h 1271"/>
                <a:gd name="T8" fmla="*/ 2147483647 w 3350"/>
                <a:gd name="T9" fmla="*/ 2147483647 h 1271"/>
                <a:gd name="T10" fmla="*/ 2147483647 w 3350"/>
                <a:gd name="T11" fmla="*/ 2147483647 h 1271"/>
                <a:gd name="T12" fmla="*/ 2147483647 w 3350"/>
                <a:gd name="T13" fmla="*/ 2147483647 h 1271"/>
                <a:gd name="T14" fmla="*/ 2147483647 w 3350"/>
                <a:gd name="T15" fmla="*/ 2147483647 h 1271"/>
                <a:gd name="T16" fmla="*/ 2147483647 w 3350"/>
                <a:gd name="T17" fmla="*/ 2147483647 h 1271"/>
                <a:gd name="T18" fmla="*/ 2147483647 w 3350"/>
                <a:gd name="T19" fmla="*/ 2147483647 h 1271"/>
                <a:gd name="T20" fmla="*/ 2147483647 w 3350"/>
                <a:gd name="T21" fmla="*/ 2147483647 h 1271"/>
                <a:gd name="T22" fmla="*/ 2147483647 w 3350"/>
                <a:gd name="T23" fmla="*/ 2147483647 h 1271"/>
                <a:gd name="T24" fmla="*/ 2147483647 w 3350"/>
                <a:gd name="T25" fmla="*/ 2147483647 h 1271"/>
                <a:gd name="T26" fmla="*/ 2147483647 w 3350"/>
                <a:gd name="T27" fmla="*/ 2147483647 h 1271"/>
                <a:gd name="T28" fmla="*/ 2147483647 w 3350"/>
                <a:gd name="T29" fmla="*/ 2147483647 h 1271"/>
                <a:gd name="T30" fmla="*/ 2147483647 w 3350"/>
                <a:gd name="T31" fmla="*/ 2147483647 h 1271"/>
                <a:gd name="T32" fmla="*/ 2147483647 w 3350"/>
                <a:gd name="T33" fmla="*/ 2147483647 h 1271"/>
                <a:gd name="T34" fmla="*/ 2147483647 w 3350"/>
                <a:gd name="T35" fmla="*/ 2147483647 h 1271"/>
                <a:gd name="T36" fmla="*/ 2147483647 w 3350"/>
                <a:gd name="T37" fmla="*/ 2147483647 h 1271"/>
                <a:gd name="T38" fmla="*/ 2147483647 w 3350"/>
                <a:gd name="T39" fmla="*/ 2147483647 h 1271"/>
                <a:gd name="T40" fmla="*/ 2147483647 w 3350"/>
                <a:gd name="T41" fmla="*/ 2147483647 h 1271"/>
                <a:gd name="T42" fmla="*/ 2147483647 w 3350"/>
                <a:gd name="T43" fmla="*/ 2147483647 h 1271"/>
                <a:gd name="T44" fmla="*/ 2147483647 w 3350"/>
                <a:gd name="T45" fmla="*/ 2147483647 h 1271"/>
                <a:gd name="T46" fmla="*/ 2147483647 w 3350"/>
                <a:gd name="T47" fmla="*/ 2147483647 h 1271"/>
                <a:gd name="T48" fmla="*/ 2147483647 w 3350"/>
                <a:gd name="T49" fmla="*/ 2147483647 h 1271"/>
                <a:gd name="T50" fmla="*/ 2147483647 w 3350"/>
                <a:gd name="T51" fmla="*/ 2147483647 h 1271"/>
                <a:gd name="T52" fmla="*/ 2147483647 w 3350"/>
                <a:gd name="T53" fmla="*/ 2147483647 h 1271"/>
                <a:gd name="T54" fmla="*/ 2147483647 w 3350"/>
                <a:gd name="T55" fmla="*/ 2147483647 h 1271"/>
                <a:gd name="T56" fmla="*/ 2147483647 w 3350"/>
                <a:gd name="T57" fmla="*/ 2147483647 h 1271"/>
                <a:gd name="T58" fmla="*/ 2147483647 w 3350"/>
                <a:gd name="T59" fmla="*/ 2147483647 h 1271"/>
                <a:gd name="T60" fmla="*/ 2147483647 w 3350"/>
                <a:gd name="T61" fmla="*/ 2147483647 h 1271"/>
                <a:gd name="T62" fmla="*/ 2147483647 w 3350"/>
                <a:gd name="T63" fmla="*/ 2147483647 h 1271"/>
                <a:gd name="T64" fmla="*/ 2147483647 w 3350"/>
                <a:gd name="T65" fmla="*/ 2147483647 h 1271"/>
                <a:gd name="T66" fmla="*/ 0 w 3350"/>
                <a:gd name="T67" fmla="*/ 2147483647 h 1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350"/>
                <a:gd name="T103" fmla="*/ 0 h 1271"/>
                <a:gd name="T104" fmla="*/ 3350 w 3350"/>
                <a:gd name="T105" fmla="*/ 1271 h 1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350" h="1271">
                  <a:moveTo>
                    <a:pt x="0" y="1271"/>
                  </a:moveTo>
                  <a:lnTo>
                    <a:pt x="69" y="1262"/>
                  </a:lnTo>
                  <a:lnTo>
                    <a:pt x="130" y="1257"/>
                  </a:lnTo>
                  <a:cubicBezTo>
                    <a:pt x="185" y="1251"/>
                    <a:pt x="321" y="1244"/>
                    <a:pt x="399" y="1229"/>
                  </a:cubicBezTo>
                  <a:cubicBezTo>
                    <a:pt x="476" y="1215"/>
                    <a:pt x="525" y="1198"/>
                    <a:pt x="594" y="1170"/>
                  </a:cubicBezTo>
                  <a:cubicBezTo>
                    <a:pt x="662" y="1142"/>
                    <a:pt x="753" y="1094"/>
                    <a:pt x="810" y="1061"/>
                  </a:cubicBezTo>
                  <a:cubicBezTo>
                    <a:pt x="868" y="1027"/>
                    <a:pt x="902" y="998"/>
                    <a:pt x="938" y="967"/>
                  </a:cubicBezTo>
                  <a:cubicBezTo>
                    <a:pt x="975" y="936"/>
                    <a:pt x="1005" y="902"/>
                    <a:pt x="1029" y="875"/>
                  </a:cubicBezTo>
                  <a:cubicBezTo>
                    <a:pt x="1053" y="848"/>
                    <a:pt x="1060" y="838"/>
                    <a:pt x="1083" y="804"/>
                  </a:cubicBezTo>
                  <a:lnTo>
                    <a:pt x="1172" y="667"/>
                  </a:lnTo>
                  <a:lnTo>
                    <a:pt x="1226" y="566"/>
                  </a:lnTo>
                  <a:lnTo>
                    <a:pt x="1278" y="456"/>
                  </a:lnTo>
                  <a:lnTo>
                    <a:pt x="1330" y="346"/>
                  </a:lnTo>
                  <a:lnTo>
                    <a:pt x="1395" y="223"/>
                  </a:lnTo>
                  <a:cubicBezTo>
                    <a:pt x="1421" y="181"/>
                    <a:pt x="1452" y="129"/>
                    <a:pt x="1483" y="95"/>
                  </a:cubicBezTo>
                  <a:cubicBezTo>
                    <a:pt x="1514" y="62"/>
                    <a:pt x="1550" y="38"/>
                    <a:pt x="1581" y="22"/>
                  </a:cubicBezTo>
                  <a:cubicBezTo>
                    <a:pt x="1612" y="7"/>
                    <a:pt x="1640" y="4"/>
                    <a:pt x="1671" y="2"/>
                  </a:cubicBezTo>
                  <a:cubicBezTo>
                    <a:pt x="1701" y="1"/>
                    <a:pt x="1731" y="0"/>
                    <a:pt x="1764" y="12"/>
                  </a:cubicBezTo>
                  <a:cubicBezTo>
                    <a:pt x="1798" y="24"/>
                    <a:pt x="1838" y="42"/>
                    <a:pt x="1871" y="76"/>
                  </a:cubicBezTo>
                  <a:cubicBezTo>
                    <a:pt x="1904" y="110"/>
                    <a:pt x="1926" y="155"/>
                    <a:pt x="1960" y="216"/>
                  </a:cubicBezTo>
                  <a:cubicBezTo>
                    <a:pt x="1994" y="277"/>
                    <a:pt x="2045" y="385"/>
                    <a:pt x="2072" y="443"/>
                  </a:cubicBezTo>
                  <a:cubicBezTo>
                    <a:pt x="2099" y="501"/>
                    <a:pt x="2100" y="514"/>
                    <a:pt x="2124" y="562"/>
                  </a:cubicBezTo>
                  <a:cubicBezTo>
                    <a:pt x="2148" y="610"/>
                    <a:pt x="2186" y="683"/>
                    <a:pt x="2214" y="730"/>
                  </a:cubicBezTo>
                  <a:lnTo>
                    <a:pt x="2293" y="845"/>
                  </a:lnTo>
                  <a:cubicBezTo>
                    <a:pt x="2315" y="876"/>
                    <a:pt x="2329" y="890"/>
                    <a:pt x="2349" y="911"/>
                  </a:cubicBezTo>
                  <a:cubicBezTo>
                    <a:pt x="2369" y="933"/>
                    <a:pt x="2384" y="949"/>
                    <a:pt x="2414" y="973"/>
                  </a:cubicBezTo>
                  <a:cubicBezTo>
                    <a:pt x="2444" y="998"/>
                    <a:pt x="2492" y="1037"/>
                    <a:pt x="2528" y="1061"/>
                  </a:cubicBezTo>
                  <a:lnTo>
                    <a:pt x="2630" y="1115"/>
                  </a:lnTo>
                  <a:lnTo>
                    <a:pt x="2735" y="1161"/>
                  </a:lnTo>
                  <a:lnTo>
                    <a:pt x="2839" y="1194"/>
                  </a:lnTo>
                  <a:cubicBezTo>
                    <a:pt x="2886" y="1207"/>
                    <a:pt x="2954" y="1229"/>
                    <a:pt x="3014" y="1240"/>
                  </a:cubicBezTo>
                  <a:cubicBezTo>
                    <a:pt x="3075" y="1251"/>
                    <a:pt x="3147" y="1253"/>
                    <a:pt x="3203" y="1257"/>
                  </a:cubicBezTo>
                  <a:lnTo>
                    <a:pt x="3350" y="1266"/>
                  </a:lnTo>
                  <a:lnTo>
                    <a:pt x="0" y="1271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22" name="Freeform 15"/>
          <p:cNvSpPr/>
          <p:nvPr/>
        </p:nvSpPr>
        <p:spPr>
          <a:xfrm>
            <a:off x="5248305" y="6021288"/>
            <a:ext cx="995585" cy="356309"/>
          </a:xfrm>
          <a:custGeom>
            <a:avLst/>
            <a:gdLst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707366 w 1733909"/>
              <a:gd name="connsiteY3" fmla="*/ 1035169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07366 w 1733909"/>
              <a:gd name="connsiteY2" fmla="*/ 1052422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1086928 w 1733909"/>
              <a:gd name="connsiteY2" fmla="*/ 854015 h 1224951"/>
              <a:gd name="connsiteX3" fmla="*/ 1388853 w 1733909"/>
              <a:gd name="connsiteY3" fmla="*/ 577969 h 1224951"/>
              <a:gd name="connsiteX4" fmla="*/ 1578634 w 1733909"/>
              <a:gd name="connsiteY4" fmla="*/ 276045 h 1224951"/>
              <a:gd name="connsiteX5" fmla="*/ 1716656 w 1733909"/>
              <a:gd name="connsiteY5" fmla="*/ 0 h 1224951"/>
              <a:gd name="connsiteX6" fmla="*/ 1733909 w 1733909"/>
              <a:gd name="connsiteY6" fmla="*/ 1224951 h 1224951"/>
              <a:gd name="connsiteX7" fmla="*/ 0 w 1733909"/>
              <a:gd name="connsiteY7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1086928 w 1733909"/>
              <a:gd name="connsiteY3" fmla="*/ 854015 h 1224951"/>
              <a:gd name="connsiteX4" fmla="*/ 1388853 w 1733909"/>
              <a:gd name="connsiteY4" fmla="*/ 577969 h 1224951"/>
              <a:gd name="connsiteX5" fmla="*/ 1578634 w 1733909"/>
              <a:gd name="connsiteY5" fmla="*/ 276045 h 1224951"/>
              <a:gd name="connsiteX6" fmla="*/ 1716656 w 1733909"/>
              <a:gd name="connsiteY6" fmla="*/ 0 h 1224951"/>
              <a:gd name="connsiteX7" fmla="*/ 1733909 w 1733909"/>
              <a:gd name="connsiteY7" fmla="*/ 1224951 h 1224951"/>
              <a:gd name="connsiteX8" fmla="*/ 0 w 1733909"/>
              <a:gd name="connsiteY8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24951"/>
              <a:gd name="connsiteX1" fmla="*/ 414068 w 1733909"/>
              <a:gd name="connsiteY1" fmla="*/ 1164566 h 1224951"/>
              <a:gd name="connsiteX2" fmla="*/ 750498 w 1733909"/>
              <a:gd name="connsiteY2" fmla="*/ 1043796 h 1224951"/>
              <a:gd name="connsiteX3" fmla="*/ 936445 w 1733909"/>
              <a:gd name="connsiteY3" fmla="*/ 954177 h 1224951"/>
              <a:gd name="connsiteX4" fmla="*/ 1086928 w 1733909"/>
              <a:gd name="connsiteY4" fmla="*/ 854015 h 1224951"/>
              <a:gd name="connsiteX5" fmla="*/ 1388853 w 1733909"/>
              <a:gd name="connsiteY5" fmla="*/ 577969 h 1224951"/>
              <a:gd name="connsiteX6" fmla="*/ 1578634 w 1733909"/>
              <a:gd name="connsiteY6" fmla="*/ 276045 h 1224951"/>
              <a:gd name="connsiteX7" fmla="*/ 1716656 w 1733909"/>
              <a:gd name="connsiteY7" fmla="*/ 0 h 1224951"/>
              <a:gd name="connsiteX8" fmla="*/ 1733909 w 1733909"/>
              <a:gd name="connsiteY8" fmla="*/ 1224951 h 1224951"/>
              <a:gd name="connsiteX9" fmla="*/ 0 w 1733909"/>
              <a:gd name="connsiteY9" fmla="*/ 1207698 h 1224951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  <a:gd name="connsiteX0" fmla="*/ 0 w 1733909"/>
              <a:gd name="connsiteY0" fmla="*/ 1207698 h 1273084"/>
              <a:gd name="connsiteX1" fmla="*/ 414068 w 1733909"/>
              <a:gd name="connsiteY1" fmla="*/ 1164566 h 1273084"/>
              <a:gd name="connsiteX2" fmla="*/ 750498 w 1733909"/>
              <a:gd name="connsiteY2" fmla="*/ 1043796 h 1273084"/>
              <a:gd name="connsiteX3" fmla="*/ 936445 w 1733909"/>
              <a:gd name="connsiteY3" fmla="*/ 954177 h 1273084"/>
              <a:gd name="connsiteX4" fmla="*/ 1086928 w 1733909"/>
              <a:gd name="connsiteY4" fmla="*/ 854015 h 1273084"/>
              <a:gd name="connsiteX5" fmla="*/ 1388853 w 1733909"/>
              <a:gd name="connsiteY5" fmla="*/ 577969 h 1273084"/>
              <a:gd name="connsiteX6" fmla="*/ 1578634 w 1733909"/>
              <a:gd name="connsiteY6" fmla="*/ 276045 h 1273084"/>
              <a:gd name="connsiteX7" fmla="*/ 1716656 w 1733909"/>
              <a:gd name="connsiteY7" fmla="*/ 0 h 1273084"/>
              <a:gd name="connsiteX8" fmla="*/ 1733909 w 1733909"/>
              <a:gd name="connsiteY8" fmla="*/ 1224951 h 1273084"/>
              <a:gd name="connsiteX9" fmla="*/ 0 w 1733909"/>
              <a:gd name="connsiteY9" fmla="*/ 1207698 h 1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909" h="1273084">
                <a:moveTo>
                  <a:pt x="0" y="1207698"/>
                </a:moveTo>
                <a:cubicBezTo>
                  <a:pt x="24054" y="1249643"/>
                  <a:pt x="212545" y="1204343"/>
                  <a:pt x="414068" y="1164566"/>
                </a:cubicBezTo>
                <a:cubicBezTo>
                  <a:pt x="653451" y="1080099"/>
                  <a:pt x="550653" y="1102743"/>
                  <a:pt x="750498" y="1043796"/>
                </a:cubicBezTo>
                <a:cubicBezTo>
                  <a:pt x="932811" y="951581"/>
                  <a:pt x="689873" y="1074707"/>
                  <a:pt x="936445" y="954177"/>
                </a:cubicBezTo>
                <a:cubicBezTo>
                  <a:pt x="1132217" y="839997"/>
                  <a:pt x="865477" y="986566"/>
                  <a:pt x="1086928" y="854015"/>
                </a:cubicBezTo>
                <a:cubicBezTo>
                  <a:pt x="1333620" y="635000"/>
                  <a:pt x="1288211" y="669984"/>
                  <a:pt x="1388853" y="577969"/>
                </a:cubicBezTo>
                <a:lnTo>
                  <a:pt x="1578634" y="276045"/>
                </a:lnTo>
                <a:lnTo>
                  <a:pt x="1716656" y="0"/>
                </a:lnTo>
                <a:lnTo>
                  <a:pt x="1733909" y="1224951"/>
                </a:lnTo>
                <a:cubicBezTo>
                  <a:pt x="1155939" y="1219200"/>
                  <a:pt x="579295" y="1273084"/>
                  <a:pt x="0" y="1207698"/>
                </a:cubicBezTo>
                <a:close/>
              </a:path>
            </a:pathLst>
          </a:custGeom>
          <a:solidFill>
            <a:srgbClr val="71A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652120" y="6372036"/>
            <a:ext cx="5437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+mj-lt"/>
                <a:sym typeface="Symbol" pitchFamily="18" charset="2"/>
              </a:rPr>
              <a:t>2,33</a:t>
            </a:r>
            <a:endParaRPr lang="en-US" sz="1200" dirty="0">
              <a:latin typeface="+mj-lt"/>
            </a:endParaRPr>
          </a:p>
        </p:txBody>
      </p:sp>
      <p:cxnSp>
        <p:nvCxnSpPr>
          <p:cNvPr id="25" name="Conector reto 24"/>
          <p:cNvCxnSpPr>
            <a:endCxn id="18" idx="0"/>
          </p:cNvCxnSpPr>
          <p:nvPr/>
        </p:nvCxnSpPr>
        <p:spPr>
          <a:xfrm flipH="1">
            <a:off x="6504054" y="5236241"/>
            <a:ext cx="11706" cy="107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846091"/>
              </p:ext>
            </p:extLst>
          </p:nvPr>
        </p:nvGraphicFramePr>
        <p:xfrm>
          <a:off x="4495800" y="332740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ção" r:id="rId8" imgW="152280" imgH="203040" progId="Equation.3">
                  <p:embed/>
                </p:oleObj>
              </mc:Choice>
              <mc:Fallback>
                <p:oleObj name="Equação" r:id="rId8" imgW="1522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95800" y="3327400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528200"/>
              </p:ext>
            </p:extLst>
          </p:nvPr>
        </p:nvGraphicFramePr>
        <p:xfrm>
          <a:off x="6226645" y="2276873"/>
          <a:ext cx="32403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ção" r:id="rId10" imgW="152280" imgH="203040" progId="Equation.3">
                  <p:embed/>
                </p:oleObj>
              </mc:Choice>
              <mc:Fallback>
                <p:oleObj name="Equação" r:id="rId10" imgW="1522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26645" y="2276873"/>
                        <a:ext cx="324036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04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20998"/>
            <a:ext cx="5472608" cy="731738"/>
          </a:xfrm>
        </p:spPr>
        <p:txBody>
          <a:bodyPr/>
          <a:lstStyle/>
          <a:p>
            <a:pPr algn="l" eaLnBrk="1" hangingPunct="1"/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Proporção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7504" y="1196752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TENTE VOCÊ :</a:t>
            </a:r>
          </a:p>
          <a:p>
            <a:r>
              <a:rPr lang="pt-BR" sz="2000" dirty="0" smtClean="0"/>
              <a:t>O </a:t>
            </a:r>
            <a:r>
              <a:rPr lang="pt-BR" sz="2000" dirty="0"/>
              <a:t>nível de </a:t>
            </a:r>
            <a:r>
              <a:rPr lang="pt-BR" sz="2000" dirty="0" smtClean="0"/>
              <a:t>aprovação em uma pesquisa de mercado de um novo produto foi de  20%.  Com base neste resultado, </a:t>
            </a:r>
            <a:r>
              <a:rPr lang="pt-BR" sz="2000" dirty="0" smtClean="0"/>
              <a:t>a empresa fez </a:t>
            </a:r>
            <a:r>
              <a:rPr lang="pt-BR" sz="2000" dirty="0" smtClean="0"/>
              <a:t>algumas alterações  e refez a pesquisa por conta  própria nas mesmas condições da pesquisa de mercado. Entre 64 consumidores escolhidos  25 aprovaram o produto. </a:t>
            </a:r>
            <a:r>
              <a:rPr lang="pt-BR" sz="2000" dirty="0"/>
              <a:t>Você diria, ao nível de significância de 5%, que as mudanças surtiram efeito?</a:t>
            </a:r>
          </a:p>
        </p:txBody>
      </p:sp>
    </p:spTree>
    <p:extLst>
      <p:ext uri="{BB962C8B-B14F-4D97-AF65-F5344CB8AC3E}">
        <p14:creationId xmlns:p14="http://schemas.microsoft.com/office/powerpoint/2010/main" val="305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Especifique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nivel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significancia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2400" dirty="0" smtClean="0"/>
              <a:t>α</a:t>
            </a:r>
            <a:endParaRPr lang="pt-BR" sz="2400" dirty="0" smtClean="0"/>
          </a:p>
          <a:p>
            <a:pPr marL="457200" indent="-457200" algn="just">
              <a:buAutoNum type="arabicPeriod"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Determine os graus de liberdade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g.l.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= n – 1</a:t>
            </a:r>
          </a:p>
          <a:p>
            <a:pPr marL="457200" indent="-457200" algn="just">
              <a:buAutoNum type="arabicPeriod"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Utilize a tabela 6 para encontrar os valores críticos para a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dsitribuição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qui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quadrado sendo :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     a.   Caudal 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esquerda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 use o valor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correspondea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g.l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. e 1 - </a:t>
            </a:r>
            <a:r>
              <a:rPr lang="el-GR" sz="1800" dirty="0" smtClean="0"/>
              <a:t>α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   b.   Caudal 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direita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 use o valor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corresponde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g.l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. e  </a:t>
            </a:r>
            <a:r>
              <a:rPr lang="el-GR" sz="1800" dirty="0" smtClean="0"/>
              <a:t>α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marL="457200" indent="-457200" algn="just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      c.  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Bicaudal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 use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os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valores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que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correspondam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a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g.l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e  ½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1800" dirty="0" smtClean="0"/>
              <a:t>α</a:t>
            </a:r>
            <a:r>
              <a:rPr lang="pt-BR" sz="1800" dirty="0" smtClean="0"/>
              <a:t>  e  </a:t>
            </a:r>
            <a:r>
              <a:rPr lang="pt-BR" sz="1800" dirty="0" err="1" smtClean="0"/>
              <a:t>g.l.</a:t>
            </a:r>
            <a:r>
              <a:rPr lang="pt-BR" sz="1800" dirty="0" smtClean="0"/>
              <a:t> e  1-1/2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1800" smtClean="0"/>
              <a:t>α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908720"/>
            <a:ext cx="9073008" cy="544522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pt-BR" sz="2400" dirty="0" smtClean="0"/>
              <a:t>Instruções</a:t>
            </a: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variancia</a:t>
            </a:r>
            <a:r>
              <a:rPr lang="en-US" altLang="en-US" sz="2600" dirty="0" smtClean="0">
                <a:solidFill>
                  <a:srgbClr val="17375E"/>
                </a:solidFill>
              </a:rPr>
              <a:t> 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desvio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padrão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48990"/>
            <a:ext cx="8604448" cy="731738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17375E"/>
                </a:solidFill>
              </a:rPr>
              <a:t>I.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Teste</a:t>
            </a:r>
            <a:r>
              <a:rPr lang="en-US" altLang="en-US" sz="2600" dirty="0" smtClean="0">
                <a:solidFill>
                  <a:srgbClr val="17375E"/>
                </a:solidFill>
              </a:rPr>
              <a:t> de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Hipótese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para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variancia</a:t>
            </a:r>
            <a:r>
              <a:rPr lang="en-US" altLang="en-US" sz="2600" dirty="0" smtClean="0">
                <a:solidFill>
                  <a:srgbClr val="17375E"/>
                </a:solidFill>
              </a:rPr>
              <a:t> e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desvio</a:t>
            </a:r>
            <a:r>
              <a:rPr lang="en-US" altLang="en-US" sz="2600" dirty="0" smtClean="0">
                <a:solidFill>
                  <a:srgbClr val="17375E"/>
                </a:solidFill>
              </a:rPr>
              <a:t> </a:t>
            </a:r>
            <a:r>
              <a:rPr lang="en-US" altLang="en-US" sz="2600" dirty="0" err="1" smtClean="0">
                <a:solidFill>
                  <a:srgbClr val="17375E"/>
                </a:solidFill>
              </a:rPr>
              <a:t>padrão</a:t>
            </a:r>
            <a:endParaRPr lang="el-GR" altLang="en-US" sz="2600" dirty="0" smtClean="0">
              <a:solidFill>
                <a:srgbClr val="17375E"/>
              </a:solidFill>
            </a:endParaRPr>
          </a:p>
        </p:txBody>
      </p:sp>
      <p:pic>
        <p:nvPicPr>
          <p:cNvPr id="8" name="Picture 2" descr="http://www.portalaction.com.br/sites/default/files/inferencia/figuras/teste_vari%C3%A2ncia_figuras_regiaocritica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96752"/>
            <a:ext cx="2952328" cy="1976620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1187624" y="3212976"/>
            <a:ext cx="1341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Valor critico X²o</a:t>
            </a:r>
            <a:endParaRPr lang="pt-BR" sz="1400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1907704" y="29969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195736" y="256490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ɑ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81610" y="2411596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1-ɑ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185386" y="2935977"/>
            <a:ext cx="316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X²</a:t>
            </a:r>
          </a:p>
        </p:txBody>
      </p:sp>
      <p:pic>
        <p:nvPicPr>
          <p:cNvPr id="19" name="Picture 2" descr="http://www.portalaction.com.br/sites/default/files/inferencia/figuras/testes-de-hipoteses/teste_vari%C3%A2ncia_figuras_regiaocritica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268760"/>
            <a:ext cx="2376264" cy="1905812"/>
          </a:xfrm>
          <a:prstGeom prst="rect">
            <a:avLst/>
          </a:prstGeom>
          <a:noFill/>
        </p:spPr>
      </p:pic>
      <p:sp>
        <p:nvSpPr>
          <p:cNvPr id="20" name="Retângulo 19"/>
          <p:cNvSpPr/>
          <p:nvPr/>
        </p:nvSpPr>
        <p:spPr>
          <a:xfrm>
            <a:off x="4193498" y="2555612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1-ɑ</a:t>
            </a:r>
            <a:endParaRPr lang="pt-BR" dirty="0" smtClean="0"/>
          </a:p>
        </p:txBody>
      </p:sp>
      <p:sp>
        <p:nvSpPr>
          <p:cNvPr id="21" name="Retângulo 20"/>
          <p:cNvSpPr/>
          <p:nvPr/>
        </p:nvSpPr>
        <p:spPr>
          <a:xfrm>
            <a:off x="4860032" y="248360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ɑ</a:t>
            </a:r>
            <a:endParaRPr lang="pt-BR" dirty="0" smtClean="0"/>
          </a:p>
        </p:txBody>
      </p:sp>
      <p:sp>
        <p:nvSpPr>
          <p:cNvPr id="22" name="Retângulo 21"/>
          <p:cNvSpPr/>
          <p:nvPr/>
        </p:nvSpPr>
        <p:spPr>
          <a:xfrm>
            <a:off x="6776168" y="2924944"/>
            <a:ext cx="316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X²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166326" y="3212976"/>
            <a:ext cx="1341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Valor critico X²o</a:t>
            </a:r>
            <a:endParaRPr lang="pt-BR" sz="1400" dirty="0"/>
          </a:p>
        </p:txBody>
      </p:sp>
      <p:cxnSp>
        <p:nvCxnSpPr>
          <p:cNvPr id="24" name="Conector reto 23"/>
          <p:cNvCxnSpPr/>
          <p:nvPr/>
        </p:nvCxnSpPr>
        <p:spPr>
          <a:xfrm>
            <a:off x="4716016" y="29969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http://www.portalaction.com.br/sites/default/files/inferencia/figuras/teste_vari%C3%A2ncia_figuras_regiaocritic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898252"/>
            <a:ext cx="2952328" cy="2123036"/>
          </a:xfrm>
          <a:prstGeom prst="rect">
            <a:avLst/>
          </a:prstGeom>
          <a:noFill/>
        </p:spPr>
      </p:pic>
      <p:sp>
        <p:nvSpPr>
          <p:cNvPr id="26" name="Retângulo 25"/>
          <p:cNvSpPr/>
          <p:nvPr/>
        </p:nvSpPr>
        <p:spPr>
          <a:xfrm>
            <a:off x="5840064" y="5816297"/>
            <a:ext cx="316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X²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4913578" y="5363924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ɑ/2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2771800" y="5363924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ɑ/2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645906" y="4859868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1-ɑ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654158" y="5929535"/>
            <a:ext cx="1322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Valor critico X²L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29578" y="5929535"/>
            <a:ext cx="1344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Valor critico X²R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Exemplo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Encontre o valor crítico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qui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dradrado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 para um teste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a direita quando n= 26 e com  </a:t>
            </a:r>
            <a:r>
              <a:rPr lang="el-GR" sz="2400" dirty="0" smtClean="0"/>
              <a:t>α</a:t>
            </a:r>
            <a:r>
              <a:rPr lang="pt-BR" sz="2400" dirty="0" smtClean="0"/>
              <a:t> = 0,10</a:t>
            </a: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variancia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desvio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padrão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35496" y="908720"/>
            <a:ext cx="8712968" cy="2736304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Exemplo :  Encontre o valor crítico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qui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dradrado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 para um teste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a direita  quando n= 26 e com  </a:t>
            </a:r>
            <a:r>
              <a:rPr lang="el-GR" sz="2400" dirty="0" smtClean="0"/>
              <a:t>α</a:t>
            </a:r>
            <a:r>
              <a:rPr lang="pt-BR" sz="2400" dirty="0" smtClean="0"/>
              <a:t> = 0,10</a:t>
            </a: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</a:rPr>
              <a:t>Tabela 6 , com g.l = 25  ( n – 1 )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Portanto o valor crítico X²o = 34,482</a:t>
            </a: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endParaRPr lang="pt-B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o Explicativo 1 24"/>
          <p:cNvSpPr/>
          <p:nvPr/>
        </p:nvSpPr>
        <p:spPr>
          <a:xfrm>
            <a:off x="6516216" y="4005064"/>
            <a:ext cx="1080120" cy="504056"/>
          </a:xfrm>
          <a:prstGeom prst="borderCallout1">
            <a:avLst>
              <a:gd name="adj1" fmla="val 94141"/>
              <a:gd name="adj2" fmla="val 47032"/>
              <a:gd name="adj3" fmla="val 224769"/>
              <a:gd name="adj4" fmla="val -11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α</a:t>
            </a:r>
            <a:r>
              <a:rPr lang="pt-BR" dirty="0" smtClean="0"/>
              <a:t> = 0,10</a:t>
            </a:r>
            <a:endParaRPr lang="pt-BR" dirty="0"/>
          </a:p>
        </p:txBody>
      </p:sp>
      <p:pic>
        <p:nvPicPr>
          <p:cNvPr id="36866" name="Picture 2" descr="http://www.portalaction.com.br/sites/default/files/inferencia/figuras/teste_vari%C3%A2ncia_figuras_regiaocritica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304230"/>
            <a:ext cx="3089502" cy="3140994"/>
          </a:xfrm>
          <a:prstGeom prst="rect">
            <a:avLst/>
          </a:prstGeom>
          <a:noFill/>
        </p:spPr>
      </p:pic>
      <p:sp>
        <p:nvSpPr>
          <p:cNvPr id="24" name="Retângulo 23"/>
          <p:cNvSpPr/>
          <p:nvPr/>
        </p:nvSpPr>
        <p:spPr>
          <a:xfrm>
            <a:off x="4932040" y="2276872"/>
            <a:ext cx="252028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660232" y="436510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α</a:t>
            </a:r>
            <a:r>
              <a:rPr lang="pt-BR" dirty="0" smtClean="0"/>
              <a:t>  = 0,10</a:t>
            </a:r>
            <a:endParaRPr lang="pt-BR" dirty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variancia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desvio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padrão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220072" y="5569495"/>
            <a:ext cx="2013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Valor critico X²o = 34,482</a:t>
            </a:r>
            <a:endParaRPr lang="pt-BR" sz="1400" dirty="0"/>
          </a:p>
        </p:txBody>
      </p:sp>
      <p:sp>
        <p:nvSpPr>
          <p:cNvPr id="14" name="Retângulo 13"/>
          <p:cNvSpPr/>
          <p:nvPr/>
        </p:nvSpPr>
        <p:spPr>
          <a:xfrm>
            <a:off x="7712272" y="5168225"/>
            <a:ext cx="316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X²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6300192" y="508518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Tente você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Encontre o valor crítico X² para o teste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à direita quando n=18 e  com </a:t>
            </a:r>
            <a:r>
              <a:rPr lang="el-GR" sz="2400" dirty="0" smtClean="0"/>
              <a:t>α</a:t>
            </a:r>
            <a:r>
              <a:rPr lang="pt-BR" sz="2400" dirty="0" smtClean="0"/>
              <a:t> = 0,01</a:t>
            </a: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variancia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desvio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padrão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Exemplo – Encontre o valor crítico X² do teste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a esquerda quando n = 11 e  com </a:t>
            </a:r>
            <a:r>
              <a:rPr lang="el-GR" sz="2400" dirty="0" smtClean="0"/>
              <a:t>α</a:t>
            </a:r>
            <a:r>
              <a:rPr lang="pt-BR" sz="2400" dirty="0" smtClean="0"/>
              <a:t> = 0,01</a:t>
            </a: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18" name="Picture 2" descr="http://www.portalaction.com.br/sites/default/files/inferencia/figuras/testes-de-hipoteses/teste_vari%C3%A2ncia_figuras_regiaocritica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564904"/>
            <a:ext cx="2952328" cy="2855118"/>
          </a:xfrm>
          <a:prstGeom prst="rect">
            <a:avLst/>
          </a:prstGeom>
          <a:noFill/>
        </p:spPr>
      </p:pic>
      <p:sp>
        <p:nvSpPr>
          <p:cNvPr id="10" name="Retângulo 9"/>
          <p:cNvSpPr/>
          <p:nvPr/>
        </p:nvSpPr>
        <p:spPr>
          <a:xfrm>
            <a:off x="4932040" y="4653136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α</a:t>
            </a:r>
            <a:r>
              <a:rPr lang="pt-BR" dirty="0" smtClean="0"/>
              <a:t>   =  0,01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39552" y="2708920"/>
            <a:ext cx="4572000" cy="16989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Tabela 6 , com g.l = 10  ( n – 1 )</a:t>
            </a:r>
          </a:p>
          <a:p>
            <a:pPr lvl="0" algn="just">
              <a:spcBef>
                <a:spcPct val="20000"/>
              </a:spcBef>
              <a:defRPr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Caudal à esquerda =   1- </a:t>
            </a:r>
            <a:r>
              <a:rPr lang="el-GR" dirty="0" smtClean="0"/>
              <a:t>α</a:t>
            </a:r>
            <a:r>
              <a:rPr lang="pt-BR" dirty="0" smtClean="0"/>
              <a:t>  = 0,99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just">
              <a:spcBef>
                <a:spcPct val="20000"/>
              </a:spcBef>
              <a:defRPr/>
            </a:pPr>
            <a:endParaRPr lang="pt-BR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Portanto o valor crítico X²o = 2,558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variancia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desvio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padrão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004048" y="5713511"/>
            <a:ext cx="192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Valor critico X²o = 2,558</a:t>
            </a:r>
            <a:endParaRPr lang="pt-BR" sz="1400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6228184" y="508518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12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1"/>
            <a:ext cx="1405236" cy="908720"/>
          </a:xfrm>
          <a:prstGeom prst="rect">
            <a:avLst/>
          </a:prstGeom>
          <a:noFill/>
        </p:spPr>
      </p:pic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Font typeface="Arial" charset="0"/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14"/>
          <p:cNvSpPr txBox="1">
            <a:spLocks/>
          </p:cNvSpPr>
          <p:nvPr/>
        </p:nvSpPr>
        <p:spPr>
          <a:xfrm>
            <a:off x="251520" y="1412776"/>
            <a:ext cx="8712968" cy="2736304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Tente você  – Encontre o valor crítico X² do teste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unicaudal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a esquerda quando n = 30 e  com </a:t>
            </a:r>
            <a:r>
              <a:rPr lang="el-GR" sz="2400" dirty="0" smtClean="0"/>
              <a:t>α</a:t>
            </a:r>
            <a:r>
              <a:rPr lang="pt-BR" sz="2400" dirty="0" smtClean="0"/>
              <a:t> = 0,05</a:t>
            </a: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l-GR" sz="2400" dirty="0" smtClean="0"/>
          </a:p>
          <a:p>
            <a:pPr algn="just">
              <a:spcBef>
                <a:spcPct val="20000"/>
              </a:spcBef>
            </a:pPr>
            <a:endParaRPr lang="el-GR" sz="24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51992" y="248990"/>
            <a:ext cx="8604448" cy="7317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Hipótese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variancia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desvio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padrão</a:t>
            </a:r>
            <a:endParaRPr kumimoji="0" lang="el-GR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1800</Words>
  <Application>Microsoft Office PowerPoint</Application>
  <PresentationFormat>Apresentação na tela (4:3)</PresentationFormat>
  <Paragraphs>251</Paragraphs>
  <Slides>29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Tema do Office</vt:lpstr>
      <vt:lpstr>Equação</vt:lpstr>
      <vt:lpstr>Microsoft Equation 3.0</vt:lpstr>
      <vt:lpstr>Apresentação do PowerPoint</vt:lpstr>
      <vt:lpstr>I. Teste de Hipótese para variancia e desvio padrão</vt:lpstr>
      <vt:lpstr>I. Teste de Hipótese para variancia e desvio padrão</vt:lpstr>
      <vt:lpstr>I. Teste de Hipótese para variancia e desvio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Exercicios</vt:lpstr>
      <vt:lpstr>Teste Hipótese para Proporção </vt:lpstr>
      <vt:lpstr>Teste Hipótese  z  para Proporção  p</vt:lpstr>
      <vt:lpstr>Teste Hipótese para Proporção </vt:lpstr>
      <vt:lpstr>Teste Hipótese para Proporção </vt:lpstr>
      <vt:lpstr>Teste Hipótese para Proporção </vt:lpstr>
      <vt:lpstr>Teste Hipótese para Proporção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Martino</dc:creator>
  <cp:lastModifiedBy>HP</cp:lastModifiedBy>
  <cp:revision>382</cp:revision>
  <dcterms:created xsi:type="dcterms:W3CDTF">2012-02-10T13:18:47Z</dcterms:created>
  <dcterms:modified xsi:type="dcterms:W3CDTF">2015-10-28T18:26:04Z</dcterms:modified>
</cp:coreProperties>
</file>