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  <p:sldMasterId id="2147483656" r:id="rId3"/>
  </p:sldMasterIdLst>
  <p:notesMasterIdLst>
    <p:notesMasterId r:id="rId7"/>
  </p:notesMasterIdLst>
  <p:sldIdLst>
    <p:sldId id="259" r:id="rId4"/>
    <p:sldId id="264" r:id="rId5"/>
    <p:sldId id="265" r:id="rId6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42"/>
    <a:srgbClr val="009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 snapToObjects="1">
      <p:cViewPr varScale="1">
        <p:scale>
          <a:sx n="74" d="100"/>
          <a:sy n="74" d="100"/>
        </p:scale>
        <p:origin x="396" y="72"/>
      </p:cViewPr>
      <p:guideLst>
        <p:guide orient="horz" pos="1207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92CE4-7FB4-4658-9A30-CCD4AE7B95A9}" type="datetimeFigureOut">
              <a:rPr lang="pt-BR" smtClean="0"/>
              <a:pPr/>
              <a:t>13/11/2015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25483-E7DD-4FC5-802F-DE3B3CA723C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20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b-) Saída</a:t>
            </a:r>
            <a:r>
              <a:rPr lang="pt-BR" baseline="0" dirty="0" smtClean="0"/>
              <a:t> Salvamentos – Tempo Máximo no Sistema [</a:t>
            </a:r>
            <a:r>
              <a:rPr lang="pt-BR" baseline="0" dirty="0" smtClean="0"/>
              <a:t>104,24 </a:t>
            </a:r>
            <a:r>
              <a:rPr lang="pt-BR" baseline="0" dirty="0" smtClean="0"/>
              <a:t>a </a:t>
            </a:r>
            <a:r>
              <a:rPr lang="pt-BR" baseline="0" dirty="0" smtClean="0"/>
              <a:t>111,51]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smtClean="0"/>
              <a:t>Saída Incêndios - Tempo Máximo no Sistema </a:t>
            </a:r>
            <a:r>
              <a:rPr lang="pt-BR" baseline="0" dirty="0" smtClean="0"/>
              <a:t>[111,75 </a:t>
            </a:r>
            <a:r>
              <a:rPr lang="pt-BR" baseline="0" dirty="0" smtClean="0"/>
              <a:t>a </a:t>
            </a:r>
            <a:r>
              <a:rPr lang="pt-BR" baseline="0" dirty="0" smtClean="0"/>
              <a:t>119,83]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smtClean="0"/>
              <a:t>Saída Primeiro Socorros - Tempo Máximo no Sistema </a:t>
            </a:r>
            <a:r>
              <a:rPr lang="pt-BR" baseline="0" dirty="0" smtClean="0"/>
              <a:t>[46,72 </a:t>
            </a:r>
            <a:r>
              <a:rPr lang="pt-BR" baseline="0" dirty="0" smtClean="0"/>
              <a:t>a </a:t>
            </a:r>
            <a:r>
              <a:rPr lang="pt-BR" baseline="0" dirty="0" smtClean="0"/>
              <a:t>49,50]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smtClean="0"/>
              <a:t>Saída Preservação do Patrimônio - Tempo Máximo no Sistema </a:t>
            </a:r>
            <a:r>
              <a:rPr lang="pt-BR" baseline="0" dirty="0" smtClean="0"/>
              <a:t>[87,45 </a:t>
            </a:r>
            <a:r>
              <a:rPr lang="pt-BR" baseline="0" dirty="0" smtClean="0"/>
              <a:t>a </a:t>
            </a:r>
            <a:r>
              <a:rPr lang="pt-BR" baseline="0" dirty="0" smtClean="0"/>
              <a:t>93]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smtClean="0"/>
              <a:t>c-) Espera Salvamento - Tempo Médio para quem espera </a:t>
            </a:r>
            <a:r>
              <a:rPr lang="pt-BR" baseline="0" dirty="0" smtClean="0"/>
              <a:t>[19,08, </a:t>
            </a:r>
            <a:r>
              <a:rPr lang="pt-BR" baseline="0" dirty="0" smtClean="0"/>
              <a:t>a </a:t>
            </a:r>
            <a:r>
              <a:rPr lang="pt-BR" baseline="0" dirty="0" smtClean="0"/>
              <a:t>19,93]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smtClean="0"/>
              <a:t>d-) Espera Primeiros Socorros – Tempo Máximo </a:t>
            </a:r>
            <a:r>
              <a:rPr lang="pt-BR" baseline="0" dirty="0" smtClean="0"/>
              <a:t>[24,48 </a:t>
            </a:r>
            <a:r>
              <a:rPr lang="pt-BR" baseline="0" dirty="0" smtClean="0"/>
              <a:t>a </a:t>
            </a:r>
            <a:r>
              <a:rPr lang="pt-BR" baseline="0" dirty="0" smtClean="0"/>
              <a:t>27,05]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smtClean="0"/>
              <a:t>e-) </a:t>
            </a:r>
            <a:r>
              <a:rPr lang="pt-BR" baseline="0" dirty="0" smtClean="0"/>
              <a:t>9 </a:t>
            </a:r>
            <a:r>
              <a:rPr lang="pt-BR" baseline="0" dirty="0" smtClean="0"/>
              <a:t>bombeiros em Salvamentos </a:t>
            </a:r>
          </a:p>
          <a:p>
            <a:endParaRPr lang="pt-BR" baseline="0" dirty="0" smtClean="0"/>
          </a:p>
          <a:p>
            <a:r>
              <a:rPr lang="pt-BR" baseline="0" dirty="0" smtClean="0"/>
              <a:t>10 </a:t>
            </a:r>
            <a:r>
              <a:rPr lang="pt-BR" baseline="0" dirty="0" smtClean="0"/>
              <a:t>bombeiros em Incêndios</a:t>
            </a:r>
          </a:p>
          <a:p>
            <a:endParaRPr lang="pt-BR" baseline="0" dirty="0" smtClean="0"/>
          </a:p>
          <a:p>
            <a:r>
              <a:rPr lang="pt-BR" baseline="0" dirty="0" smtClean="0"/>
              <a:t>7 </a:t>
            </a:r>
            <a:r>
              <a:rPr lang="pt-BR" baseline="0" dirty="0" smtClean="0"/>
              <a:t>bombeiros em Primeiro Socorros</a:t>
            </a:r>
          </a:p>
          <a:p>
            <a:endParaRPr lang="pt-BR" baseline="0" dirty="0" smtClean="0"/>
          </a:p>
          <a:p>
            <a:r>
              <a:rPr lang="pt-BR" baseline="0" dirty="0" smtClean="0"/>
              <a:t>7 bombeiros em Preservação de Patrimônio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75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g-) Sim,</a:t>
            </a:r>
            <a:r>
              <a:rPr lang="pt-BR" baseline="0" dirty="0" smtClean="0"/>
              <a:t> alocando mais um policial para que o tempo médio de espera não ultrapasse os 4 minutos [3,36 a 3,71] no pior dos casos.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h-) O % médio de Ocupação desse posto de trabalho fica entre [74,18 a 78,27], para chegar a esse percentual precisamos alocar 25 policiais nesse departamento. Esse percentual não tem como ser melhorado devido a falta de efetivo, pois estamos limitados a 50 policiais em todos os departamentos</a:t>
            </a:r>
          </a:p>
          <a:p>
            <a:endParaRPr lang="pt-BR" baseline="0" dirty="0" smtClean="0"/>
          </a:p>
          <a:p>
            <a:r>
              <a:rPr lang="pt-BR" baseline="0" dirty="0" smtClean="0"/>
              <a:t>i-)  Casos Resolvidos em Homicídios [164 a 178]</a:t>
            </a:r>
          </a:p>
          <a:p>
            <a:endParaRPr lang="pt-BR" baseline="0" dirty="0" smtClean="0"/>
          </a:p>
          <a:p>
            <a:r>
              <a:rPr lang="pt-BR" baseline="0" dirty="0" smtClean="0"/>
              <a:t>Casos Resolvidos em Pequenos Delitos [239 a 260]</a:t>
            </a:r>
          </a:p>
          <a:p>
            <a:endParaRPr lang="pt-BR" baseline="0" dirty="0" smtClean="0"/>
          </a:p>
          <a:p>
            <a:r>
              <a:rPr lang="pt-BR" baseline="0" dirty="0" smtClean="0"/>
              <a:t>Casos Resolvidos em Roubo de Veículos [1016 a 1057]</a:t>
            </a:r>
          </a:p>
          <a:p>
            <a:endParaRPr lang="pt-BR" baseline="0" dirty="0" smtClean="0"/>
          </a:p>
          <a:p>
            <a:r>
              <a:rPr lang="pt-BR" baseline="0" dirty="0" smtClean="0"/>
              <a:t>Casos Resolvidos em Narcóticos [190 a 208]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68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500042"/>
            <a:ext cx="8228707" cy="571504"/>
          </a:xfrm>
          <a:prstGeom prst="rect">
            <a:avLst/>
          </a:prstGeom>
        </p:spPr>
        <p:txBody>
          <a:bodyPr vert="horz" lIns="64291" tIns="32146" rIns="64291" bIns="32146" anchor="ctr"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229600" cy="42275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952868"/>
            <a:ext cx="3643338" cy="10001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11 – Problemas de Direcionamento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4018"/>
            <a:ext cx="8229600" cy="552694"/>
          </a:xfrm>
        </p:spPr>
        <p:txBody>
          <a:bodyPr/>
          <a:lstStyle/>
          <a:p>
            <a:pPr algn="ctr"/>
            <a:r>
              <a:rPr lang="pt-BR" dirty="0" smtClean="0"/>
              <a:t>ESTUDO DE CASO - DIRECIONAMENTO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908720"/>
            <a:ext cx="8229600" cy="5616624"/>
          </a:xfrm>
        </p:spPr>
        <p:txBody>
          <a:bodyPr/>
          <a:lstStyle/>
          <a:p>
            <a:pPr marL="0" indent="0" algn="just">
              <a:buNone/>
            </a:pPr>
            <a:r>
              <a:rPr lang="pt-BR" sz="1800" dirty="0" smtClean="0"/>
              <a:t>1-) </a:t>
            </a:r>
            <a:r>
              <a:rPr lang="pt-BR" sz="1800" dirty="0"/>
              <a:t>O corpo de bombeiros possui dois postos que recebem 2 ligações cada, por hora com distribuição exponencial (com 40% sendo trote) e verifica a veracidade da ocorrência e direciona por tipo de caso com tempo médio de 3 minutos, sendo classificados em 40% de Salvamentos (entre 6 a 360 minutos), 15% de Incêndios (entre 60 a 600 minutos) e 20% de Prestação de Primeiros Socorros a Vítimas de Acidentes (entre 30 a 180 minutos) e 25% para Preservação de Patrimônio (entre 20 a 300 minutos), sabemos que temos </a:t>
            </a:r>
            <a:r>
              <a:rPr lang="pt-BR" sz="1800" dirty="0" smtClean="0"/>
              <a:t>8 </a:t>
            </a:r>
            <a:r>
              <a:rPr lang="pt-BR" sz="1800" dirty="0"/>
              <a:t>bombeiros (de </a:t>
            </a:r>
            <a:r>
              <a:rPr lang="pt-BR" sz="1800" dirty="0" smtClean="0"/>
              <a:t>50 </a:t>
            </a:r>
            <a:r>
              <a:rPr lang="pt-BR" sz="1800" dirty="0"/>
              <a:t>disponíveis) que trabalham divididos em 7</a:t>
            </a:r>
            <a:r>
              <a:rPr lang="pt-BR" sz="1800" dirty="0" smtClean="0"/>
              <a:t> </a:t>
            </a:r>
            <a:r>
              <a:rPr lang="pt-BR" sz="1800" dirty="0"/>
              <a:t>por tipo de caso e para atender os </a:t>
            </a:r>
            <a:r>
              <a:rPr lang="pt-BR" sz="1800" dirty="0" smtClean="0"/>
              <a:t>casos de acordo com as regras abaixo </a:t>
            </a:r>
            <a:r>
              <a:rPr lang="pt-BR" sz="1800" dirty="0"/>
              <a:t>é necessário dimensionar melhor a quantidade de </a:t>
            </a:r>
            <a:r>
              <a:rPr lang="pt-BR" sz="1800" dirty="0" smtClean="0"/>
              <a:t>bombeiros (Simule 20 dias com 24 horas de operação, com 95% de confiança e uma tolerância de 5%):</a:t>
            </a: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a-) Analisa como o sistema está atualmente</a:t>
            </a:r>
          </a:p>
          <a:p>
            <a:pPr marL="0" indent="0" algn="just">
              <a:buNone/>
            </a:pPr>
            <a:r>
              <a:rPr lang="pt-BR" sz="1800" dirty="0"/>
              <a:t>b-) Cada caso deve ser resolvido </a:t>
            </a:r>
            <a:r>
              <a:rPr lang="pt-BR" sz="1800" dirty="0" smtClean="0"/>
              <a:t>abaixo dos 130 </a:t>
            </a:r>
            <a:r>
              <a:rPr lang="pt-BR" sz="1800" dirty="0"/>
              <a:t>minutos. </a:t>
            </a:r>
            <a:r>
              <a:rPr lang="pt-BR" sz="1800" dirty="0" smtClean="0"/>
              <a:t>Demonstra utilizando </a:t>
            </a:r>
            <a:r>
              <a:rPr lang="pt-BR" sz="1800" dirty="0"/>
              <a:t>algum </a:t>
            </a:r>
            <a:r>
              <a:rPr lang="pt-BR" sz="1800" dirty="0" smtClean="0"/>
              <a:t>indicador</a:t>
            </a: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c-) O tempo médio de espera para um salvamento tem que ser abaixo dos 60 minutos. Demonstra utilizando algum indicador</a:t>
            </a:r>
          </a:p>
          <a:p>
            <a:pPr marL="0" indent="0" algn="just">
              <a:buNone/>
            </a:pPr>
            <a:r>
              <a:rPr lang="pt-BR" sz="1800" dirty="0"/>
              <a:t>d) O tempo de espera para os Primeiros Socorros não pode ultrapassar </a:t>
            </a:r>
            <a:r>
              <a:rPr lang="pt-BR" sz="1800" dirty="0" smtClean="0"/>
              <a:t>10 </a:t>
            </a:r>
            <a:r>
              <a:rPr lang="pt-BR" sz="1800" dirty="0"/>
              <a:t>minutos. Demonstra utilizando algum tipo de indicador</a:t>
            </a:r>
          </a:p>
          <a:p>
            <a:pPr marL="0" indent="0" algn="just">
              <a:buNone/>
            </a:pPr>
            <a:r>
              <a:rPr lang="pt-BR" sz="1800" dirty="0"/>
              <a:t>e-) Qual a quantidade de Bombeiros que devo </a:t>
            </a:r>
            <a:r>
              <a:rPr lang="pt-BR" sz="1800" dirty="0" smtClean="0"/>
              <a:t>trabalhar em cada caso?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2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4018"/>
            <a:ext cx="8229600" cy="552694"/>
          </a:xfrm>
        </p:spPr>
        <p:txBody>
          <a:bodyPr/>
          <a:lstStyle/>
          <a:p>
            <a:pPr algn="ctr"/>
            <a:r>
              <a:rPr lang="pt-BR" dirty="0" smtClean="0"/>
              <a:t>ESTUDO DE CASO - DIRECIONAMENTO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908720"/>
            <a:ext cx="8229600" cy="5949280"/>
          </a:xfrm>
        </p:spPr>
        <p:txBody>
          <a:bodyPr/>
          <a:lstStyle/>
          <a:p>
            <a:pPr marL="0" indent="0" algn="just">
              <a:buNone/>
            </a:pPr>
            <a:r>
              <a:rPr lang="pt-BR" sz="1800" dirty="0" smtClean="0"/>
              <a:t>2-) </a:t>
            </a:r>
            <a:r>
              <a:rPr lang="pt-BR" sz="1800" dirty="0"/>
              <a:t>A Polícia Militar possui três centrais únicas que recebem uma média de 6 ligações por hora com distribuição </a:t>
            </a:r>
            <a:r>
              <a:rPr lang="pt-BR" sz="1800" dirty="0" smtClean="0"/>
              <a:t>exponencial </a:t>
            </a:r>
            <a:r>
              <a:rPr lang="pt-BR" sz="1800" dirty="0"/>
              <a:t>e verifica a veracidade da ocorrência e direciona para os tipos de departamentos com tempo médio de 2 minutos, sendo classificados em 30% de Roubo a Veículos (atendimento entre 10 a 120 minutos), 20% para Homicídios (30 a 600 minutos), 25% para Narcóticos (20 a 660 minutos) e </a:t>
            </a:r>
            <a:r>
              <a:rPr lang="pt-BR" sz="1800" dirty="0" smtClean="0"/>
              <a:t>25% </a:t>
            </a:r>
            <a:r>
              <a:rPr lang="pt-BR" sz="1800" dirty="0"/>
              <a:t>Pequenos Delitos (6 a 360 minutos), sabemos que temos </a:t>
            </a:r>
            <a:r>
              <a:rPr lang="pt-BR" sz="1800" dirty="0" smtClean="0"/>
              <a:t>32</a:t>
            </a:r>
            <a:r>
              <a:rPr lang="pt-BR" sz="1800" dirty="0" smtClean="0"/>
              <a:t> </a:t>
            </a:r>
            <a:r>
              <a:rPr lang="pt-BR" sz="1800" dirty="0"/>
              <a:t>policiais (de 50 disponíveis) que trabalham divididos em 8 por cada departamento, porém alguns itens precisam ser cumpridos (Simule 20 dias com 24 horas de operação, com 95% de confiança e uma tolerância de 5</a:t>
            </a:r>
            <a:r>
              <a:rPr lang="pt-BR" sz="1800" dirty="0" smtClean="0"/>
              <a:t>%):</a:t>
            </a: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f-) Analisa como o sistema está atualmente	</a:t>
            </a:r>
          </a:p>
          <a:p>
            <a:pPr marL="0" indent="0" algn="just">
              <a:buNone/>
            </a:pPr>
            <a:r>
              <a:rPr lang="pt-BR" sz="1800" dirty="0"/>
              <a:t>g-) De acordo com a realidade de hoje, preciso melhorar a triagem</a:t>
            </a:r>
            <a:r>
              <a:rPr lang="pt-BR" sz="1800" dirty="0" smtClean="0"/>
              <a:t>?</a:t>
            </a:r>
            <a:r>
              <a:rPr lang="pt-BR" sz="1800" dirty="0"/>
              <a:t> </a:t>
            </a:r>
          </a:p>
          <a:p>
            <a:pPr marL="0" indent="0" algn="just">
              <a:buNone/>
            </a:pPr>
            <a:r>
              <a:rPr lang="pt-BR" sz="1800" dirty="0"/>
              <a:t>h-) Tínhamos poucos policiais do departamento de Homicídios na rua, devido a quantidade de trabalho interno que eles exerciam, o que ocasionava elevado % de atividades realizadas. Melhore esse percentual e mostre os resultados e o que foi necessário ser feito!</a:t>
            </a:r>
          </a:p>
          <a:p>
            <a:pPr marL="0" indent="0" algn="just">
              <a:buNone/>
            </a:pPr>
            <a:r>
              <a:rPr lang="pt-BR" sz="1800" dirty="0"/>
              <a:t>i-) Sabendo que o % de sucesso de casos resolvidos é de : Departamento de Homicídios = </a:t>
            </a:r>
            <a:r>
              <a:rPr lang="pt-BR" sz="1800" dirty="0" smtClean="0"/>
              <a:t>10</a:t>
            </a:r>
            <a:r>
              <a:rPr lang="pt-BR" sz="1800" dirty="0"/>
              <a:t>%, Departamento de Pequenos Delitos = 2</a:t>
            </a:r>
            <a:r>
              <a:rPr lang="pt-BR" sz="1800" dirty="0" smtClean="0"/>
              <a:t>0</a:t>
            </a:r>
            <a:r>
              <a:rPr lang="pt-BR" sz="1800" dirty="0"/>
              <a:t>% e Departamento de Roubo de Veículos = </a:t>
            </a:r>
            <a:r>
              <a:rPr lang="pt-BR" sz="1800" dirty="0" smtClean="0"/>
              <a:t>40% e Narcóticos 30%. </a:t>
            </a:r>
            <a:r>
              <a:rPr lang="pt-BR" sz="1800" dirty="0"/>
              <a:t>Calcule a quantidade de casos resolvidos para cada departamento</a:t>
            </a:r>
            <a:r>
              <a:rPr lang="pt-BR" sz="18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496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4723</TotalTime>
  <Words>633</Words>
  <Application>Microsoft Office PowerPoint</Application>
  <PresentationFormat>Apresentação na tela (4:3)</PresentationFormat>
  <Paragraphs>46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Office Theme</vt:lpstr>
      <vt:lpstr>Office Theme</vt:lpstr>
      <vt:lpstr>Office Theme</vt:lpstr>
      <vt:lpstr>Aula 11 – Problemas de Direcionamento</vt:lpstr>
      <vt:lpstr>ESTUDO DE CASO - DIRECIONAMENTO</vt:lpstr>
      <vt:lpstr>ESTUDO DE CASO - DIRECIONAMENTO</vt:lpstr>
    </vt:vector>
  </TitlesOfParts>
  <Company>Universidade Anhembi Morumbi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Temperini Pereira</dc:creator>
  <cp:lastModifiedBy>PROFESSOR 530B</cp:lastModifiedBy>
  <cp:revision>151</cp:revision>
  <dcterms:created xsi:type="dcterms:W3CDTF">2011-08-25T12:55:49Z</dcterms:created>
  <dcterms:modified xsi:type="dcterms:W3CDTF">2015-11-14T00:34:15Z</dcterms:modified>
</cp:coreProperties>
</file>