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39" r:id="rId2"/>
    <p:sldId id="341" r:id="rId3"/>
    <p:sldId id="343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 varScale="1">
        <p:scale>
          <a:sx n="69" d="100"/>
          <a:sy n="69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A2A1B-E5AB-4DBD-AB37-998D865B353D}" type="datetimeFigureOut">
              <a:rPr lang="pt-BR" smtClean="0"/>
              <a:pPr/>
              <a:t>03/09/2015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F1186-DFAB-4B1F-A2C2-AC12D63222F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927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E3450B-A2B4-466D-A701-CABC8224E76E}" type="datetime1">
              <a:rPr lang="pt-BR" smtClean="0"/>
              <a:pPr/>
              <a:t>03/09/2015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5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93C31E-1988-47D6-B900-621E365D3E3A}" type="datetime1">
              <a:rPr lang="pt-BR" smtClean="0"/>
              <a:pPr/>
              <a:t>03/09/2015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58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F0CCF2-60D4-4A12-AE24-3CDB4464A7F3}" type="datetime1">
              <a:rPr lang="pt-BR" smtClean="0"/>
              <a:pPr/>
              <a:t>03/09/2015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42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705E0-8194-46E1-9D7F-F72AAD08985B}" type="datetime1">
              <a:rPr lang="pt-BR" smtClean="0"/>
              <a:pPr/>
              <a:t>03/09/2015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81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00F9C5-D268-4E93-910E-B9EE1392EBE9}" type="datetime1">
              <a:rPr lang="pt-BR" smtClean="0"/>
              <a:pPr/>
              <a:t>03/09/2015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77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F9A0CF-4407-46FD-87E8-235C45A5B706}" type="datetime1">
              <a:rPr lang="pt-BR" smtClean="0"/>
              <a:pPr/>
              <a:t>03/09/2015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1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E244A6-8CD4-43B0-95B0-6633D8A7F457}" type="datetime1">
              <a:rPr lang="pt-BR" smtClean="0"/>
              <a:pPr/>
              <a:t>03/09/2015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50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AA6EDAC-627D-4A13-BA26-DF82BAA30ED6}" type="datetime1">
              <a:rPr lang="pt-BR" smtClean="0"/>
              <a:pPr/>
              <a:t>03/09/2015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04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2F0F67-6F0E-41A0-9105-A9E775D09DC0}" type="datetime1">
              <a:rPr lang="pt-BR" smtClean="0"/>
              <a:pPr/>
              <a:t>03/09/2015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73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236644-8B5A-4DCE-B7E0-8A8D3662903D}" type="datetime1">
              <a:rPr lang="pt-BR" smtClean="0"/>
              <a:pPr/>
              <a:t>03/09/2015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15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9F4C522-4E50-4B3F-B9F1-37F5929AA996}" type="datetime1">
              <a:rPr lang="pt-BR" smtClean="0"/>
              <a:pPr/>
              <a:t>03/09/2015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80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75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4" Type="http://schemas.openxmlformats.org/officeDocument/2006/relationships/oleObject" Target="../embeddings/Planilha_do_Microsoft_Excel_97-20031.xls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78" y="1"/>
            <a:ext cx="1627941" cy="1052736"/>
          </a:xfrm>
          <a:prstGeom prst="rect">
            <a:avLst/>
          </a:prstGeom>
          <a:noFill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07504" y="5157192"/>
            <a:ext cx="8856984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                 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79512" y="1628800"/>
            <a:ext cx="8856984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defRPr/>
            </a:pPr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                                                    </a:t>
            </a:r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-396552" y="332656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smtClean="0"/>
              <a:t> </a:t>
            </a:r>
            <a:r>
              <a:rPr lang="en-US" dirty="0" err="1" smtClean="0"/>
              <a:t>Exercicios</a:t>
            </a:r>
            <a:r>
              <a:rPr lang="en-US" dirty="0" smtClean="0"/>
              <a:t>  aula 03</a:t>
            </a: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79512" y="1052736"/>
            <a:ext cx="8420472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 eaLnBrk="0" hangingPunct="0"/>
            <a:r>
              <a:rPr lang="pt-BR" sz="2000" dirty="0">
                <a:latin typeface="Times New Roman" pitchFamily="18" charset="0"/>
              </a:rPr>
              <a:t>Um dos principais produtos de uma indústria siderúrgica é a folha de flandres. Havia uma preocupação com a possibilidade de haver um número de folhas fora da faixa de especificação de dureza (LIE = 58,0 HR e LSE = 64,0 HR). A partir desta informação a empresa decidiu estimar a dureza média das folhas de flandres (</a:t>
            </a:r>
            <a:r>
              <a:rPr lang="pt-BR" sz="2000" dirty="0">
                <a:latin typeface="Times New Roman" pitchFamily="18" charset="0"/>
                <a:sym typeface="Symbol" pitchFamily="18" charset="2"/>
              </a:rPr>
              <a:t>) coletando uma amostra aleatória de 49 folhas.</a:t>
            </a:r>
            <a:endParaRPr lang="pt-BR" sz="2000" b="1" dirty="0">
              <a:solidFill>
                <a:srgbClr val="CC3300"/>
              </a:solidFill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331114"/>
              </p:ext>
            </p:extLst>
          </p:nvPr>
        </p:nvGraphicFramePr>
        <p:xfrm>
          <a:off x="251380" y="2780928"/>
          <a:ext cx="7272948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Planilha" r:id="rId4" imgW="4276673" imgH="1524045" progId="Excel.Sheet.8">
                  <p:embed/>
                </p:oleObj>
              </mc:Choice>
              <mc:Fallback>
                <p:oleObj name="Planilha" r:id="rId4" imgW="4276673" imgH="1524045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80" y="2780928"/>
                        <a:ext cx="7272948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993067"/>
              </p:ext>
            </p:extLst>
          </p:nvPr>
        </p:nvGraphicFramePr>
        <p:xfrm>
          <a:off x="7677472" y="4221088"/>
          <a:ext cx="11430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ção" r:id="rId6" imgW="660240" imgH="457200" progId="Equation.3">
                  <p:embed/>
                </p:oleObj>
              </mc:Choice>
              <mc:Fallback>
                <p:oleObj name="Equação" r:id="rId6" imgW="66024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7472" y="4221088"/>
                        <a:ext cx="114300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03584" y="5607645"/>
            <a:ext cx="7924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 eaLnBrk="0" hangingPunct="0"/>
            <a:r>
              <a:rPr lang="pt-BR" sz="2000" dirty="0">
                <a:latin typeface="Times New Roman" pitchFamily="18" charset="0"/>
              </a:rPr>
              <a:t>  </a:t>
            </a:r>
            <a:r>
              <a:rPr lang="pt-BR" sz="2000" dirty="0" smtClean="0">
                <a:latin typeface="Times New Roman" pitchFamily="18" charset="0"/>
              </a:rPr>
              <a:t>Questão :  Para </a:t>
            </a:r>
            <a:r>
              <a:rPr lang="pt-BR" sz="2000" dirty="0">
                <a:latin typeface="Times New Roman" pitchFamily="18" charset="0"/>
              </a:rPr>
              <a:t>um grau de confiança de 95%, determine a margem de erro (E) e o intervalo de confiança para média populacional (</a:t>
            </a:r>
            <a:r>
              <a:rPr lang="pt-BR" sz="2000" dirty="0">
                <a:latin typeface="Times New Roman" pitchFamily="18" charset="0"/>
                <a:sym typeface="Symbol" pitchFamily="18" charset="2"/>
              </a:rPr>
              <a:t>). </a:t>
            </a:r>
          </a:p>
        </p:txBody>
      </p:sp>
    </p:spTree>
    <p:extLst>
      <p:ext uri="{BB962C8B-B14F-4D97-AF65-F5344CB8AC3E}">
        <p14:creationId xmlns:p14="http://schemas.microsoft.com/office/powerpoint/2010/main" val="110583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627941" cy="1052736"/>
          </a:xfrm>
          <a:prstGeom prst="rect">
            <a:avLst/>
          </a:prstGeom>
          <a:noFill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07504" y="5157192"/>
            <a:ext cx="8856984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                 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79512" y="1628800"/>
            <a:ext cx="8856984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defRPr/>
            </a:pPr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                                                    </a:t>
            </a:r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-396552" y="332656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smtClean="0"/>
              <a:t> </a:t>
            </a:r>
            <a:r>
              <a:rPr lang="en-US" smtClean="0"/>
              <a:t>Exercicios</a:t>
            </a: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23528" y="1267400"/>
            <a:ext cx="78486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 eaLnBrk="0" hangingPunct="0"/>
            <a:r>
              <a:rPr lang="pt-BR">
                <a:latin typeface="Times New Roman" pitchFamily="18" charset="0"/>
              </a:rPr>
              <a:t>Uma máquina automática de suco industrial é regulada de modo que a quantidade suprida de cada vez, tenha distribuição aproximadamente normal com desvio-padrão de 35ml. Determine um intervalo de 96% de confiança para a quantidade média de toda produção, sabendo que uma amostra de 30 embalagens teve um conteúdo médio de 290 ml. </a:t>
            </a:r>
            <a:endParaRPr lang="pt-BR" b="1">
              <a:solidFill>
                <a:srgbClr val="CC3300"/>
              </a:solidFill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7454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627941" cy="1052736"/>
          </a:xfrm>
          <a:prstGeom prst="rect">
            <a:avLst/>
          </a:prstGeom>
          <a:noFill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07504" y="5157192"/>
            <a:ext cx="8856984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                 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79512" y="1628800"/>
            <a:ext cx="8856984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defRPr/>
            </a:pPr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                                                    </a:t>
            </a:r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-396552" y="332656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smtClean="0"/>
              <a:t> </a:t>
            </a:r>
            <a:r>
              <a:rPr lang="en-US" smtClean="0"/>
              <a:t>Exercicios</a:t>
            </a: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23528" y="1412776"/>
            <a:ext cx="7772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 eaLnBrk="0" hangingPunct="0"/>
            <a:r>
              <a:rPr lang="pt-BR" sz="2400">
                <a:latin typeface="Times New Roman" pitchFamily="18" charset="0"/>
              </a:rPr>
              <a:t>   </a:t>
            </a:r>
            <a:r>
              <a:rPr lang="pt-BR" sz="2000">
                <a:latin typeface="Times New Roman" pitchFamily="18" charset="0"/>
              </a:rPr>
              <a:t>Em um estudo para a determinação do perfil dos alunos da Faculdade Pitágoras, a característica de maior interesse tem s = 0,3. Qual deve ser o tamanho da amostra para que tenhamos 95% de confiança em que o erro da estimativa da </a:t>
            </a:r>
            <a:r>
              <a:rPr lang="pt-BR" sz="2000">
                <a:latin typeface="Times New Roman" pitchFamily="18" charset="0"/>
                <a:sym typeface="Symbol" pitchFamily="18" charset="2"/>
              </a:rPr>
              <a:t> correspondente a esta característica não supere 0,05?</a:t>
            </a:r>
            <a:endParaRPr lang="pt-BR" sz="2000" b="1">
              <a:solidFill>
                <a:srgbClr val="CC3300"/>
              </a:solidFill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5777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4110</TotalTime>
  <Words>230</Words>
  <Application>Microsoft Office PowerPoint</Application>
  <PresentationFormat>Apresentação na tela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Tema do Office</vt:lpstr>
      <vt:lpstr>Planilha do Microsoft Excel 97-2003</vt:lpstr>
      <vt:lpstr>Microsoft Equation 3.0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 Henrique</dc:creator>
  <cp:lastModifiedBy>HP</cp:lastModifiedBy>
  <cp:revision>217</cp:revision>
  <dcterms:created xsi:type="dcterms:W3CDTF">2012-02-10T13:18:47Z</dcterms:created>
  <dcterms:modified xsi:type="dcterms:W3CDTF">2015-09-04T01:19:49Z</dcterms:modified>
</cp:coreProperties>
</file>