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34"/>
  </p:notesMasterIdLst>
  <p:sldIdLst>
    <p:sldId id="259" r:id="rId4"/>
    <p:sldId id="257" r:id="rId5"/>
    <p:sldId id="260" r:id="rId6"/>
    <p:sldId id="261" r:id="rId7"/>
    <p:sldId id="298" r:id="rId8"/>
    <p:sldId id="280" r:id="rId9"/>
    <p:sldId id="284" r:id="rId10"/>
    <p:sldId id="283" r:id="rId11"/>
    <p:sldId id="285" r:id="rId12"/>
    <p:sldId id="287" r:id="rId13"/>
    <p:sldId id="289" r:id="rId14"/>
    <p:sldId id="290" r:id="rId15"/>
    <p:sldId id="292" r:id="rId16"/>
    <p:sldId id="304" r:id="rId17"/>
    <p:sldId id="306" r:id="rId18"/>
    <p:sldId id="311" r:id="rId19"/>
    <p:sldId id="293" r:id="rId20"/>
    <p:sldId id="305" r:id="rId21"/>
    <p:sldId id="307" r:id="rId22"/>
    <p:sldId id="308" r:id="rId23"/>
    <p:sldId id="309" r:id="rId24"/>
    <p:sldId id="310" r:id="rId25"/>
    <p:sldId id="312" r:id="rId26"/>
    <p:sldId id="313" r:id="rId27"/>
    <p:sldId id="314" r:id="rId28"/>
    <p:sldId id="315" r:id="rId29"/>
    <p:sldId id="316" r:id="rId30"/>
    <p:sldId id="318" r:id="rId31"/>
    <p:sldId id="295" r:id="rId32"/>
    <p:sldId id="296" r:id="rId33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3" d="100"/>
          <a:sy n="73" d="100"/>
        </p:scale>
        <p:origin x="-1284" y="-72"/>
      </p:cViewPr>
      <p:guideLst>
        <p:guide orient="horz" pos="3475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o\Downloads\TABELA%20RESTRI&#199;&#213;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o\Downloads\TABELA%20RESTRI&#199;&#213;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o\Downloads\TABELA%20RESTRI&#199;&#213;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runo\Documents\Arquivos%20TCC\Portf&#243;lio%20-%20Markowitz(2)%20(Salvo%20automaticamente).xlsx" TargetMode="External"/><Relationship Id="rId4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runo\Documents\Arquivos%20TCC\Portf&#243;lio%20-%20Markowitz(2)%20(Salvo%20automaticamente).xlsx" TargetMode="External"/><Relationship Id="rId4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bruno\Documents\Arquivos%20TCC\Portf&#243;lio%20-%20Markowitz(2)%20(Salvo%20automaticamente).xlsx" TargetMode="External"/><Relationship Id="rId4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o\Downloads\TABELA%20RESTRI&#199;&#213;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o\Downloads\TABELA%20RESTRI&#199;&#213;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uno\Downloads\TABELA%20RESTRI&#199;&#213;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Perfil</a:t>
            </a:r>
            <a:r>
              <a:rPr lang="pt-BR" baseline="0" dirty="0" smtClean="0"/>
              <a:t> C</a:t>
            </a:r>
            <a:r>
              <a:rPr lang="pt-BR" dirty="0" smtClean="0"/>
              <a:t>onservador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600310050857442E-2"/>
          <c:y val="0.26913909714248152"/>
          <c:w val="0.68332857045311424"/>
          <c:h val="0.64333607941804205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49-435E-9214-4EAB8AA458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49-435E-9214-4EAB8AA4586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'[TABELA RESTRIÇÕES.xlsx]PRODUTO'!$D$23:$D$24</c:f>
              <c:strCache>
                <c:ptCount val="2"/>
                <c:pt idx="0">
                  <c:v>Renda Fixa </c:v>
                </c:pt>
                <c:pt idx="1">
                  <c:v>Renda Variável</c:v>
                </c:pt>
              </c:strCache>
            </c:strRef>
          </c:cat>
          <c:val>
            <c:numRef>
              <c:f>'[TABELA RESTRIÇÕES.xlsx]PRODUTO'!$E$23:$E$24</c:f>
              <c:numCache>
                <c:formatCode>0%</c:formatCode>
                <c:ptCount val="2"/>
                <c:pt idx="0">
                  <c:v>0.83</c:v>
                </c:pt>
                <c:pt idx="1">
                  <c:v>0.17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549-435E-9214-4EAB8AA4586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Perfil</a:t>
            </a:r>
            <a:r>
              <a:rPr lang="pt-BR" baseline="0"/>
              <a:t> Moderado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620841180163214E-2"/>
          <c:y val="0.20575999691215069"/>
          <c:w val="0.75242492993460564"/>
          <c:h val="0.7403184344603983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31-4F0C-9FC5-619B4B6686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31-4F0C-9FC5-619B4B66869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'[TABELA RESTRIÇÕES.xlsx]PRODUTO'!$D$23:$D$24</c:f>
              <c:strCache>
                <c:ptCount val="2"/>
                <c:pt idx="0">
                  <c:v>Renda Fixa </c:v>
                </c:pt>
                <c:pt idx="1">
                  <c:v>Renda Variável</c:v>
                </c:pt>
              </c:strCache>
            </c:strRef>
          </c:cat>
          <c:val>
            <c:numRef>
              <c:f>'[TABELA RESTRIÇÕES.xlsx]PRODUTO'!$E$23:$E$24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431-4F0C-9FC5-619B4B66869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Perfil</a:t>
            </a:r>
            <a:r>
              <a:rPr lang="pt-BR" baseline="0"/>
              <a:t> Agressivo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4C-4683-9EB0-3D362E923E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4C-4683-9EB0-3D362E923E9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'[TABELA RESTRIÇÕES.xlsx]PRODUTO'!$D$23:$D$24</c:f>
              <c:strCache>
                <c:ptCount val="2"/>
                <c:pt idx="0">
                  <c:v>Renda Fixa </c:v>
                </c:pt>
                <c:pt idx="1">
                  <c:v>Renda Variável</c:v>
                </c:pt>
              </c:strCache>
            </c:strRef>
          </c:cat>
          <c:val>
            <c:numRef>
              <c:f>'[TABELA RESTRIÇÕES.xlsx]PRODUTO'!$E$23:$E$24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74C-4683-9EB0-3D362E923E9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0783314494447"/>
          <c:y val="0.11774600231321028"/>
          <c:w val="0.87745247172570584"/>
          <c:h val="0.61963564063601029"/>
        </c:manualLayout>
      </c:layout>
      <c:lineChart>
        <c:grouping val="standard"/>
        <c:varyColors val="0"/>
        <c:ser>
          <c:idx val="0"/>
          <c:order val="0"/>
          <c:tx>
            <c:strRef>
              <c:f>'Markowitz Mensal'!$AJ$9</c:f>
              <c:strCache>
                <c:ptCount val="1"/>
                <c:pt idx="0">
                  <c:v>Retorno - Perfil Conservador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'Markowitz Mensal'!$AI$10:$AI$70</c:f>
              <c:numCache>
                <c:formatCode>0.00%</c:formatCode>
                <c:ptCount val="61"/>
                <c:pt idx="0">
                  <c:v>9.9999999999999995E-7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1.4E-2</c:v>
                </c:pt>
                <c:pt idx="8">
                  <c:v>1.6E-2</c:v>
                </c:pt>
                <c:pt idx="9">
                  <c:v>1.7999999999999999E-2</c:v>
                </c:pt>
                <c:pt idx="10">
                  <c:v>0.02</c:v>
                </c:pt>
                <c:pt idx="11">
                  <c:v>2.1999999999999999E-2</c:v>
                </c:pt>
                <c:pt idx="12">
                  <c:v>2.4E-2</c:v>
                </c:pt>
                <c:pt idx="13">
                  <c:v>2.6000000000000002E-2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5.2000000000000005E-2</c:v>
                </c:pt>
                <c:pt idx="27">
                  <c:v>5.4000000000000006E-2</c:v>
                </c:pt>
                <c:pt idx="28">
                  <c:v>5.5999999999999994E-2</c:v>
                </c:pt>
                <c:pt idx="29">
                  <c:v>5.7999999999999996E-2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7.0000000000000007E-2</c:v>
                </c:pt>
                <c:pt idx="36">
                  <c:v>7.2000000000000008E-2</c:v>
                </c:pt>
                <c:pt idx="37">
                  <c:v>7.400000000000001E-2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8.199999999999999E-2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0.10199999999999999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0.112</c:v>
                </c:pt>
                <c:pt idx="57">
                  <c:v>0.114</c:v>
                </c:pt>
                <c:pt idx="58">
                  <c:v>0.11600000000000001</c:v>
                </c:pt>
                <c:pt idx="59">
                  <c:v>0.11799999999999999</c:v>
                </c:pt>
                <c:pt idx="60">
                  <c:v>0.12</c:v>
                </c:pt>
              </c:numCache>
            </c:numRef>
          </c:cat>
          <c:val>
            <c:numRef>
              <c:f>'Markowitz Mensal'!$AJ$10:$AJ$70</c:f>
              <c:numCache>
                <c:formatCode>0.0000%</c:formatCode>
                <c:ptCount val="61"/>
                <c:pt idx="0" formatCode="0.000%">
                  <c:v>1.0992744469159543E-2</c:v>
                </c:pt>
                <c:pt idx="1">
                  <c:v>1.1491923547128639E-2</c:v>
                </c:pt>
                <c:pt idx="2" formatCode="0.000%">
                  <c:v>1.1991129596042059E-2</c:v>
                </c:pt>
                <c:pt idx="3" formatCode="0.000%">
                  <c:v>1.2490322050212855E-2</c:v>
                </c:pt>
                <c:pt idx="4" formatCode="0.000%">
                  <c:v>1.298953066144929E-2</c:v>
                </c:pt>
                <c:pt idx="5" formatCode="0.000%">
                  <c:v>1.3488730141749889E-2</c:v>
                </c:pt>
                <c:pt idx="6" formatCode="0.000%">
                  <c:v>1.3987928526171003E-2</c:v>
                </c:pt>
                <c:pt idx="7" formatCode="0.000%">
                  <c:v>1.4487129492536673E-2</c:v>
                </c:pt>
                <c:pt idx="8" formatCode="0.000%">
                  <c:v>1.4986329135016204E-2</c:v>
                </c:pt>
                <c:pt idx="9" formatCode="0.000%">
                  <c:v>1.5485526703974592E-2</c:v>
                </c:pt>
                <c:pt idx="10" formatCode="0.000%">
                  <c:v>1.5984728788922035E-2</c:v>
                </c:pt>
                <c:pt idx="11" formatCode="0.000%">
                  <c:v>1.6483925156144871E-2</c:v>
                </c:pt>
                <c:pt idx="12" formatCode="0.000%">
                  <c:v>1.6983127283112243E-2</c:v>
                </c:pt>
                <c:pt idx="13" formatCode="0.000%">
                  <c:v>1.7482322667385392E-2</c:v>
                </c:pt>
                <c:pt idx="14" formatCode="0.000%">
                  <c:v>1.798152775924795E-2</c:v>
                </c:pt>
                <c:pt idx="15" formatCode="0.000%">
                  <c:v>1.848067040850291E-2</c:v>
                </c:pt>
                <c:pt idx="16" formatCode="0.000%">
                  <c:v>1.8979931860695444E-2</c:v>
                </c:pt>
                <c:pt idx="17" formatCode="0.000%">
                  <c:v>1.947906858727036E-2</c:v>
                </c:pt>
                <c:pt idx="18" formatCode="0.000%">
                  <c:v>1.9978268487999429E-2</c:v>
                </c:pt>
                <c:pt idx="19" formatCode="0.000%">
                  <c:v>2.0477466042087434E-2</c:v>
                </c:pt>
                <c:pt idx="20" formatCode="0.000%">
                  <c:v>2.0976665959360534E-2</c:v>
                </c:pt>
                <c:pt idx="21" formatCode="0.000%">
                  <c:v>2.1475866092197909E-2</c:v>
                </c:pt>
                <c:pt idx="22" formatCode="0.000%">
                  <c:v>2.1975067822264761E-2</c:v>
                </c:pt>
                <c:pt idx="23" formatCode="0.000%">
                  <c:v>2.2474264479686101E-2</c:v>
                </c:pt>
                <c:pt idx="24" formatCode="0.000%">
                  <c:v>2.2973467516928116E-2</c:v>
                </c:pt>
                <c:pt idx="25" formatCode="0.000%">
                  <c:v>2.3472662814863408E-2</c:v>
                </c:pt>
                <c:pt idx="26" formatCode="0.000%">
                  <c:v>2.3971864498884159E-2</c:v>
                </c:pt>
                <c:pt idx="27" formatCode="0.000%">
                  <c:v>2.4471066616072866E-2</c:v>
                </c:pt>
                <c:pt idx="28" formatCode="0.000%">
                  <c:v>2.4970266296324727E-2</c:v>
                </c:pt>
                <c:pt idx="29" formatCode="0.000%">
                  <c:v>2.5469463156632885E-2</c:v>
                </c:pt>
                <c:pt idx="30" formatCode="0.000%">
                  <c:v>2.5968664720386475E-2</c:v>
                </c:pt>
                <c:pt idx="31" formatCode="0.000%">
                  <c:v>2.6467864649884768E-2</c:v>
                </c:pt>
                <c:pt idx="32" formatCode="0.000%">
                  <c:v>2.6967064192315839E-2</c:v>
                </c:pt>
                <c:pt idx="33" formatCode="0.000%">
                  <c:v>2.7466264252225155E-2</c:v>
                </c:pt>
                <c:pt idx="34" formatCode="0.000%">
                  <c:v>2.7965463853622745E-2</c:v>
                </c:pt>
                <c:pt idx="35" formatCode="0.000%">
                  <c:v>2.8464661845214276E-2</c:v>
                </c:pt>
                <c:pt idx="36" formatCode="0.000%">
                  <c:v>2.896386247494552E-2</c:v>
                </c:pt>
                <c:pt idx="37" formatCode="0.000%">
                  <c:v>2.946308041197437E-2</c:v>
                </c:pt>
                <c:pt idx="38" formatCode="0.000%">
                  <c:v>2.9959155543919355E-2</c:v>
                </c:pt>
                <c:pt idx="39" formatCode="0.000%">
                  <c:v>3.041200192534415E-2</c:v>
                </c:pt>
                <c:pt idx="40" formatCode="0.000%">
                  <c:v>3.0823629664146434E-2</c:v>
                </c:pt>
                <c:pt idx="41" formatCode="0.000%">
                  <c:v>3.1205672284561364E-2</c:v>
                </c:pt>
                <c:pt idx="42" formatCode="0.000%">
                  <c:v>3.156528974085053E-2</c:v>
                </c:pt>
                <c:pt idx="43" formatCode="0.000%">
                  <c:v>3.1907091716961551E-2</c:v>
                </c:pt>
                <c:pt idx="44" formatCode="0.000%">
                  <c:v>3.2225705632662763E-2</c:v>
                </c:pt>
                <c:pt idx="45" formatCode="0.000%">
                  <c:v>3.2522117866017691E-2</c:v>
                </c:pt>
                <c:pt idx="46" formatCode="0.000%">
                  <c:v>3.2801462810740742E-2</c:v>
                </c:pt>
                <c:pt idx="47" formatCode="0.000%">
                  <c:v>3.3067275222647387E-2</c:v>
                </c:pt>
                <c:pt idx="48" formatCode="0.000%">
                  <c:v>3.3067275222647387E-2</c:v>
                </c:pt>
                <c:pt idx="49" formatCode="0.000%">
                  <c:v>3.3067275222647387E-2</c:v>
                </c:pt>
                <c:pt idx="50" formatCode="0.000%">
                  <c:v>3.3067275222647387E-2</c:v>
                </c:pt>
                <c:pt idx="51" formatCode="0.000%">
                  <c:v>3.3067275222647387E-2</c:v>
                </c:pt>
                <c:pt idx="52" formatCode="0.000%">
                  <c:v>3.3067275222647387E-2</c:v>
                </c:pt>
                <c:pt idx="53" formatCode="0.000%">
                  <c:v>3.3067275222647387E-2</c:v>
                </c:pt>
                <c:pt idx="54" formatCode="0.000%">
                  <c:v>3.3067275222647387E-2</c:v>
                </c:pt>
                <c:pt idx="55" formatCode="0.000%">
                  <c:v>3.3067275222647387E-2</c:v>
                </c:pt>
                <c:pt idx="56" formatCode="0.000%">
                  <c:v>3.3067275222647387E-2</c:v>
                </c:pt>
                <c:pt idx="57" formatCode="0.000%">
                  <c:v>3.3067275222647387E-2</c:v>
                </c:pt>
                <c:pt idx="58" formatCode="0.000%">
                  <c:v>3.3067275222647387E-2</c:v>
                </c:pt>
                <c:pt idx="59" formatCode="0.000%">
                  <c:v>3.3067275222647387E-2</c:v>
                </c:pt>
                <c:pt idx="60" formatCode="0.000%">
                  <c:v>3.3067275222647387E-2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D07-4973-AC49-7D4011554C5A}"/>
            </c:ext>
          </c:extLst>
        </c:ser>
        <c:ser>
          <c:idx val="1"/>
          <c:order val="1"/>
          <c:tx>
            <c:strRef>
              <c:f>'Markowitz Mensal'!$AK$9</c:f>
              <c:strCache>
                <c:ptCount val="1"/>
                <c:pt idx="0">
                  <c:v>Retorno - Perfil Moderado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'Markowitz Mensal'!$AI$10:$AI$70</c:f>
              <c:numCache>
                <c:formatCode>0.00%</c:formatCode>
                <c:ptCount val="61"/>
                <c:pt idx="0">
                  <c:v>9.9999999999999995E-7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1.4E-2</c:v>
                </c:pt>
                <c:pt idx="8">
                  <c:v>1.6E-2</c:v>
                </c:pt>
                <c:pt idx="9">
                  <c:v>1.7999999999999999E-2</c:v>
                </c:pt>
                <c:pt idx="10">
                  <c:v>0.02</c:v>
                </c:pt>
                <c:pt idx="11">
                  <c:v>2.1999999999999999E-2</c:v>
                </c:pt>
                <c:pt idx="12">
                  <c:v>2.4E-2</c:v>
                </c:pt>
                <c:pt idx="13">
                  <c:v>2.6000000000000002E-2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5.2000000000000005E-2</c:v>
                </c:pt>
                <c:pt idx="27">
                  <c:v>5.4000000000000006E-2</c:v>
                </c:pt>
                <c:pt idx="28">
                  <c:v>5.5999999999999994E-2</c:v>
                </c:pt>
                <c:pt idx="29">
                  <c:v>5.7999999999999996E-2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7.0000000000000007E-2</c:v>
                </c:pt>
                <c:pt idx="36">
                  <c:v>7.2000000000000008E-2</c:v>
                </c:pt>
                <c:pt idx="37">
                  <c:v>7.400000000000001E-2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8.199999999999999E-2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0.10199999999999999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0.112</c:v>
                </c:pt>
                <c:pt idx="57">
                  <c:v>0.114</c:v>
                </c:pt>
                <c:pt idx="58">
                  <c:v>0.11600000000000001</c:v>
                </c:pt>
                <c:pt idx="59">
                  <c:v>0.11799999999999999</c:v>
                </c:pt>
                <c:pt idx="60">
                  <c:v>0.12</c:v>
                </c:pt>
              </c:numCache>
            </c:numRef>
          </c:cat>
          <c:val>
            <c:numRef>
              <c:f>'Markowitz Mensal'!$AK$10:$AK$70</c:f>
              <c:numCache>
                <c:formatCode>0.000%</c:formatCode>
                <c:ptCount val="61"/>
                <c:pt idx="0">
                  <c:v>1.1504121523564725E-2</c:v>
                </c:pt>
                <c:pt idx="1">
                  <c:v>1.2003300601533821E-2</c:v>
                </c:pt>
                <c:pt idx="2">
                  <c:v>1.2492279109359138E-2</c:v>
                </c:pt>
                <c:pt idx="3">
                  <c:v>1.2981244022441829E-2</c:v>
                </c:pt>
                <c:pt idx="4">
                  <c:v>1.3470225092590162E-2</c:v>
                </c:pt>
                <c:pt idx="5">
                  <c:v>1.3959197031802656E-2</c:v>
                </c:pt>
                <c:pt idx="6">
                  <c:v>1.4448167875135667E-2</c:v>
                </c:pt>
                <c:pt idx="7">
                  <c:v>1.4937141300413233E-2</c:v>
                </c:pt>
                <c:pt idx="8">
                  <c:v>1.5426113401804661E-2</c:v>
                </c:pt>
                <c:pt idx="9">
                  <c:v>1.5915083429674945E-2</c:v>
                </c:pt>
                <c:pt idx="10">
                  <c:v>1.6404057973534284E-2</c:v>
                </c:pt>
                <c:pt idx="11">
                  <c:v>1.6893026799669017E-2</c:v>
                </c:pt>
                <c:pt idx="12">
                  <c:v>1.7382001385548285E-2</c:v>
                </c:pt>
                <c:pt idx="13">
                  <c:v>1.7870969228733331E-2</c:v>
                </c:pt>
                <c:pt idx="14">
                  <c:v>1.8359946779507783E-2</c:v>
                </c:pt>
                <c:pt idx="15">
                  <c:v>1.884886188767464E-2</c:v>
                </c:pt>
                <c:pt idx="16">
                  <c:v>1.9337895798779071E-2</c:v>
                </c:pt>
                <c:pt idx="17">
                  <c:v>1.9826804984265884E-2</c:v>
                </c:pt>
                <c:pt idx="18">
                  <c:v>2.0315777343906851E-2</c:v>
                </c:pt>
                <c:pt idx="19">
                  <c:v>2.0804747356906749E-2</c:v>
                </c:pt>
                <c:pt idx="20">
                  <c:v>2.1293719733091746E-2</c:v>
                </c:pt>
                <c:pt idx="21">
                  <c:v>2.1782692324841018E-2</c:v>
                </c:pt>
                <c:pt idx="22">
                  <c:v>2.2271666513819767E-2</c:v>
                </c:pt>
                <c:pt idx="23">
                  <c:v>2.2760635630153004E-2</c:v>
                </c:pt>
                <c:pt idx="24">
                  <c:v>2.3249611126306913E-2</c:v>
                </c:pt>
                <c:pt idx="25">
                  <c:v>2.3738578883154102E-2</c:v>
                </c:pt>
                <c:pt idx="26">
                  <c:v>2.422755302608675E-2</c:v>
                </c:pt>
                <c:pt idx="27">
                  <c:v>2.4716527602187354E-2</c:v>
                </c:pt>
                <c:pt idx="28">
                  <c:v>2.5205499741351112E-2</c:v>
                </c:pt>
                <c:pt idx="29">
                  <c:v>2.5694469060571164E-2</c:v>
                </c:pt>
                <c:pt idx="30">
                  <c:v>2.6183443083236651E-2</c:v>
                </c:pt>
                <c:pt idx="31">
                  <c:v>2.6672415471646841E-2</c:v>
                </c:pt>
                <c:pt idx="32">
                  <c:v>2.7161387472989809E-2</c:v>
                </c:pt>
                <c:pt idx="33">
                  <c:v>2.7650359991811022E-2</c:v>
                </c:pt>
                <c:pt idx="34">
                  <c:v>2.8139332052120505E-2</c:v>
                </c:pt>
                <c:pt idx="35">
                  <c:v>2.8628302502623933E-2</c:v>
                </c:pt>
                <c:pt idx="36">
                  <c:v>2.9117275591267075E-2</c:v>
                </c:pt>
                <c:pt idx="37">
                  <c:v>2.9606265987207822E-2</c:v>
                </c:pt>
                <c:pt idx="38">
                  <c:v>3.0092113578064704E-2</c:v>
                </c:pt>
                <c:pt idx="39">
                  <c:v>3.0534732418401392E-2</c:v>
                </c:pt>
                <c:pt idx="40">
                  <c:v>3.0936132616115573E-2</c:v>
                </c:pt>
                <c:pt idx="41">
                  <c:v>3.1307947695442401E-2</c:v>
                </c:pt>
                <c:pt idx="42">
                  <c:v>3.165733761064346E-2</c:v>
                </c:pt>
                <c:pt idx="43">
                  <c:v>3.1988912045666382E-2</c:v>
                </c:pt>
                <c:pt idx="44">
                  <c:v>3.2297298420279487E-2</c:v>
                </c:pt>
                <c:pt idx="45">
                  <c:v>3.2583483112546316E-2</c:v>
                </c:pt>
                <c:pt idx="46">
                  <c:v>3.285260051618126E-2</c:v>
                </c:pt>
                <c:pt idx="47">
                  <c:v>3.3108185386999799E-2</c:v>
                </c:pt>
                <c:pt idx="48">
                  <c:v>3.3108185386999799E-2</c:v>
                </c:pt>
                <c:pt idx="49">
                  <c:v>3.3108185386999799E-2</c:v>
                </c:pt>
                <c:pt idx="50">
                  <c:v>3.3108185386999799E-2</c:v>
                </c:pt>
                <c:pt idx="51">
                  <c:v>3.3108185386999799E-2</c:v>
                </c:pt>
                <c:pt idx="52">
                  <c:v>3.3108185386999799E-2</c:v>
                </c:pt>
                <c:pt idx="53">
                  <c:v>3.3108185386999799E-2</c:v>
                </c:pt>
                <c:pt idx="54">
                  <c:v>3.3108185386999799E-2</c:v>
                </c:pt>
                <c:pt idx="55">
                  <c:v>3.3108185386999799E-2</c:v>
                </c:pt>
                <c:pt idx="56">
                  <c:v>3.3108185386999799E-2</c:v>
                </c:pt>
                <c:pt idx="57">
                  <c:v>3.3108185386999799E-2</c:v>
                </c:pt>
                <c:pt idx="58">
                  <c:v>3.3108185386999799E-2</c:v>
                </c:pt>
                <c:pt idx="59">
                  <c:v>3.3108185386999799E-2</c:v>
                </c:pt>
                <c:pt idx="60">
                  <c:v>3.3108185386999799E-2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D07-4973-AC49-7D4011554C5A}"/>
            </c:ext>
          </c:extLst>
        </c:ser>
        <c:ser>
          <c:idx val="3"/>
          <c:order val="2"/>
          <c:tx>
            <c:strRef>
              <c:f>'Markowitz Mensal'!$AM$9</c:f>
              <c:strCache>
                <c:ptCount val="1"/>
                <c:pt idx="0">
                  <c:v>Retorno - Perfil Agressivo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'Markowitz Mensal'!$AI$10:$AI$70</c:f>
              <c:numCache>
                <c:formatCode>0.00%</c:formatCode>
                <c:ptCount val="61"/>
                <c:pt idx="0">
                  <c:v>9.9999999999999995E-7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1.4E-2</c:v>
                </c:pt>
                <c:pt idx="8">
                  <c:v>1.6E-2</c:v>
                </c:pt>
                <c:pt idx="9">
                  <c:v>1.7999999999999999E-2</c:v>
                </c:pt>
                <c:pt idx="10">
                  <c:v>0.02</c:v>
                </c:pt>
                <c:pt idx="11">
                  <c:v>2.1999999999999999E-2</c:v>
                </c:pt>
                <c:pt idx="12">
                  <c:v>2.4E-2</c:v>
                </c:pt>
                <c:pt idx="13">
                  <c:v>2.6000000000000002E-2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5.2000000000000005E-2</c:v>
                </c:pt>
                <c:pt idx="27">
                  <c:v>5.4000000000000006E-2</c:v>
                </c:pt>
                <c:pt idx="28">
                  <c:v>5.5999999999999994E-2</c:v>
                </c:pt>
                <c:pt idx="29">
                  <c:v>5.7999999999999996E-2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7.0000000000000007E-2</c:v>
                </c:pt>
                <c:pt idx="36">
                  <c:v>7.2000000000000008E-2</c:v>
                </c:pt>
                <c:pt idx="37">
                  <c:v>7.400000000000001E-2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8.199999999999999E-2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0.10199999999999999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0.112</c:v>
                </c:pt>
                <c:pt idx="57">
                  <c:v>0.114</c:v>
                </c:pt>
                <c:pt idx="58">
                  <c:v>0.11600000000000001</c:v>
                </c:pt>
                <c:pt idx="59">
                  <c:v>0.11799999999999999</c:v>
                </c:pt>
                <c:pt idx="60">
                  <c:v>0.12</c:v>
                </c:pt>
              </c:numCache>
            </c:numRef>
          </c:cat>
          <c:val>
            <c:numRef>
              <c:f>'Markowitz Mensal'!$AM$10:$AM$70</c:f>
              <c:numCache>
                <c:formatCode>0.000%</c:formatCode>
                <c:ptCount val="61"/>
                <c:pt idx="0" formatCode="0.00%">
                  <c:v>1.2719949441813538E-2</c:v>
                </c:pt>
                <c:pt idx="1">
                  <c:v>1.3184584420329553E-2</c:v>
                </c:pt>
                <c:pt idx="2">
                  <c:v>1.3649246369789893E-2</c:v>
                </c:pt>
                <c:pt idx="3">
                  <c:v>1.411389472450761E-2</c:v>
                </c:pt>
                <c:pt idx="4">
                  <c:v>1.4578559236290966E-2</c:v>
                </c:pt>
                <c:pt idx="5">
                  <c:v>1.5043214617138484E-2</c:v>
                </c:pt>
                <c:pt idx="6">
                  <c:v>1.5507868902106519E-2</c:v>
                </c:pt>
                <c:pt idx="7">
                  <c:v>1.5972525769019107E-2</c:v>
                </c:pt>
                <c:pt idx="8">
                  <c:v>1.6437181312045562E-2</c:v>
                </c:pt>
                <c:pt idx="9">
                  <c:v>1.6901834781550867E-2</c:v>
                </c:pt>
                <c:pt idx="10">
                  <c:v>1.736649276704523E-2</c:v>
                </c:pt>
                <c:pt idx="11">
                  <c:v>1.7831145034814987E-2</c:v>
                </c:pt>
                <c:pt idx="12">
                  <c:v>1.829580306232928E-2</c:v>
                </c:pt>
                <c:pt idx="13">
                  <c:v>1.8760454347149347E-2</c:v>
                </c:pt>
                <c:pt idx="14">
                  <c:v>1.9225115339558826E-2</c:v>
                </c:pt>
                <c:pt idx="15">
                  <c:v>1.9689713889360708E-2</c:v>
                </c:pt>
                <c:pt idx="16">
                  <c:v>2.015443124210016E-2</c:v>
                </c:pt>
                <c:pt idx="17">
                  <c:v>2.0619023869221997E-2</c:v>
                </c:pt>
                <c:pt idx="18">
                  <c:v>2.1083679670497985E-2</c:v>
                </c:pt>
                <c:pt idx="19">
                  <c:v>2.154833312513291E-2</c:v>
                </c:pt>
                <c:pt idx="20">
                  <c:v>2.2012988942952932E-2</c:v>
                </c:pt>
                <c:pt idx="21">
                  <c:v>2.2477644976337224E-2</c:v>
                </c:pt>
                <c:pt idx="22">
                  <c:v>2.2942302606950998E-2</c:v>
                </c:pt>
                <c:pt idx="23">
                  <c:v>2.3406955164919259E-2</c:v>
                </c:pt>
                <c:pt idx="24">
                  <c:v>2.3871614102708192E-2</c:v>
                </c:pt>
                <c:pt idx="25">
                  <c:v>2.4336265301190405E-2</c:v>
                </c:pt>
                <c:pt idx="26">
                  <c:v>2.4800922885758078E-2</c:v>
                </c:pt>
                <c:pt idx="27">
                  <c:v>2.5265580903493703E-2</c:v>
                </c:pt>
                <c:pt idx="28">
                  <c:v>2.5730236484292485E-2</c:v>
                </c:pt>
                <c:pt idx="29">
                  <c:v>2.6194889245147564E-2</c:v>
                </c:pt>
                <c:pt idx="30">
                  <c:v>2.6659546709448072E-2</c:v>
                </c:pt>
                <c:pt idx="31">
                  <c:v>2.7124202539493287E-2</c:v>
                </c:pt>
                <c:pt idx="32">
                  <c:v>2.7588857982471276E-2</c:v>
                </c:pt>
                <c:pt idx="33">
                  <c:v>2.8053513942927513E-2</c:v>
                </c:pt>
                <c:pt idx="34">
                  <c:v>2.8518169444872024E-2</c:v>
                </c:pt>
                <c:pt idx="35">
                  <c:v>2.8982823337010473E-2</c:v>
                </c:pt>
                <c:pt idx="36">
                  <c:v>2.9447479867288639E-2</c:v>
                </c:pt>
                <c:pt idx="37">
                  <c:v>2.991215370486441E-2</c:v>
                </c:pt>
                <c:pt idx="38">
                  <c:v>3.0373684737356313E-2</c:v>
                </c:pt>
                <c:pt idx="39">
                  <c:v>3.0791987019328029E-2</c:v>
                </c:pt>
                <c:pt idx="40">
                  <c:v>3.1169070658677234E-2</c:v>
                </c:pt>
                <c:pt idx="41">
                  <c:v>3.1516569179639083E-2</c:v>
                </c:pt>
                <c:pt idx="42">
                  <c:v>3.1841642536475166E-2</c:v>
                </c:pt>
                <c:pt idx="43">
                  <c:v>3.2148900413133112E-2</c:v>
                </c:pt>
                <c:pt idx="44">
                  <c:v>3.2432970229381242E-2</c:v>
                </c:pt>
                <c:pt idx="45">
                  <c:v>3.2694838363283088E-2</c:v>
                </c:pt>
                <c:pt idx="46">
                  <c:v>3.2939639208553063E-2</c:v>
                </c:pt>
                <c:pt idx="47">
                  <c:v>3.3170907521006626E-2</c:v>
                </c:pt>
                <c:pt idx="48">
                  <c:v>3.3170907521006626E-2</c:v>
                </c:pt>
                <c:pt idx="49">
                  <c:v>3.3170907521006626E-2</c:v>
                </c:pt>
                <c:pt idx="50">
                  <c:v>3.3170907521006626E-2</c:v>
                </c:pt>
                <c:pt idx="51">
                  <c:v>3.3170907521006626E-2</c:v>
                </c:pt>
                <c:pt idx="52">
                  <c:v>3.3170907521006626E-2</c:v>
                </c:pt>
                <c:pt idx="53">
                  <c:v>3.3170907521006626E-2</c:v>
                </c:pt>
                <c:pt idx="54">
                  <c:v>3.3170907521006626E-2</c:v>
                </c:pt>
                <c:pt idx="55">
                  <c:v>3.3170907521006626E-2</c:v>
                </c:pt>
                <c:pt idx="56">
                  <c:v>3.3170907521006626E-2</c:v>
                </c:pt>
                <c:pt idx="57">
                  <c:v>3.3170907521006626E-2</c:v>
                </c:pt>
                <c:pt idx="58">
                  <c:v>3.3170907521006626E-2</c:v>
                </c:pt>
                <c:pt idx="59">
                  <c:v>3.3170907521006626E-2</c:v>
                </c:pt>
                <c:pt idx="60">
                  <c:v>3.3170907521006626E-2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D07-4973-AC49-7D4011554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80286464"/>
        <c:axId val="8028838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'Markowitz Mensal'!$AL$9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'Markowitz Mensal'!$AI$10:$AI$70</c15:sqref>
                        </c15:formulaRef>
                      </c:ext>
                    </c:extLst>
                    <c:numCache>
                      <c:formatCode>0.00%</c:formatCode>
                      <c:ptCount val="61"/>
                      <c:pt idx="0">
                        <c:v>9.9999999999999995E-7</c:v>
                      </c:pt>
                      <c:pt idx="1">
                        <c:v>2E-3</c:v>
                      </c:pt>
                      <c:pt idx="2">
                        <c:v>4.0000000000000001E-3</c:v>
                      </c:pt>
                      <c:pt idx="3">
                        <c:v>6.0000000000000001E-3</c:v>
                      </c:pt>
                      <c:pt idx="4">
                        <c:v>8.0000000000000002E-3</c:v>
                      </c:pt>
                      <c:pt idx="5">
                        <c:v>0.01</c:v>
                      </c:pt>
                      <c:pt idx="6">
                        <c:v>1.2E-2</c:v>
                      </c:pt>
                      <c:pt idx="7">
                        <c:v>1.4E-2</c:v>
                      </c:pt>
                      <c:pt idx="8">
                        <c:v>1.6E-2</c:v>
                      </c:pt>
                      <c:pt idx="9">
                        <c:v>1.7999999999999999E-2</c:v>
                      </c:pt>
                      <c:pt idx="10">
                        <c:v>0.02</c:v>
                      </c:pt>
                      <c:pt idx="11">
                        <c:v>2.1999999999999999E-2</c:v>
                      </c:pt>
                      <c:pt idx="12">
                        <c:v>2.4E-2</c:v>
                      </c:pt>
                      <c:pt idx="13">
                        <c:v>2.6000000000000002E-2</c:v>
                      </c:pt>
                      <c:pt idx="14">
                        <c:v>2.7999999999999997E-2</c:v>
                      </c:pt>
                      <c:pt idx="15">
                        <c:v>0.03</c:v>
                      </c:pt>
                      <c:pt idx="16">
                        <c:v>3.2000000000000001E-2</c:v>
                      </c:pt>
                      <c:pt idx="17">
                        <c:v>3.4000000000000002E-2</c:v>
                      </c:pt>
                      <c:pt idx="18">
                        <c:v>3.6000000000000004E-2</c:v>
                      </c:pt>
                      <c:pt idx="19">
                        <c:v>3.7999999999999999E-2</c:v>
                      </c:pt>
                      <c:pt idx="20">
                        <c:v>0.04</c:v>
                      </c:pt>
                      <c:pt idx="21">
                        <c:v>4.2000000000000003E-2</c:v>
                      </c:pt>
                      <c:pt idx="22">
                        <c:v>4.4000000000000004E-2</c:v>
                      </c:pt>
                      <c:pt idx="23">
                        <c:v>4.5999999999999999E-2</c:v>
                      </c:pt>
                      <c:pt idx="24">
                        <c:v>4.8000000000000001E-2</c:v>
                      </c:pt>
                      <c:pt idx="25">
                        <c:v>0.05</c:v>
                      </c:pt>
                      <c:pt idx="26">
                        <c:v>5.2000000000000005E-2</c:v>
                      </c:pt>
                      <c:pt idx="27">
                        <c:v>5.4000000000000006E-2</c:v>
                      </c:pt>
                      <c:pt idx="28">
                        <c:v>5.5999999999999994E-2</c:v>
                      </c:pt>
                      <c:pt idx="29">
                        <c:v>5.7999999999999996E-2</c:v>
                      </c:pt>
                      <c:pt idx="30">
                        <c:v>0.06</c:v>
                      </c:pt>
                      <c:pt idx="31">
                        <c:v>6.2E-2</c:v>
                      </c:pt>
                      <c:pt idx="32">
                        <c:v>6.4000000000000001E-2</c:v>
                      </c:pt>
                      <c:pt idx="33">
                        <c:v>6.6000000000000003E-2</c:v>
                      </c:pt>
                      <c:pt idx="34">
                        <c:v>6.8000000000000005E-2</c:v>
                      </c:pt>
                      <c:pt idx="35">
                        <c:v>7.0000000000000007E-2</c:v>
                      </c:pt>
                      <c:pt idx="36">
                        <c:v>7.2000000000000008E-2</c:v>
                      </c:pt>
                      <c:pt idx="37">
                        <c:v>7.400000000000001E-2</c:v>
                      </c:pt>
                      <c:pt idx="38">
                        <c:v>7.5999999999999998E-2</c:v>
                      </c:pt>
                      <c:pt idx="39">
                        <c:v>7.8E-2</c:v>
                      </c:pt>
                      <c:pt idx="40">
                        <c:v>0.08</c:v>
                      </c:pt>
                      <c:pt idx="41">
                        <c:v>8.199999999999999E-2</c:v>
                      </c:pt>
                      <c:pt idx="42">
                        <c:v>8.4000000000000005E-2</c:v>
                      </c:pt>
                      <c:pt idx="43">
                        <c:v>8.5999999999999993E-2</c:v>
                      </c:pt>
                      <c:pt idx="44">
                        <c:v>8.8000000000000009E-2</c:v>
                      </c:pt>
                      <c:pt idx="45">
                        <c:v>0.09</c:v>
                      </c:pt>
                      <c:pt idx="46">
                        <c:v>9.1999999999999998E-2</c:v>
                      </c:pt>
                      <c:pt idx="47">
                        <c:v>9.4E-2</c:v>
                      </c:pt>
                      <c:pt idx="48">
                        <c:v>9.6000000000000002E-2</c:v>
                      </c:pt>
                      <c:pt idx="49">
                        <c:v>9.8000000000000004E-2</c:v>
                      </c:pt>
                      <c:pt idx="50">
                        <c:v>0.1</c:v>
                      </c:pt>
                      <c:pt idx="51">
                        <c:v>0.10199999999999999</c:v>
                      </c:pt>
                      <c:pt idx="52">
                        <c:v>0.104</c:v>
                      </c:pt>
                      <c:pt idx="53">
                        <c:v>0.106</c:v>
                      </c:pt>
                      <c:pt idx="54">
                        <c:v>0.108</c:v>
                      </c:pt>
                      <c:pt idx="55">
                        <c:v>0.11</c:v>
                      </c:pt>
                      <c:pt idx="56">
                        <c:v>0.112</c:v>
                      </c:pt>
                      <c:pt idx="57">
                        <c:v>0.114</c:v>
                      </c:pt>
                      <c:pt idx="58">
                        <c:v>0.11600000000000001</c:v>
                      </c:pt>
                      <c:pt idx="59">
                        <c:v>0.11799999999999999</c:v>
                      </c:pt>
                      <c:pt idx="60">
                        <c:v>0.12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'Markowitz Mensal'!$AL$10:$AL$70</c15:sqref>
                        </c15:formulaRef>
                      </c:ext>
                    </c:extLst>
                    <c:numCache>
                      <c:formatCode>General</c:formatCode>
                      <c:ptCount val="6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D07-4973-AC49-7D4011554C5A}"/>
                  </c:ext>
                </c:extLst>
              </c15:ser>
            </c15:filteredLineSeries>
          </c:ext>
        </c:extLst>
      </c:lineChart>
      <c:catAx>
        <c:axId val="8028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>
                    <a:solidFill>
                      <a:sysClr val="windowText" lastClr="000000"/>
                    </a:solidFill>
                  </a:rPr>
                  <a:t>Risco</a:t>
                </a:r>
              </a:p>
            </c:rich>
          </c:tx>
          <c:layout>
            <c:manualLayout>
              <c:xMode val="edge"/>
              <c:yMode val="edge"/>
              <c:x val="0.47346635377083152"/>
              <c:y val="0.9342553790945624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288384"/>
        <c:crosses val="autoZero"/>
        <c:auto val="1"/>
        <c:lblAlgn val="ctr"/>
        <c:lblOffset val="100"/>
        <c:noMultiLvlLbl val="0"/>
      </c:catAx>
      <c:valAx>
        <c:axId val="80288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>
                    <a:solidFill>
                      <a:sysClr val="windowText" lastClr="000000"/>
                    </a:solidFill>
                  </a:rPr>
                  <a:t>Retorno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28646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007075893123039E-2"/>
          <c:y val="0.87021027543970797"/>
          <c:w val="0.88398584821375392"/>
          <c:h val="6.465562494343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4393515645655E-2"/>
          <c:y val="6.575342465753424E-2"/>
          <c:w val="0.89554130033835444"/>
          <c:h val="0.73063099989213676"/>
        </c:manualLayout>
      </c:layout>
      <c:lineChart>
        <c:grouping val="standard"/>
        <c:varyColors val="0"/>
        <c:ser>
          <c:idx val="0"/>
          <c:order val="0"/>
          <c:tx>
            <c:strRef>
              <c:f>'Markowitz Semanal'!$AJ$14</c:f>
              <c:strCache>
                <c:ptCount val="1"/>
                <c:pt idx="0">
                  <c:v>Retorno - Perfil Conservador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'Markowitz Semanal'!$AI$15:$AI$68</c:f>
              <c:numCache>
                <c:formatCode>0.00%</c:formatCode>
                <c:ptCount val="54"/>
                <c:pt idx="0">
                  <c:v>9.9999999999999995E-7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1.4E-2</c:v>
                </c:pt>
                <c:pt idx="8">
                  <c:v>1.6E-2</c:v>
                </c:pt>
                <c:pt idx="9">
                  <c:v>1.7999999999999999E-2</c:v>
                </c:pt>
                <c:pt idx="10">
                  <c:v>0.02</c:v>
                </c:pt>
                <c:pt idx="11">
                  <c:v>2.1999999999999999E-2</c:v>
                </c:pt>
                <c:pt idx="12">
                  <c:v>2.4E-2</c:v>
                </c:pt>
                <c:pt idx="13">
                  <c:v>2.6000000000000002E-2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5.2000000000000005E-2</c:v>
                </c:pt>
                <c:pt idx="27">
                  <c:v>5.4000000000000006E-2</c:v>
                </c:pt>
                <c:pt idx="28">
                  <c:v>5.5999999999999994E-2</c:v>
                </c:pt>
                <c:pt idx="29">
                  <c:v>5.7999999999999996E-2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7.0000000000000007E-2</c:v>
                </c:pt>
                <c:pt idx="36">
                  <c:v>7.2000000000000008E-2</c:v>
                </c:pt>
                <c:pt idx="37">
                  <c:v>7.400000000000001E-2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8.199999999999999E-2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0.10199999999999999</c:v>
                </c:pt>
                <c:pt idx="52">
                  <c:v>0.104</c:v>
                </c:pt>
                <c:pt idx="53">
                  <c:v>0.106</c:v>
                </c:pt>
              </c:numCache>
            </c:numRef>
          </c:cat>
          <c:val>
            <c:numRef>
              <c:f>'Markowitz Semanal'!$AJ$15:$AJ$68</c:f>
              <c:numCache>
                <c:formatCode>0.00%</c:formatCode>
                <c:ptCount val="54"/>
                <c:pt idx="0">
                  <c:v>2.5261307105679531E-3</c:v>
                </c:pt>
                <c:pt idx="1">
                  <c:v>3.2459829795212633E-3</c:v>
                </c:pt>
                <c:pt idx="2">
                  <c:v>3.9658495485904097E-3</c:v>
                </c:pt>
                <c:pt idx="3">
                  <c:v>4.6857117968062949E-3</c:v>
                </c:pt>
                <c:pt idx="4">
                  <c:v>5.4055722654361756E-3</c:v>
                </c:pt>
                <c:pt idx="5">
                  <c:v>6.1243615784116693E-3</c:v>
                </c:pt>
                <c:pt idx="6">
                  <c:v>6.8442406733050494E-3</c:v>
                </c:pt>
                <c:pt idx="7">
                  <c:v>7.5641081127727425E-3</c:v>
                </c:pt>
                <c:pt idx="8">
                  <c:v>8.2839731857134551E-3</c:v>
                </c:pt>
                <c:pt idx="9">
                  <c:v>9.0038367026202444E-3</c:v>
                </c:pt>
                <c:pt idx="10">
                  <c:v>9.7236991109531899E-3</c:v>
                </c:pt>
                <c:pt idx="11">
                  <c:v>1.0443561670193108E-2</c:v>
                </c:pt>
                <c:pt idx="12">
                  <c:v>1.1163422802260847E-2</c:v>
                </c:pt>
                <c:pt idx="13">
                  <c:v>1.1883282251845269E-2</c:v>
                </c:pt>
                <c:pt idx="14">
                  <c:v>1.2603148258162326E-2</c:v>
                </c:pt>
                <c:pt idx="15">
                  <c:v>1.3323010056916098E-2</c:v>
                </c:pt>
                <c:pt idx="16">
                  <c:v>1.4042813627112063E-2</c:v>
                </c:pt>
                <c:pt idx="17">
                  <c:v>1.4736139359596051E-2</c:v>
                </c:pt>
                <c:pt idx="18">
                  <c:v>1.539178572259366E-2</c:v>
                </c:pt>
                <c:pt idx="19">
                  <c:v>1.6020071772429385E-2</c:v>
                </c:pt>
                <c:pt idx="20">
                  <c:v>1.662764961618847E-2</c:v>
                </c:pt>
                <c:pt idx="21">
                  <c:v>1.7219003671641239E-2</c:v>
                </c:pt>
                <c:pt idx="22">
                  <c:v>1.7797360232480672E-2</c:v>
                </c:pt>
                <c:pt idx="23">
                  <c:v>1.8365015874208312E-2</c:v>
                </c:pt>
                <c:pt idx="24">
                  <c:v>1.8922660360790673E-2</c:v>
                </c:pt>
                <c:pt idx="25">
                  <c:v>1.9464861878516097E-2</c:v>
                </c:pt>
                <c:pt idx="26">
                  <c:v>1.9838699481193888E-2</c:v>
                </c:pt>
                <c:pt idx="27">
                  <c:v>2.0118519508955147E-2</c:v>
                </c:pt>
                <c:pt idx="28">
                  <c:v>2.0362121491382446E-2</c:v>
                </c:pt>
                <c:pt idx="29">
                  <c:v>2.058301359769716E-2</c:v>
                </c:pt>
                <c:pt idx="30">
                  <c:v>2.0788132108629315E-2</c:v>
                </c:pt>
                <c:pt idx="31">
                  <c:v>2.0981580219903869E-2</c:v>
                </c:pt>
                <c:pt idx="32">
                  <c:v>2.1166014765186911E-2</c:v>
                </c:pt>
                <c:pt idx="33">
                  <c:v>2.1343273154237723E-2</c:v>
                </c:pt>
                <c:pt idx="34">
                  <c:v>2.15147010064363E-2</c:v>
                </c:pt>
                <c:pt idx="35">
                  <c:v>2.1681298310901341E-2</c:v>
                </c:pt>
                <c:pt idx="36">
                  <c:v>2.1845121051827406E-2</c:v>
                </c:pt>
                <c:pt idx="37">
                  <c:v>2.1997743391788949E-2</c:v>
                </c:pt>
                <c:pt idx="38">
                  <c:v>2.2142934827526897E-2</c:v>
                </c:pt>
                <c:pt idx="39">
                  <c:v>2.2282141642968292E-2</c:v>
                </c:pt>
                <c:pt idx="40">
                  <c:v>2.2416429985544262E-2</c:v>
                </c:pt>
                <c:pt idx="41">
                  <c:v>2.2546585149446206E-2</c:v>
                </c:pt>
                <c:pt idx="42">
                  <c:v>2.2673232938841152E-2</c:v>
                </c:pt>
                <c:pt idx="43">
                  <c:v>2.2796862623638416E-2</c:v>
                </c:pt>
                <c:pt idx="44">
                  <c:v>2.2917864279616E-2</c:v>
                </c:pt>
                <c:pt idx="45">
                  <c:v>2.3036557479130082E-2</c:v>
                </c:pt>
                <c:pt idx="46">
                  <c:v>2.3153208445346296E-2</c:v>
                </c:pt>
                <c:pt idx="47">
                  <c:v>2.3268040305862461E-2</c:v>
                </c:pt>
                <c:pt idx="48">
                  <c:v>2.3381242004307138E-2</c:v>
                </c:pt>
                <c:pt idx="49">
                  <c:v>2.3492976692010215E-2</c:v>
                </c:pt>
                <c:pt idx="50">
                  <c:v>2.3603380819041876E-2</c:v>
                </c:pt>
                <c:pt idx="51">
                  <c:v>2.3712575812768991E-2</c:v>
                </c:pt>
                <c:pt idx="52">
                  <c:v>2.3820667112610518E-2</c:v>
                </c:pt>
                <c:pt idx="53">
                  <c:v>2.385119516069328E-2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0CC-4AAF-AE18-A48DAE9C30ED}"/>
            </c:ext>
          </c:extLst>
        </c:ser>
        <c:ser>
          <c:idx val="1"/>
          <c:order val="1"/>
          <c:tx>
            <c:strRef>
              <c:f>'Markowitz Semanal'!$AK$14</c:f>
              <c:strCache>
                <c:ptCount val="1"/>
                <c:pt idx="0">
                  <c:v>Retorno - Perfil Moderado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'Markowitz Semanal'!$AI$15:$AI$68</c:f>
              <c:numCache>
                <c:formatCode>0.00%</c:formatCode>
                <c:ptCount val="54"/>
                <c:pt idx="0">
                  <c:v>9.9999999999999995E-7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1.4E-2</c:v>
                </c:pt>
                <c:pt idx="8">
                  <c:v>1.6E-2</c:v>
                </c:pt>
                <c:pt idx="9">
                  <c:v>1.7999999999999999E-2</c:v>
                </c:pt>
                <c:pt idx="10">
                  <c:v>0.02</c:v>
                </c:pt>
                <c:pt idx="11">
                  <c:v>2.1999999999999999E-2</c:v>
                </c:pt>
                <c:pt idx="12">
                  <c:v>2.4E-2</c:v>
                </c:pt>
                <c:pt idx="13">
                  <c:v>2.6000000000000002E-2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5.2000000000000005E-2</c:v>
                </c:pt>
                <c:pt idx="27">
                  <c:v>5.4000000000000006E-2</c:v>
                </c:pt>
                <c:pt idx="28">
                  <c:v>5.5999999999999994E-2</c:v>
                </c:pt>
                <c:pt idx="29">
                  <c:v>5.7999999999999996E-2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7.0000000000000007E-2</c:v>
                </c:pt>
                <c:pt idx="36">
                  <c:v>7.2000000000000008E-2</c:v>
                </c:pt>
                <c:pt idx="37">
                  <c:v>7.400000000000001E-2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8.199999999999999E-2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0.10199999999999999</c:v>
                </c:pt>
                <c:pt idx="52">
                  <c:v>0.104</c:v>
                </c:pt>
                <c:pt idx="53">
                  <c:v>0.106</c:v>
                </c:pt>
              </c:numCache>
            </c:numRef>
          </c:cat>
          <c:val>
            <c:numRef>
              <c:f>'Markowitz Semanal'!$AK$15:$AK$68</c:f>
              <c:numCache>
                <c:formatCode>0.00%</c:formatCode>
                <c:ptCount val="54"/>
                <c:pt idx="0">
                  <c:v>2.6431297589222247E-3</c:v>
                </c:pt>
                <c:pt idx="1">
                  <c:v>3.3629820278755348E-3</c:v>
                </c:pt>
                <c:pt idx="2">
                  <c:v>4.0805086159775954E-3</c:v>
                </c:pt>
                <c:pt idx="3">
                  <c:v>4.7980308832263957E-3</c:v>
                </c:pt>
                <c:pt idx="4">
                  <c:v>5.5155513708891905E-3</c:v>
                </c:pt>
                <c:pt idx="5">
                  <c:v>6.2320007028975992E-3</c:v>
                </c:pt>
                <c:pt idx="6">
                  <c:v>6.9495398168238935E-3</c:v>
                </c:pt>
                <c:pt idx="7">
                  <c:v>7.6670672753245015E-3</c:v>
                </c:pt>
                <c:pt idx="8">
                  <c:v>8.3845923672981292E-3</c:v>
                </c:pt>
                <c:pt idx="9">
                  <c:v>9.1021159032378327E-3</c:v>
                </c:pt>
                <c:pt idx="10">
                  <c:v>9.8196383306036923E-3</c:v>
                </c:pt>
                <c:pt idx="11">
                  <c:v>1.0537160908876525E-2</c:v>
                </c:pt>
                <c:pt idx="12">
                  <c:v>1.125468205997718E-2</c:v>
                </c:pt>
                <c:pt idx="13">
                  <c:v>1.1972201528594515E-2</c:v>
                </c:pt>
                <c:pt idx="14">
                  <c:v>1.2689727553944487E-2</c:v>
                </c:pt>
                <c:pt idx="15">
                  <c:v>1.3407249371731173E-2</c:v>
                </c:pt>
                <c:pt idx="16">
                  <c:v>1.4124712960960054E-2</c:v>
                </c:pt>
                <c:pt idx="17">
                  <c:v>1.4815698712476956E-2</c:v>
                </c:pt>
                <c:pt idx="18">
                  <c:v>1.5469005094507479E-2</c:v>
                </c:pt>
                <c:pt idx="19">
                  <c:v>1.6094951163376118E-2</c:v>
                </c:pt>
                <c:pt idx="20">
                  <c:v>1.6700189026168117E-2</c:v>
                </c:pt>
                <c:pt idx="21">
                  <c:v>1.7289203100653801E-2</c:v>
                </c:pt>
                <c:pt idx="22">
                  <c:v>1.7865219680526151E-2</c:v>
                </c:pt>
                <c:pt idx="23">
                  <c:v>1.8430535341286705E-2</c:v>
                </c:pt>
                <c:pt idx="24">
                  <c:v>1.898583984690198E-2</c:v>
                </c:pt>
                <c:pt idx="25">
                  <c:v>1.9525701383660318E-2</c:v>
                </c:pt>
                <c:pt idx="26">
                  <c:v>1.9897199005371024E-2</c:v>
                </c:pt>
                <c:pt idx="27">
                  <c:v>2.0174679052165197E-2</c:v>
                </c:pt>
                <c:pt idx="28">
                  <c:v>2.041594105362541E-2</c:v>
                </c:pt>
                <c:pt idx="29">
                  <c:v>2.0634493178973038E-2</c:v>
                </c:pt>
                <c:pt idx="30">
                  <c:v>2.0837271708938107E-2</c:v>
                </c:pt>
                <c:pt idx="31">
                  <c:v>2.1028379839245579E-2</c:v>
                </c:pt>
                <c:pt idx="32">
                  <c:v>2.1210474403561535E-2</c:v>
                </c:pt>
                <c:pt idx="33">
                  <c:v>2.1385392811645261E-2</c:v>
                </c:pt>
                <c:pt idx="34">
                  <c:v>2.1554480682876753E-2</c:v>
                </c:pt>
                <c:pt idx="35">
                  <c:v>2.1718738006374708E-2</c:v>
                </c:pt>
                <c:pt idx="36">
                  <c:v>2.1880220766333686E-2</c:v>
                </c:pt>
                <c:pt idx="37">
                  <c:v>2.2030503125328144E-2</c:v>
                </c:pt>
                <c:pt idx="38">
                  <c:v>2.2173354580099006E-2</c:v>
                </c:pt>
                <c:pt idx="39">
                  <c:v>2.2310221414573318E-2</c:v>
                </c:pt>
                <c:pt idx="40">
                  <c:v>2.2442169776182203E-2</c:v>
                </c:pt>
                <c:pt idx="41">
                  <c:v>2.2569984959117061E-2</c:v>
                </c:pt>
                <c:pt idx="42">
                  <c:v>2.2694292767544921E-2</c:v>
                </c:pt>
                <c:pt idx="43">
                  <c:v>2.28155824713751E-2</c:v>
                </c:pt>
                <c:pt idx="44">
                  <c:v>2.2934244146385598E-2</c:v>
                </c:pt>
                <c:pt idx="45">
                  <c:v>2.3050597364932594E-2</c:v>
                </c:pt>
                <c:pt idx="46">
                  <c:v>2.3164908350181722E-2</c:v>
                </c:pt>
                <c:pt idx="47">
                  <c:v>2.3277400229730804E-2</c:v>
                </c:pt>
                <c:pt idx="48">
                  <c:v>2.3388261947208396E-2</c:v>
                </c:pt>
                <c:pt idx="49">
                  <c:v>2.3497656653944387E-2</c:v>
                </c:pt>
                <c:pt idx="50">
                  <c:v>2.3605720800008962E-2</c:v>
                </c:pt>
                <c:pt idx="51">
                  <c:v>2.3712575812768991E-2</c:v>
                </c:pt>
                <c:pt idx="52">
                  <c:v>2.3820667112610518E-2</c:v>
                </c:pt>
                <c:pt idx="53" formatCode="0.000%">
                  <c:v>2.385119516069328E-2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0CC-4AAF-AE18-A48DAE9C30ED}"/>
            </c:ext>
          </c:extLst>
        </c:ser>
        <c:ser>
          <c:idx val="2"/>
          <c:order val="2"/>
          <c:tx>
            <c:strRef>
              <c:f>'Markowitz Semanal'!$AL$14</c:f>
              <c:strCache>
                <c:ptCount val="1"/>
                <c:pt idx="0">
                  <c:v>Retorno - Perfil Agressivo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'Markowitz Semanal'!$AI$15:$AI$68</c:f>
              <c:numCache>
                <c:formatCode>0.00%</c:formatCode>
                <c:ptCount val="54"/>
                <c:pt idx="0">
                  <c:v>9.9999999999999995E-7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1.4E-2</c:v>
                </c:pt>
                <c:pt idx="8">
                  <c:v>1.6E-2</c:v>
                </c:pt>
                <c:pt idx="9">
                  <c:v>1.7999999999999999E-2</c:v>
                </c:pt>
                <c:pt idx="10">
                  <c:v>0.02</c:v>
                </c:pt>
                <c:pt idx="11">
                  <c:v>2.1999999999999999E-2</c:v>
                </c:pt>
                <c:pt idx="12">
                  <c:v>2.4E-2</c:v>
                </c:pt>
                <c:pt idx="13">
                  <c:v>2.6000000000000002E-2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5.2000000000000005E-2</c:v>
                </c:pt>
                <c:pt idx="27">
                  <c:v>5.4000000000000006E-2</c:v>
                </c:pt>
                <c:pt idx="28">
                  <c:v>5.5999999999999994E-2</c:v>
                </c:pt>
                <c:pt idx="29">
                  <c:v>5.7999999999999996E-2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7.0000000000000007E-2</c:v>
                </c:pt>
                <c:pt idx="36">
                  <c:v>7.2000000000000008E-2</c:v>
                </c:pt>
                <c:pt idx="37">
                  <c:v>7.400000000000001E-2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8.199999999999999E-2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0.10199999999999999</c:v>
                </c:pt>
                <c:pt idx="52">
                  <c:v>0.104</c:v>
                </c:pt>
                <c:pt idx="53">
                  <c:v>0.106</c:v>
                </c:pt>
              </c:numCache>
            </c:numRef>
          </c:cat>
          <c:val>
            <c:numRef>
              <c:f>'Markowitz Semanal'!$AL$15:$AL$68</c:f>
              <c:numCache>
                <c:formatCode>0.00%</c:formatCode>
                <c:ptCount val="54"/>
                <c:pt idx="0">
                  <c:v>2.9211190447313573E-3</c:v>
                </c:pt>
                <c:pt idx="1">
                  <c:v>3.6330715470013993E-3</c:v>
                </c:pt>
                <c:pt idx="2">
                  <c:v>4.3374545733713401E-3</c:v>
                </c:pt>
                <c:pt idx="3">
                  <c:v>5.0350205201003693E-3</c:v>
                </c:pt>
                <c:pt idx="4">
                  <c:v>5.7269362908667241E-3</c:v>
                </c:pt>
                <c:pt idx="5">
                  <c:v>6.413589201299163E-3</c:v>
                </c:pt>
                <c:pt idx="6">
                  <c:v>7.0987609814460442E-3</c:v>
                </c:pt>
                <c:pt idx="7">
                  <c:v>7.7829955777739979E-3</c:v>
                </c:pt>
                <c:pt idx="8">
                  <c:v>8.4678386563145098E-3</c:v>
                </c:pt>
                <c:pt idx="9">
                  <c:v>9.1546063885131097E-3</c:v>
                </c:pt>
                <c:pt idx="10">
                  <c:v>9.8443148596674829E-3</c:v>
                </c:pt>
                <c:pt idx="11">
                  <c:v>1.0537641954190257E-2</c:v>
                </c:pt>
                <c:pt idx="12">
                  <c:v>1.123492381809868E-2</c:v>
                </c:pt>
                <c:pt idx="13">
                  <c:v>1.1936193003565266E-2</c:v>
                </c:pt>
                <c:pt idx="14">
                  <c:v>1.2641243999400724E-2</c:v>
                </c:pt>
                <c:pt idx="15">
                  <c:v>1.3349677075782976E-2</c:v>
                </c:pt>
                <c:pt idx="16">
                  <c:v>1.406094719994154E-2</c:v>
                </c:pt>
                <c:pt idx="17">
                  <c:v>1.4748107517663506E-2</c:v>
                </c:pt>
                <c:pt idx="18">
                  <c:v>1.5399445343756831E-2</c:v>
                </c:pt>
                <c:pt idx="19">
                  <c:v>1.6024820737550551E-2</c:v>
                </c:pt>
                <c:pt idx="20">
                  <c:v>1.6630498995261169E-2</c:v>
                </c:pt>
                <c:pt idx="21">
                  <c:v>1.7220656311503404E-2</c:v>
                </c:pt>
                <c:pt idx="22">
                  <c:v>1.7798285710803483E-2</c:v>
                </c:pt>
                <c:pt idx="23">
                  <c:v>1.8365515632502629E-2</c:v>
                </c:pt>
                <c:pt idx="24">
                  <c:v>1.8922920235103717E-2</c:v>
                </c:pt>
                <c:pt idx="25">
                  <c:v>1.9464991815672621E-2</c:v>
                </c:pt>
                <c:pt idx="26">
                  <c:v>1.9838761851029018E-2</c:v>
                </c:pt>
                <c:pt idx="27">
                  <c:v>2.0118548199079305E-2</c:v>
                </c:pt>
                <c:pt idx="28">
                  <c:v>2.0362134115037074E-2</c:v>
                </c:pt>
                <c:pt idx="29">
                  <c:v>2.0583018899632103E-2</c:v>
                </c:pt>
                <c:pt idx="30">
                  <c:v>2.0788134229403291E-2</c:v>
                </c:pt>
                <c:pt idx="31">
                  <c:v>2.0981581025797981E-2</c:v>
                </c:pt>
                <c:pt idx="32">
                  <c:v>2.1166015055308792E-2</c:v>
                </c:pt>
                <c:pt idx="33">
                  <c:v>2.1343273252879161E-2</c:v>
                </c:pt>
                <c:pt idx="34">
                  <c:v>2.1514701038001561E-2</c:v>
                </c:pt>
                <c:pt idx="35">
                  <c:v>2.1681298320370919E-2</c:v>
                </c:pt>
                <c:pt idx="36">
                  <c:v>2.1845121054478889E-2</c:v>
                </c:pt>
                <c:pt idx="37">
                  <c:v>2.1997743392478335E-2</c:v>
                </c:pt>
                <c:pt idx="38">
                  <c:v>2.2142934827692348E-2</c:v>
                </c:pt>
                <c:pt idx="39">
                  <c:v>2.228214164300469E-2</c:v>
                </c:pt>
                <c:pt idx="40">
                  <c:v>2.2416429985551541E-2</c:v>
                </c:pt>
                <c:pt idx="41">
                  <c:v>2.2546585149447518E-2</c:v>
                </c:pt>
                <c:pt idx="42">
                  <c:v>2.267323293884136E-2</c:v>
                </c:pt>
                <c:pt idx="43">
                  <c:v>2.2796862623638444E-2</c:v>
                </c:pt>
                <c:pt idx="44">
                  <c:v>2.2917864279616004E-2</c:v>
                </c:pt>
                <c:pt idx="45">
                  <c:v>2.3036557479130082E-2</c:v>
                </c:pt>
                <c:pt idx="46">
                  <c:v>2.3153208445346296E-2</c:v>
                </c:pt>
                <c:pt idx="47">
                  <c:v>2.3268040305862461E-2</c:v>
                </c:pt>
                <c:pt idx="48">
                  <c:v>2.3381242004307138E-2</c:v>
                </c:pt>
                <c:pt idx="49">
                  <c:v>2.3492976692010215E-2</c:v>
                </c:pt>
                <c:pt idx="50">
                  <c:v>2.3603380819041876E-2</c:v>
                </c:pt>
                <c:pt idx="51">
                  <c:v>2.3712575812768991E-2</c:v>
                </c:pt>
                <c:pt idx="52">
                  <c:v>2.3820667112610518E-2</c:v>
                </c:pt>
                <c:pt idx="53">
                  <c:v>2.385119516069328E-2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0CC-4AAF-AE18-A48DAE9C3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thickThin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80058624"/>
        <c:axId val="80072704"/>
      </c:lineChart>
      <c:catAx>
        <c:axId val="80058624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072704"/>
        <c:crosses val="autoZero"/>
        <c:auto val="1"/>
        <c:lblAlgn val="ctr"/>
        <c:lblOffset val="100"/>
        <c:noMultiLvlLbl val="0"/>
      </c:catAx>
      <c:valAx>
        <c:axId val="80072704"/>
        <c:scaling>
          <c:orientation val="minMax"/>
          <c:max val="2.5000000000000005E-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0586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95484318169429"/>
          <c:y val="3.6832412523020261E-2"/>
          <c:w val="0.84428452378170826"/>
          <c:h val="0.68532822899899948"/>
        </c:manualLayout>
      </c:layout>
      <c:lineChart>
        <c:grouping val="standard"/>
        <c:varyColors val="0"/>
        <c:ser>
          <c:idx val="0"/>
          <c:order val="0"/>
          <c:tx>
            <c:strRef>
              <c:f>'Markowitz Diário'!$AJ$11</c:f>
              <c:strCache>
                <c:ptCount val="1"/>
                <c:pt idx="0">
                  <c:v>Retorno - Perfil Conservador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'Markowitz Diário'!$AI$12:$AI$45</c:f>
              <c:numCache>
                <c:formatCode>0.00%</c:formatCode>
                <c:ptCount val="34"/>
                <c:pt idx="0">
                  <c:v>9.9999999999999995E-7</c:v>
                </c:pt>
                <c:pt idx="1">
                  <c:v>1E-3</c:v>
                </c:pt>
                <c:pt idx="2">
                  <c:v>1.9989999999999999E-3</c:v>
                </c:pt>
                <c:pt idx="3">
                  <c:v>2.9979999999999998E-3</c:v>
                </c:pt>
                <c:pt idx="4">
                  <c:v>3.9969999999999997E-3</c:v>
                </c:pt>
                <c:pt idx="5">
                  <c:v>4.9959999999999996E-3</c:v>
                </c:pt>
                <c:pt idx="6">
                  <c:v>5.9950000000000003E-3</c:v>
                </c:pt>
                <c:pt idx="7">
                  <c:v>6.9940000000000002E-3</c:v>
                </c:pt>
                <c:pt idx="8">
                  <c:v>7.9930000000000001E-3</c:v>
                </c:pt>
                <c:pt idx="9">
                  <c:v>8.992E-3</c:v>
                </c:pt>
                <c:pt idx="10">
                  <c:v>9.9909999999999999E-3</c:v>
                </c:pt>
                <c:pt idx="11">
                  <c:v>1.099E-2</c:v>
                </c:pt>
                <c:pt idx="12">
                  <c:v>1.1989E-2</c:v>
                </c:pt>
                <c:pt idx="13">
                  <c:v>1.2988E-2</c:v>
                </c:pt>
                <c:pt idx="14">
                  <c:v>1.3986999999999999E-2</c:v>
                </c:pt>
                <c:pt idx="15">
                  <c:v>1.4985999999999999E-2</c:v>
                </c:pt>
                <c:pt idx="16">
                  <c:v>1.5984999999999999E-2</c:v>
                </c:pt>
                <c:pt idx="17">
                  <c:v>1.6983999999999999E-2</c:v>
                </c:pt>
                <c:pt idx="18">
                  <c:v>1.7982999999999999E-2</c:v>
                </c:pt>
                <c:pt idx="19">
                  <c:v>1.8981999999999999E-2</c:v>
                </c:pt>
                <c:pt idx="20">
                  <c:v>1.9980999999999999E-2</c:v>
                </c:pt>
                <c:pt idx="21">
                  <c:v>2.0979999999999999E-2</c:v>
                </c:pt>
                <c:pt idx="22">
                  <c:v>2.1978999999999999E-2</c:v>
                </c:pt>
                <c:pt idx="23">
                  <c:v>2.2977999999999998E-2</c:v>
                </c:pt>
                <c:pt idx="24">
                  <c:v>2.3976999999999998E-2</c:v>
                </c:pt>
                <c:pt idx="25">
                  <c:v>2.4976000000000002E-2</c:v>
                </c:pt>
                <c:pt idx="26">
                  <c:v>2.5975000000000002E-2</c:v>
                </c:pt>
                <c:pt idx="27">
                  <c:v>2.6974000000000001E-2</c:v>
                </c:pt>
                <c:pt idx="28">
                  <c:v>2.7973000000000001E-2</c:v>
                </c:pt>
                <c:pt idx="29">
                  <c:v>2.8972000000000001E-2</c:v>
                </c:pt>
                <c:pt idx="30">
                  <c:v>2.9971000000000001E-2</c:v>
                </c:pt>
                <c:pt idx="31">
                  <c:v>3.0970000000000001E-2</c:v>
                </c:pt>
                <c:pt idx="32">
                  <c:v>3.1968999999999997E-2</c:v>
                </c:pt>
                <c:pt idx="33">
                  <c:v>3.2967999999999997E-2</c:v>
                </c:pt>
              </c:numCache>
            </c:numRef>
          </c:cat>
          <c:val>
            <c:numRef>
              <c:f>'Markowitz Diário'!$AJ$12:$AJ$45</c:f>
              <c:numCache>
                <c:formatCode>0.0000%</c:formatCode>
                <c:ptCount val="34"/>
                <c:pt idx="0">
                  <c:v>5.1664192171885226E-4</c:v>
                </c:pt>
                <c:pt idx="1">
                  <c:v>5.7596768017522098E-4</c:v>
                </c:pt>
                <c:pt idx="2" formatCode="0.000%">
                  <c:v>6.3523363760150243E-4</c:v>
                </c:pt>
                <c:pt idx="3" formatCode="0.000%">
                  <c:v>6.9450028873155605E-4</c:v>
                </c:pt>
                <c:pt idx="4" formatCode="0.000%">
                  <c:v>7.5376674181241012E-4</c:v>
                </c:pt>
                <c:pt idx="5" formatCode="0.000%">
                  <c:v>8.1303310783091922E-4</c:v>
                </c:pt>
                <c:pt idx="6" formatCode="0.000%">
                  <c:v>8.7229946858008022E-4</c:v>
                </c:pt>
                <c:pt idx="7" formatCode="0.000%">
                  <c:v>9.3156592301067774E-4</c:v>
                </c:pt>
                <c:pt idx="8" formatCode="0.000%">
                  <c:v>9.908321058151189E-4</c:v>
                </c:pt>
                <c:pt idx="9" formatCode="0.000%">
                  <c:v>1.0500987505645378E-3</c:v>
                </c:pt>
                <c:pt idx="10" formatCode="0.000%">
                  <c:v>1.1093647954504764E-3</c:v>
                </c:pt>
                <c:pt idx="11" formatCode="0.000%">
                  <c:v>1.1686314520174305E-3</c:v>
                </c:pt>
                <c:pt idx="12" formatCode="0.000%">
                  <c:v>1.2278977726738179E-3</c:v>
                </c:pt>
                <c:pt idx="13" formatCode="0.000%">
                  <c:v>1.2871642396619189E-3</c:v>
                </c:pt>
                <c:pt idx="14" formatCode="0.000%">
                  <c:v>1.3463973229261754E-3</c:v>
                </c:pt>
                <c:pt idx="15" formatCode="0.000%">
                  <c:v>1.4034877146513964E-3</c:v>
                </c:pt>
                <c:pt idx="16" formatCode="0.000%">
                  <c:v>1.4579310073446234E-3</c:v>
                </c:pt>
                <c:pt idx="17" formatCode="0.000%">
                  <c:v>1.5104511116086237E-3</c:v>
                </c:pt>
                <c:pt idx="18" formatCode="0.000%">
                  <c:v>1.5615161708868049E-3</c:v>
                </c:pt>
                <c:pt idx="19" formatCode="0.000%">
                  <c:v>1.6114471354200131E-3</c:v>
                </c:pt>
                <c:pt idx="20" formatCode="0.000%">
                  <c:v>1.6604701590305221E-3</c:v>
                </c:pt>
                <c:pt idx="21" formatCode="0.000%">
                  <c:v>1.7087539036397691E-3</c:v>
                </c:pt>
                <c:pt idx="22" formatCode="0.000%">
                  <c:v>1.7557458291931221E-3</c:v>
                </c:pt>
                <c:pt idx="23" formatCode="0.000%">
                  <c:v>1.8010943180376995E-3</c:v>
                </c:pt>
                <c:pt idx="24" formatCode="0.000%">
                  <c:v>1.8453076521794303E-3</c:v>
                </c:pt>
                <c:pt idx="25" formatCode="0.000%">
                  <c:v>1.8883295964133781E-3</c:v>
                </c:pt>
                <c:pt idx="26" formatCode="0.000%">
                  <c:v>1.9304706445431069E-3</c:v>
                </c:pt>
                <c:pt idx="27" formatCode="0.000%">
                  <c:v>1.9718715882689401E-3</c:v>
                </c:pt>
                <c:pt idx="28" formatCode="0.0%">
                  <c:v>2.0126438262291482E-3</c:v>
                </c:pt>
                <c:pt idx="29" formatCode="0.000%">
                  <c:v>2.0413054552318468E-3</c:v>
                </c:pt>
                <c:pt idx="30" formatCode="0.000%">
                  <c:v>2.0413054552318468E-3</c:v>
                </c:pt>
                <c:pt idx="31" formatCode="0.000%">
                  <c:v>2.0413054552318468E-3</c:v>
                </c:pt>
                <c:pt idx="32" formatCode="0.000%">
                  <c:v>2.0413054552318468E-3</c:v>
                </c:pt>
                <c:pt idx="33" formatCode="0.000%">
                  <c:v>2.0413054552318468E-3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7A9-451F-8FC0-D87DE4CF5D2E}"/>
            </c:ext>
          </c:extLst>
        </c:ser>
        <c:ser>
          <c:idx val="1"/>
          <c:order val="1"/>
          <c:tx>
            <c:strRef>
              <c:f>'Markowitz Diário'!$AK$11</c:f>
              <c:strCache>
                <c:ptCount val="1"/>
                <c:pt idx="0">
                  <c:v>Retorno - Perfil Moderado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'Markowitz Diário'!$AI$12:$AI$45</c:f>
              <c:numCache>
                <c:formatCode>0.00%</c:formatCode>
                <c:ptCount val="34"/>
                <c:pt idx="0">
                  <c:v>9.9999999999999995E-7</c:v>
                </c:pt>
                <c:pt idx="1">
                  <c:v>1E-3</c:v>
                </c:pt>
                <c:pt idx="2">
                  <c:v>1.9989999999999999E-3</c:v>
                </c:pt>
                <c:pt idx="3">
                  <c:v>2.9979999999999998E-3</c:v>
                </c:pt>
                <c:pt idx="4">
                  <c:v>3.9969999999999997E-3</c:v>
                </c:pt>
                <c:pt idx="5">
                  <c:v>4.9959999999999996E-3</c:v>
                </c:pt>
                <c:pt idx="6">
                  <c:v>5.9950000000000003E-3</c:v>
                </c:pt>
                <c:pt idx="7">
                  <c:v>6.9940000000000002E-3</c:v>
                </c:pt>
                <c:pt idx="8">
                  <c:v>7.9930000000000001E-3</c:v>
                </c:pt>
                <c:pt idx="9">
                  <c:v>8.992E-3</c:v>
                </c:pt>
                <c:pt idx="10">
                  <c:v>9.9909999999999999E-3</c:v>
                </c:pt>
                <c:pt idx="11">
                  <c:v>1.099E-2</c:v>
                </c:pt>
                <c:pt idx="12">
                  <c:v>1.1989E-2</c:v>
                </c:pt>
                <c:pt idx="13">
                  <c:v>1.2988E-2</c:v>
                </c:pt>
                <c:pt idx="14">
                  <c:v>1.3986999999999999E-2</c:v>
                </c:pt>
                <c:pt idx="15">
                  <c:v>1.4985999999999999E-2</c:v>
                </c:pt>
                <c:pt idx="16">
                  <c:v>1.5984999999999999E-2</c:v>
                </c:pt>
                <c:pt idx="17">
                  <c:v>1.6983999999999999E-2</c:v>
                </c:pt>
                <c:pt idx="18">
                  <c:v>1.7982999999999999E-2</c:v>
                </c:pt>
                <c:pt idx="19">
                  <c:v>1.8981999999999999E-2</c:v>
                </c:pt>
                <c:pt idx="20">
                  <c:v>1.9980999999999999E-2</c:v>
                </c:pt>
                <c:pt idx="21">
                  <c:v>2.0979999999999999E-2</c:v>
                </c:pt>
                <c:pt idx="22">
                  <c:v>2.1978999999999999E-2</c:v>
                </c:pt>
                <c:pt idx="23">
                  <c:v>2.2977999999999998E-2</c:v>
                </c:pt>
                <c:pt idx="24">
                  <c:v>2.3976999999999998E-2</c:v>
                </c:pt>
                <c:pt idx="25">
                  <c:v>2.4976000000000002E-2</c:v>
                </c:pt>
                <c:pt idx="26">
                  <c:v>2.5975000000000002E-2</c:v>
                </c:pt>
                <c:pt idx="27">
                  <c:v>2.6974000000000001E-2</c:v>
                </c:pt>
                <c:pt idx="28">
                  <c:v>2.7973000000000001E-2</c:v>
                </c:pt>
                <c:pt idx="29">
                  <c:v>2.8972000000000001E-2</c:v>
                </c:pt>
                <c:pt idx="30">
                  <c:v>2.9971000000000001E-2</c:v>
                </c:pt>
                <c:pt idx="31">
                  <c:v>3.0970000000000001E-2</c:v>
                </c:pt>
                <c:pt idx="32">
                  <c:v>3.1968999999999997E-2</c:v>
                </c:pt>
                <c:pt idx="33">
                  <c:v>3.2967999999999997E-2</c:v>
                </c:pt>
              </c:numCache>
            </c:numRef>
          </c:cat>
          <c:val>
            <c:numRef>
              <c:f>'Markowitz Diário'!$AK$12:$AK$45</c:f>
              <c:numCache>
                <c:formatCode>0.00%</c:formatCode>
                <c:ptCount val="34"/>
                <c:pt idx="0">
                  <c:v>5.4054536244119156E-4</c:v>
                </c:pt>
                <c:pt idx="1">
                  <c:v>5.9987112089756028E-4</c:v>
                </c:pt>
                <c:pt idx="2">
                  <c:v>6.5841997510217157E-4</c:v>
                </c:pt>
                <c:pt idx="3">
                  <c:v>7.1696952301055503E-4</c:v>
                </c:pt>
                <c:pt idx="4">
                  <c:v>7.7551887286973883E-4</c:v>
                </c:pt>
                <c:pt idx="5">
                  <c:v>8.3406813566657778E-4</c:v>
                </c:pt>
                <c:pt idx="6">
                  <c:v>8.9261739319406862E-4</c:v>
                </c:pt>
                <c:pt idx="7">
                  <c:v>9.5116674440299598E-4</c:v>
                </c:pt>
                <c:pt idx="8">
                  <c:v>1.009715823985767E-3</c:v>
                </c:pt>
                <c:pt idx="9">
                  <c:v>1.0682653655135156E-3</c:v>
                </c:pt>
                <c:pt idx="10">
                  <c:v>1.1268143071777841E-3</c:v>
                </c:pt>
                <c:pt idx="11">
                  <c:v>1.185363860523068E-3</c:v>
                </c:pt>
                <c:pt idx="12">
                  <c:v>1.2439130779577851E-3</c:v>
                </c:pt>
                <c:pt idx="13">
                  <c:v>1.3024624417242161E-3</c:v>
                </c:pt>
                <c:pt idx="14">
                  <c:v>1.3609784217668024E-3</c:v>
                </c:pt>
                <c:pt idx="15">
                  <c:v>1.4173517102703532E-3</c:v>
                </c:pt>
                <c:pt idx="16">
                  <c:v>1.47107789974191E-3</c:v>
                </c:pt>
                <c:pt idx="17">
                  <c:v>1.5228809007842401E-3</c:v>
                </c:pt>
                <c:pt idx="18">
                  <c:v>1.5732288568407512E-3</c:v>
                </c:pt>
                <c:pt idx="19">
                  <c:v>1.6224427181522891E-3</c:v>
                </c:pt>
                <c:pt idx="20">
                  <c:v>1.6707486385411281E-3</c:v>
                </c:pt>
                <c:pt idx="21">
                  <c:v>1.7183152799287048E-3</c:v>
                </c:pt>
                <c:pt idx="22">
                  <c:v>1.7645901022603876E-3</c:v>
                </c:pt>
                <c:pt idx="23">
                  <c:v>1.8092214878832949E-3</c:v>
                </c:pt>
                <c:pt idx="24">
                  <c:v>1.8527177188033554E-3</c:v>
                </c:pt>
                <c:pt idx="25">
                  <c:v>1.8950225598156332E-3</c:v>
                </c:pt>
                <c:pt idx="26">
                  <c:v>1.9364465047236917E-3</c:v>
                </c:pt>
                <c:pt idx="27">
                  <c:v>1.9771303452278547E-3</c:v>
                </c:pt>
                <c:pt idx="28">
                  <c:v>2.0171854799663925E-3</c:v>
                </c:pt>
                <c:pt idx="29">
                  <c:v>2.0451300057474212E-3</c:v>
                </c:pt>
                <c:pt idx="30">
                  <c:v>2.044412902525751E-3</c:v>
                </c:pt>
                <c:pt idx="31">
                  <c:v>2.0436957993040807E-3</c:v>
                </c:pt>
                <c:pt idx="32">
                  <c:v>2.0429786960824104E-3</c:v>
                </c:pt>
                <c:pt idx="33">
                  <c:v>2.0422615928607402E-3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7A9-451F-8FC0-D87DE4CF5D2E}"/>
            </c:ext>
          </c:extLst>
        </c:ser>
        <c:ser>
          <c:idx val="2"/>
          <c:order val="2"/>
          <c:tx>
            <c:strRef>
              <c:f>'Markowitz Diário'!$AL$11</c:f>
              <c:strCache>
                <c:ptCount val="1"/>
                <c:pt idx="0">
                  <c:v>Retorno - Perfil Agressivo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'Markowitz Diário'!$AI$12:$AI$45</c:f>
              <c:numCache>
                <c:formatCode>0.00%</c:formatCode>
                <c:ptCount val="34"/>
                <c:pt idx="0">
                  <c:v>9.9999999999999995E-7</c:v>
                </c:pt>
                <c:pt idx="1">
                  <c:v>1E-3</c:v>
                </c:pt>
                <c:pt idx="2">
                  <c:v>1.9989999999999999E-3</c:v>
                </c:pt>
                <c:pt idx="3">
                  <c:v>2.9979999999999998E-3</c:v>
                </c:pt>
                <c:pt idx="4">
                  <c:v>3.9969999999999997E-3</c:v>
                </c:pt>
                <c:pt idx="5">
                  <c:v>4.9959999999999996E-3</c:v>
                </c:pt>
                <c:pt idx="6">
                  <c:v>5.9950000000000003E-3</c:v>
                </c:pt>
                <c:pt idx="7">
                  <c:v>6.9940000000000002E-3</c:v>
                </c:pt>
                <c:pt idx="8">
                  <c:v>7.9930000000000001E-3</c:v>
                </c:pt>
                <c:pt idx="9">
                  <c:v>8.992E-3</c:v>
                </c:pt>
                <c:pt idx="10">
                  <c:v>9.9909999999999999E-3</c:v>
                </c:pt>
                <c:pt idx="11">
                  <c:v>1.099E-2</c:v>
                </c:pt>
                <c:pt idx="12">
                  <c:v>1.1989E-2</c:v>
                </c:pt>
                <c:pt idx="13">
                  <c:v>1.2988E-2</c:v>
                </c:pt>
                <c:pt idx="14">
                  <c:v>1.3986999999999999E-2</c:v>
                </c:pt>
                <c:pt idx="15">
                  <c:v>1.4985999999999999E-2</c:v>
                </c:pt>
                <c:pt idx="16">
                  <c:v>1.5984999999999999E-2</c:v>
                </c:pt>
                <c:pt idx="17">
                  <c:v>1.6983999999999999E-2</c:v>
                </c:pt>
                <c:pt idx="18">
                  <c:v>1.7982999999999999E-2</c:v>
                </c:pt>
                <c:pt idx="19">
                  <c:v>1.8981999999999999E-2</c:v>
                </c:pt>
                <c:pt idx="20">
                  <c:v>1.9980999999999999E-2</c:v>
                </c:pt>
                <c:pt idx="21">
                  <c:v>2.0979999999999999E-2</c:v>
                </c:pt>
                <c:pt idx="22">
                  <c:v>2.1978999999999999E-2</c:v>
                </c:pt>
                <c:pt idx="23">
                  <c:v>2.2977999999999998E-2</c:v>
                </c:pt>
                <c:pt idx="24">
                  <c:v>2.3976999999999998E-2</c:v>
                </c:pt>
                <c:pt idx="25">
                  <c:v>2.4976000000000002E-2</c:v>
                </c:pt>
                <c:pt idx="26">
                  <c:v>2.5975000000000002E-2</c:v>
                </c:pt>
                <c:pt idx="27">
                  <c:v>2.6974000000000001E-2</c:v>
                </c:pt>
                <c:pt idx="28">
                  <c:v>2.7973000000000001E-2</c:v>
                </c:pt>
                <c:pt idx="29">
                  <c:v>2.8972000000000001E-2</c:v>
                </c:pt>
                <c:pt idx="30">
                  <c:v>2.9971000000000001E-2</c:v>
                </c:pt>
                <c:pt idx="31">
                  <c:v>3.0970000000000001E-2</c:v>
                </c:pt>
                <c:pt idx="32">
                  <c:v>3.1968999999999997E-2</c:v>
                </c:pt>
                <c:pt idx="33">
                  <c:v>3.2967999999999997E-2</c:v>
                </c:pt>
              </c:numCache>
            </c:numRef>
          </c:cat>
          <c:val>
            <c:numRef>
              <c:f>'Markowitz Diário'!$AL$12:$AL$45</c:f>
              <c:numCache>
                <c:formatCode>0.00%</c:formatCode>
                <c:ptCount val="34"/>
                <c:pt idx="0">
                  <c:v>5.9733094954217414E-4</c:v>
                </c:pt>
                <c:pt idx="1">
                  <c:v>6.5665670799854286E-4</c:v>
                </c:pt>
                <c:pt idx="2">
                  <c:v>7.1350199459012463E-4</c:v>
                </c:pt>
                <c:pt idx="3">
                  <c:v>7.7034797488547855E-4</c:v>
                </c:pt>
                <c:pt idx="4">
                  <c:v>8.2719375713163304E-4</c:v>
                </c:pt>
                <c:pt idx="5">
                  <c:v>8.8403945231544246E-4</c:v>
                </c:pt>
                <c:pt idx="6">
                  <c:v>9.4088514222990377E-4</c:v>
                </c:pt>
                <c:pt idx="7">
                  <c:v>9.9773092582580171E-4</c:v>
                </c:pt>
                <c:pt idx="8">
                  <c:v>1.0545764377955431E-3</c:v>
                </c:pt>
                <c:pt idx="9">
                  <c:v>1.1114224117102624E-3</c:v>
                </c:pt>
                <c:pt idx="10">
                  <c:v>1.1682677857615014E-3</c:v>
                </c:pt>
                <c:pt idx="11">
                  <c:v>1.2251137714937557E-3</c:v>
                </c:pt>
                <c:pt idx="12">
                  <c:v>1.2819594213154435E-3</c:v>
                </c:pt>
                <c:pt idx="13">
                  <c:v>1.338805217468845E-3</c:v>
                </c:pt>
                <c:pt idx="14">
                  <c:v>1.3956176298984017E-3</c:v>
                </c:pt>
                <c:pt idx="15">
                  <c:v>1.4502873507889231E-3</c:v>
                </c:pt>
                <c:pt idx="16">
                  <c:v>1.5023099726474505E-3</c:v>
                </c:pt>
                <c:pt idx="17">
                  <c:v>1.552409406076751E-3</c:v>
                </c:pt>
                <c:pt idx="18">
                  <c:v>1.6010537945202327E-3</c:v>
                </c:pt>
                <c:pt idx="19">
                  <c:v>1.6485640882187413E-3</c:v>
                </c:pt>
                <c:pt idx="20">
                  <c:v>1.6951664409945505E-3</c:v>
                </c:pt>
                <c:pt idx="21">
                  <c:v>1.7410295147690978E-3</c:v>
                </c:pt>
                <c:pt idx="22">
                  <c:v>1.7856007694877511E-3</c:v>
                </c:pt>
                <c:pt idx="23">
                  <c:v>1.8285285874976289E-3</c:v>
                </c:pt>
                <c:pt idx="24">
                  <c:v>1.8703212508046601E-3</c:v>
                </c:pt>
                <c:pt idx="25">
                  <c:v>1.9109225242039082E-3</c:v>
                </c:pt>
                <c:pt idx="26">
                  <c:v>1.9506429014989374E-3</c:v>
                </c:pt>
                <c:pt idx="27">
                  <c:v>1.9896231743900708E-3</c:v>
                </c:pt>
                <c:pt idx="28">
                  <c:v>2.0279747415155795E-3</c:v>
                </c:pt>
                <c:pt idx="29">
                  <c:v>2.0542156996835783E-3</c:v>
                </c:pt>
                <c:pt idx="30">
                  <c:v>2.0517950288488785E-3</c:v>
                </c:pt>
                <c:pt idx="31">
                  <c:v>2.0493743580141791E-3</c:v>
                </c:pt>
                <c:pt idx="32">
                  <c:v>2.0469536871794793E-3</c:v>
                </c:pt>
                <c:pt idx="33">
                  <c:v>2.0445330163447796E-3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7A9-451F-8FC0-D87DE4CF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80136832"/>
        <c:axId val="80151296"/>
      </c:lineChart>
      <c:catAx>
        <c:axId val="8013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Risco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151296"/>
        <c:crosses val="autoZero"/>
        <c:auto val="1"/>
        <c:lblAlgn val="ctr"/>
        <c:lblOffset val="100"/>
        <c:noMultiLvlLbl val="0"/>
      </c:catAx>
      <c:valAx>
        <c:axId val="80151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Retorno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1368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Perfil</a:t>
            </a:r>
            <a:r>
              <a:rPr lang="pt-BR" baseline="0" dirty="0" smtClean="0"/>
              <a:t> C</a:t>
            </a:r>
            <a:r>
              <a:rPr lang="pt-BR" dirty="0" smtClean="0"/>
              <a:t>onservador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600310050857442E-2"/>
          <c:y val="0.26913909714248152"/>
          <c:w val="0.68332857045311424"/>
          <c:h val="0.64333607941804205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49-435E-9214-4EAB8AA458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49-435E-9214-4EAB8AA4586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'[TABELA RESTRIÇÕES.xlsx]PRODUTO'!$D$23:$D$24</c:f>
              <c:strCache>
                <c:ptCount val="2"/>
                <c:pt idx="0">
                  <c:v>Renda Fixa </c:v>
                </c:pt>
                <c:pt idx="1">
                  <c:v>Renda Variável</c:v>
                </c:pt>
              </c:strCache>
            </c:strRef>
          </c:cat>
          <c:val>
            <c:numRef>
              <c:f>'[TABELA RESTRIÇÕES.xlsx]PRODUTO'!$E$23:$E$24</c:f>
              <c:numCache>
                <c:formatCode>0%</c:formatCode>
                <c:ptCount val="2"/>
                <c:pt idx="0">
                  <c:v>0.83</c:v>
                </c:pt>
                <c:pt idx="1">
                  <c:v>0.17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549-435E-9214-4EAB8AA4586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Perfil</a:t>
            </a:r>
            <a:r>
              <a:rPr lang="pt-BR" baseline="0"/>
              <a:t> Moderado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620841180163214E-2"/>
          <c:y val="0.20575999691215069"/>
          <c:w val="0.75242492993460564"/>
          <c:h val="0.7403184344603983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431-4F0C-9FC5-619B4B6686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431-4F0C-9FC5-619B4B66869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'[TABELA RESTRIÇÕES.xlsx]PRODUTO'!$D$23:$D$24</c:f>
              <c:strCache>
                <c:ptCount val="2"/>
                <c:pt idx="0">
                  <c:v>Renda Fixa </c:v>
                </c:pt>
                <c:pt idx="1">
                  <c:v>Renda Variável</c:v>
                </c:pt>
              </c:strCache>
            </c:strRef>
          </c:cat>
          <c:val>
            <c:numRef>
              <c:f>'[TABELA RESTRIÇÕES.xlsx]PRODUTO'!$E$23:$E$24</c:f>
              <c:numCache>
                <c:formatCode>0%</c:formatCode>
                <c:ptCount val="2"/>
                <c:pt idx="0">
                  <c:v>0.61</c:v>
                </c:pt>
                <c:pt idx="1">
                  <c:v>0.39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431-4F0C-9FC5-619B4B66869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Perfil</a:t>
            </a:r>
            <a:r>
              <a:rPr lang="pt-BR" baseline="0"/>
              <a:t> Agressivo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5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4C-4683-9EB0-3D362E923E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74C-4683-9EB0-3D362E923E9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'[TABELA RESTRIÇÕES.xlsx]PRODUTO'!$D$23:$D$24</c:f>
              <c:strCache>
                <c:ptCount val="2"/>
                <c:pt idx="0">
                  <c:v>Renda Fixa </c:v>
                </c:pt>
                <c:pt idx="1">
                  <c:v>Renda Variável</c:v>
                </c:pt>
              </c:strCache>
            </c:strRef>
          </c:cat>
          <c:val>
            <c:numRef>
              <c:f>'[TABELA RESTRIÇÕES.xlsx]PRODUTO'!$E$23:$E$24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74C-4683-9EB0-3D362E923E9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0.19951</cdr:x>
      <cdr:y>0.49048</cdr:y>
    </cdr:from>
    <cdr:to>
      <cdr:x>0.19951</cdr:x>
      <cdr:y>0.73333</cdr:y>
    </cdr:to>
    <cdr:cxnSp macro="">
      <cdr:nvCxnSpPr>
        <cdr:cNvPr id="5" name="Conector reto 4">
          <a:extLst xmlns:a="http://schemas.openxmlformats.org/drawingml/2006/main">
            <a:ext uri="{FF2B5EF4-FFF2-40B4-BE49-F238E27FC236}">
              <a16:creationId xmlns="" xmlns:a16="http://schemas.microsoft.com/office/drawing/2014/main" id="{B88BC741-0C01-49FA-9688-0662A2AA797A}"/>
            </a:ext>
          </a:extLst>
        </cdr:cNvPr>
        <cdr:cNvCxnSpPr/>
      </cdr:nvCxnSpPr>
      <cdr:spPr>
        <a:xfrm xmlns:a="http://schemas.openxmlformats.org/drawingml/2006/main" flipV="1">
          <a:off x="1562100" y="1962151"/>
          <a:ext cx="0" cy="97155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0.49899</cdr:x>
      <cdr:y>0.28531</cdr:y>
    </cdr:from>
    <cdr:to>
      <cdr:x>0.49924</cdr:x>
      <cdr:y>0.74011</cdr:y>
    </cdr:to>
    <cdr:cxnSp macro="">
      <cdr:nvCxnSpPr>
        <cdr:cNvPr id="8" name="Conector reto 7">
          <a:extLst xmlns:a="http://schemas.openxmlformats.org/drawingml/2006/main">
            <a:ext uri="{FF2B5EF4-FFF2-40B4-BE49-F238E27FC236}">
              <a16:creationId xmlns="" xmlns:a16="http://schemas.microsoft.com/office/drawing/2014/main" id="{6263A23F-A324-4330-8E52-67EE3D014F4D}"/>
            </a:ext>
          </a:extLst>
        </cdr:cNvPr>
        <cdr:cNvCxnSpPr/>
      </cdr:nvCxnSpPr>
      <cdr:spPr>
        <a:xfrm xmlns:a="http://schemas.openxmlformats.org/drawingml/2006/main" flipV="1">
          <a:off x="3141654" y="962023"/>
          <a:ext cx="1574" cy="1533517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3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2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0.17518</cdr:x>
      <cdr:y>0.39286</cdr:y>
    </cdr:from>
    <cdr:to>
      <cdr:x>0.20438</cdr:x>
      <cdr:y>0.46667</cdr:y>
    </cdr:to>
    <cdr:sp macro="" textlink="">
      <cdr:nvSpPr>
        <cdr:cNvPr id="10" name="CaixaDeTexto 9">
          <a:extLst xmlns:a="http://schemas.openxmlformats.org/drawingml/2006/main">
            <a:ext uri="{FF2B5EF4-FFF2-40B4-BE49-F238E27FC236}">
              <a16:creationId xmlns="" xmlns:a16="http://schemas.microsoft.com/office/drawing/2014/main" id="{B4908532-F4B2-466E-860C-6C98FB6F8B2B}"/>
            </a:ext>
          </a:extLst>
        </cdr:cNvPr>
        <cdr:cNvSpPr txBox="1"/>
      </cdr:nvSpPr>
      <cdr:spPr>
        <a:xfrm xmlns:a="http://schemas.openxmlformats.org/drawingml/2006/main">
          <a:off x="1371600" y="1571626"/>
          <a:ext cx="2286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100" b="1">
              <a:solidFill>
                <a:sysClr val="windowText" lastClr="000000"/>
              </a:solidFill>
            </a:rPr>
            <a:t>C</a:t>
          </a:r>
        </a:p>
      </cdr:txBody>
    </cdr:sp>
  </cdr:relSizeAnchor>
  <cdr:relSizeAnchor xmlns:cdr="http://schemas.openxmlformats.org/drawingml/2006/chartDrawing">
    <cdr:from>
      <cdr:x>0.27494</cdr:x>
      <cdr:y>0.33333</cdr:y>
    </cdr:from>
    <cdr:to>
      <cdr:x>0.3017</cdr:x>
      <cdr:y>0.49762</cdr:y>
    </cdr:to>
    <cdr:sp macro="" textlink="">
      <cdr:nvSpPr>
        <cdr:cNvPr id="11" name="CaixaDeTexto 10">
          <a:extLst xmlns:a="http://schemas.openxmlformats.org/drawingml/2006/main">
            <a:ext uri="{FF2B5EF4-FFF2-40B4-BE49-F238E27FC236}">
              <a16:creationId xmlns="" xmlns:a16="http://schemas.microsoft.com/office/drawing/2014/main" id="{D57AB6EF-04D6-4EC0-A8DB-C395B4051381}"/>
            </a:ext>
          </a:extLst>
        </cdr:cNvPr>
        <cdr:cNvSpPr txBox="1"/>
      </cdr:nvSpPr>
      <cdr:spPr>
        <a:xfrm xmlns:a="http://schemas.openxmlformats.org/drawingml/2006/main">
          <a:off x="2152651" y="1333501"/>
          <a:ext cx="209550" cy="657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100">
              <a:solidFill>
                <a:sysClr val="windowText" lastClr="000000"/>
              </a:solidFill>
            </a:rPr>
            <a:t>M</a:t>
          </a:r>
        </a:p>
      </cdr:txBody>
    </cdr:sp>
  </cdr:relSizeAnchor>
  <cdr:relSizeAnchor xmlns:cdr="http://schemas.openxmlformats.org/drawingml/2006/chartDrawing">
    <cdr:from>
      <cdr:x>0.45377</cdr:x>
      <cdr:y>0.23333</cdr:y>
    </cdr:from>
    <cdr:to>
      <cdr:x>0.48418</cdr:x>
      <cdr:y>0.30952</cdr:y>
    </cdr:to>
    <cdr:sp macro="" textlink="">
      <cdr:nvSpPr>
        <cdr:cNvPr id="12" name="CaixaDeTexto 11">
          <a:extLst xmlns:a="http://schemas.openxmlformats.org/drawingml/2006/main">
            <a:ext uri="{FF2B5EF4-FFF2-40B4-BE49-F238E27FC236}">
              <a16:creationId xmlns="" xmlns:a16="http://schemas.microsoft.com/office/drawing/2014/main" id="{259D6157-98C8-44BC-BE01-5D05DEB74EC4}"/>
            </a:ext>
          </a:extLst>
        </cdr:cNvPr>
        <cdr:cNvSpPr txBox="1"/>
      </cdr:nvSpPr>
      <cdr:spPr>
        <a:xfrm xmlns:a="http://schemas.openxmlformats.org/drawingml/2006/main">
          <a:off x="3552825" y="933451"/>
          <a:ext cx="23812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100">
              <a:solidFill>
                <a:sysClr val="windowText" lastClr="000000"/>
              </a:solidFill>
            </a:rPr>
            <a:t>A</a:t>
          </a:r>
        </a:p>
      </cdr:txBody>
    </cdr:sp>
  </cdr:relSizeAnchor>
  <cdr:relSizeAnchor xmlns:cdr="http://schemas.openxmlformats.org/drawingml/2006/chartDrawing">
    <cdr:from>
      <cdr:x>0.19676</cdr:x>
      <cdr:y>0.48547</cdr:y>
    </cdr:from>
    <cdr:to>
      <cdr:x>0.20402</cdr:x>
      <cdr:y>0.50056</cdr:y>
    </cdr:to>
    <cdr:sp macro="" textlink="">
      <cdr:nvSpPr>
        <cdr:cNvPr id="14" name="Elipse 13">
          <a:extLst xmlns:a="http://schemas.openxmlformats.org/drawingml/2006/main">
            <a:ext uri="{FF2B5EF4-FFF2-40B4-BE49-F238E27FC236}">
              <a16:creationId xmlns="" xmlns:a16="http://schemas.microsoft.com/office/drawing/2014/main" id="{339A15BB-7926-49CA-BF18-C968C92351CF}"/>
            </a:ext>
          </a:extLst>
        </cdr:cNvPr>
        <cdr:cNvSpPr/>
      </cdr:nvSpPr>
      <cdr:spPr>
        <a:xfrm xmlns:a="http://schemas.openxmlformats.org/drawingml/2006/main">
          <a:off x="1238794" y="1636930"/>
          <a:ext cx="45719" cy="509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0.32285</cdr:x>
      <cdr:y>0.39343</cdr:y>
    </cdr:from>
    <cdr:to>
      <cdr:x>0.33137</cdr:x>
      <cdr:y>0.4101</cdr:y>
    </cdr:to>
    <cdr:sp macro="" textlink="">
      <cdr:nvSpPr>
        <cdr:cNvPr id="15" name="Elipse 14">
          <a:extLst xmlns:a="http://schemas.openxmlformats.org/drawingml/2006/main"/>
        </cdr:cNvPr>
        <cdr:cNvSpPr/>
      </cdr:nvSpPr>
      <cdr:spPr>
        <a:xfrm xmlns:a="http://schemas.openxmlformats.org/drawingml/2006/main">
          <a:off x="2032646" y="1326583"/>
          <a:ext cx="53642" cy="56209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0.49511</cdr:x>
      <cdr:y>0.27825</cdr:y>
    </cdr:from>
    <cdr:to>
      <cdr:x>0.50363</cdr:x>
      <cdr:y>0.29492</cdr:y>
    </cdr:to>
    <cdr:sp macro="" textlink="">
      <cdr:nvSpPr>
        <cdr:cNvPr id="16" name="Elipse 15">
          <a:extLst xmlns:a="http://schemas.openxmlformats.org/drawingml/2006/main"/>
        </cdr:cNvPr>
        <cdr:cNvSpPr/>
      </cdr:nvSpPr>
      <cdr:spPr>
        <a:xfrm xmlns:a="http://schemas.openxmlformats.org/drawingml/2006/main">
          <a:off x="3117214" y="938201"/>
          <a:ext cx="53642" cy="56209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0.32711</cdr:x>
      <cdr:y>0.39343</cdr:y>
    </cdr:from>
    <cdr:to>
      <cdr:x>0.32726</cdr:x>
      <cdr:y>0.74337</cdr:y>
    </cdr:to>
    <cdr:cxnSp macro="">
      <cdr:nvCxnSpPr>
        <cdr:cNvPr id="17" name="Conector reto 16">
          <a:extLst xmlns:a="http://schemas.openxmlformats.org/drawingml/2006/main"/>
        </cdr:cNvPr>
        <cdr:cNvCxnSpPr>
          <a:endCxn xmlns:a="http://schemas.openxmlformats.org/drawingml/2006/main" id="15" idx="0"/>
        </cdr:cNvCxnSpPr>
      </cdr:nvCxnSpPr>
      <cdr:spPr>
        <a:xfrm xmlns:a="http://schemas.openxmlformats.org/drawingml/2006/main" flipH="1" flipV="1">
          <a:off x="2059467" y="1326583"/>
          <a:ext cx="986" cy="1179962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0.09999</cdr:x>
      <cdr:y>0.01135</cdr:y>
    </cdr:from>
    <cdr:to>
      <cdr:x>0.78693</cdr:x>
      <cdr:y>0.11116</cdr:y>
    </cdr:to>
    <cdr:sp macro="" textlink="">
      <cdr:nvSpPr>
        <cdr:cNvPr id="13" name="Caixa de Texto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29519" y="38267"/>
          <a:ext cx="4324985" cy="33655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 indent="450215" algn="just">
            <a:lnSpc>
              <a:spcPct val="150000"/>
            </a:lnSpc>
            <a:spcAft>
              <a:spcPts val="800"/>
            </a:spcAft>
          </a:pPr>
          <a:r>
            <a:rPr lang="pt-B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 – Conservador      M – Moderado        A - Agressivo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0.17346</cdr:x>
      <cdr:y>0.60057</cdr:y>
    </cdr:from>
    <cdr:to>
      <cdr:x>0.17485</cdr:x>
      <cdr:y>0.79726</cdr:y>
    </cdr:to>
    <cdr:cxnSp macro="">
      <cdr:nvCxnSpPr>
        <cdr:cNvPr id="2" name="Conector reto 1"/>
        <cdr:cNvCxnSpPr/>
      </cdr:nvCxnSpPr>
      <cdr:spPr>
        <a:xfrm xmlns:a="http://schemas.openxmlformats.org/drawingml/2006/main" flipH="1" flipV="1">
          <a:off x="1105546" y="2087958"/>
          <a:ext cx="8879" cy="68381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0.27613</cdr:x>
      <cdr:y>0.48665</cdr:y>
    </cdr:from>
    <cdr:to>
      <cdr:x>0.27648</cdr:x>
      <cdr:y>0.80548</cdr:y>
    </cdr:to>
    <cdr:cxnSp macro="">
      <cdr:nvCxnSpPr>
        <cdr:cNvPr id="4" name="Conector reto 3"/>
        <cdr:cNvCxnSpPr/>
      </cdr:nvCxnSpPr>
      <cdr:spPr>
        <a:xfrm xmlns:a="http://schemas.openxmlformats.org/drawingml/2006/main" flipH="1" flipV="1">
          <a:off x="1759913" y="1691900"/>
          <a:ext cx="2212" cy="110845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0.16965</cdr:x>
      <cdr:y>0.59499</cdr:y>
    </cdr:from>
    <cdr:to>
      <cdr:x>0.17692</cdr:x>
      <cdr:y>0.60814</cdr:y>
    </cdr:to>
    <cdr:sp macro="" textlink="">
      <cdr:nvSpPr>
        <cdr:cNvPr id="8" name="Elipse 7">
          <a:extLst xmlns:a="http://schemas.openxmlformats.org/drawingml/2006/main"/>
        </cdr:cNvPr>
        <cdr:cNvSpPr/>
      </cdr:nvSpPr>
      <cdr:spPr>
        <a:xfrm xmlns:a="http://schemas.openxmlformats.org/drawingml/2006/main" flipH="1" flipV="1">
          <a:off x="1066478" y="2068550"/>
          <a:ext cx="45719" cy="45719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0.27221</cdr:x>
      <cdr:y>0.48021</cdr:y>
    </cdr:from>
    <cdr:to>
      <cdr:x>0.27948</cdr:x>
      <cdr:y>0.49336</cdr:y>
    </cdr:to>
    <cdr:sp macro="" textlink="">
      <cdr:nvSpPr>
        <cdr:cNvPr id="9" name="Elipse 8">
          <a:extLst xmlns:a="http://schemas.openxmlformats.org/drawingml/2006/main"/>
        </cdr:cNvPr>
        <cdr:cNvSpPr/>
      </cdr:nvSpPr>
      <cdr:spPr>
        <a:xfrm xmlns:a="http://schemas.openxmlformats.org/drawingml/2006/main" flipH="1">
          <a:off x="1711228" y="1669497"/>
          <a:ext cx="45719" cy="45719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0.1216</cdr:x>
      <cdr:y>0.65472</cdr:y>
    </cdr:from>
    <cdr:to>
      <cdr:x>0.12888</cdr:x>
      <cdr:y>0.66936</cdr:y>
    </cdr:to>
    <cdr:sp macro="" textlink="">
      <cdr:nvSpPr>
        <cdr:cNvPr id="7" name="Elipse 6">
          <a:extLst xmlns:a="http://schemas.openxmlformats.org/drawingml/2006/main"/>
        </cdr:cNvPr>
        <cdr:cNvSpPr/>
      </cdr:nvSpPr>
      <cdr:spPr>
        <a:xfrm xmlns:a="http://schemas.openxmlformats.org/drawingml/2006/main">
          <a:off x="764456" y="2276220"/>
          <a:ext cx="45719" cy="509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0.09898</cdr:x>
      <cdr:y>0.57494</cdr:y>
    </cdr:from>
    <cdr:to>
      <cdr:x>0.13724</cdr:x>
      <cdr:y>0.66086</cdr:y>
    </cdr:to>
    <cdr:pic>
      <cdr:nvPicPr>
        <cdr:cNvPr id="1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0849" y="1998851"/>
          <a:ext cx="243849" cy="29871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0.13936</cdr:x>
      <cdr:y>0.52516</cdr:y>
    </cdr:from>
    <cdr:to>
      <cdr:x>0.18528</cdr:x>
      <cdr:y>0.61108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888226" y="1825775"/>
          <a:ext cx="292633" cy="29873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0.2386</cdr:x>
      <cdr:y>0.40511</cdr:y>
    </cdr:from>
    <cdr:to>
      <cdr:x>0.27782</cdr:x>
      <cdr:y>0.49104</cdr:y>
    </cdr:to>
    <cdr:pic>
      <cdr:nvPicPr>
        <cdr:cNvPr id="1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1520710" y="1408403"/>
          <a:ext cx="249969" cy="29874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0.06804</cdr:x>
      <cdr:y>0.02216</cdr:y>
    </cdr:from>
    <cdr:to>
      <cdr:x>0.74663</cdr:x>
      <cdr:y>0.11896</cdr:y>
    </cdr:to>
    <cdr:sp macro="" textlink="">
      <cdr:nvSpPr>
        <cdr:cNvPr id="12" name="Caixa de Texto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3672" y="77036"/>
          <a:ext cx="4324985" cy="33655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indent="450215" algn="just">
            <a:lnSpc>
              <a:spcPct val="150000"/>
            </a:lnSpc>
            <a:spcAft>
              <a:spcPts val="800"/>
            </a:spcAft>
          </a:pPr>
          <a:r>
            <a:rPr lang="pt-B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 – Conservador      M – Moderado        A - Agressivo</a:t>
          </a:r>
        </a:p>
      </cdr:txBody>
    </cdr:sp>
  </cdr:relSizeAnchor>
  <cdr:relSizeAnchor xmlns:cdr="http://schemas.openxmlformats.org/drawingml/2006/chartDrawing">
    <cdr:from>
      <cdr:x>0.0671</cdr:x>
      <cdr:y>0.9032</cdr:y>
    </cdr:from>
    <cdr:to>
      <cdr:x>0.74569</cdr:x>
      <cdr:y>1</cdr:y>
    </cdr:to>
    <cdr:sp macro="" textlink="">
      <cdr:nvSpPr>
        <cdr:cNvPr id="14" name="Caixa de Texto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7662" y="3140088"/>
          <a:ext cx="4324989" cy="336537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indent="450215" algn="just">
            <a:lnSpc>
              <a:spcPct val="150000"/>
            </a:lnSpc>
            <a:spcAft>
              <a:spcPts val="800"/>
            </a:spcAft>
          </a:pPr>
          <a:r>
            <a:rPr lang="pt-B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 – Conservador      M – Moderado        A - Agressivo</a:t>
          </a:r>
        </a:p>
      </cdr:txBody>
    </cdr:sp>
  </cdr:relSizeAnchor>
  <cdr:relSizeAnchor xmlns:cdr="http://schemas.openxmlformats.org/drawingml/2006/chartDrawing">
    <cdr:from>
      <cdr:x>0.1242</cdr:x>
      <cdr:y>0.65342</cdr:y>
    </cdr:from>
    <cdr:to>
      <cdr:x>0.1242</cdr:x>
      <cdr:y>0.81909</cdr:y>
    </cdr:to>
    <cdr:cxnSp macro="">
      <cdr:nvCxnSpPr>
        <cdr:cNvPr id="15" name="Conector reto 14">
          <a:extLst xmlns:a="http://schemas.openxmlformats.org/drawingml/2006/main">
            <a:ext uri="{FF2B5EF4-FFF2-40B4-BE49-F238E27FC236}">
              <a16:creationId xmlns:a16="http://schemas.microsoft.com/office/drawing/2014/main" xmlns="" xmlns:lc="http://schemas.openxmlformats.org/drawingml/2006/lockedCanvas" id="{B88BC741-0C01-49FA-9688-0662A2AA797A}"/>
            </a:ext>
          </a:extLst>
        </cdr:cNvPr>
        <cdr:cNvCxnSpPr/>
      </cdr:nvCxnSpPr>
      <cdr:spPr>
        <a:xfrm xmlns:a="http://schemas.openxmlformats.org/drawingml/2006/main" flipV="1">
          <a:off x="791567" y="2271682"/>
          <a:ext cx="0" cy="57600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0.28333</cdr:x>
      <cdr:y>0.48555</cdr:y>
    </cdr:from>
    <cdr:to>
      <cdr:x>0.28384</cdr:x>
      <cdr:y>0.72785</cdr:y>
    </cdr:to>
    <cdr:cxnSp macro="">
      <cdr:nvCxnSpPr>
        <cdr:cNvPr id="2" name="Conector reto 1"/>
        <cdr:cNvCxnSpPr/>
      </cdr:nvCxnSpPr>
      <cdr:spPr>
        <a:xfrm xmlns:a="http://schemas.openxmlformats.org/drawingml/2006/main" flipV="1">
          <a:off x="1818933" y="1674208"/>
          <a:ext cx="3289" cy="83545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0.41921</cdr:x>
      <cdr:y>0.38941</cdr:y>
    </cdr:from>
    <cdr:to>
      <cdr:x>0.42064</cdr:x>
      <cdr:y>0.72594</cdr:y>
    </cdr:to>
    <cdr:cxnSp macro="">
      <cdr:nvCxnSpPr>
        <cdr:cNvPr id="4" name="Conector reto 3"/>
        <cdr:cNvCxnSpPr>
          <a:endCxn xmlns:a="http://schemas.openxmlformats.org/drawingml/2006/main" id="10" idx="0"/>
        </cdr:cNvCxnSpPr>
      </cdr:nvCxnSpPr>
      <cdr:spPr>
        <a:xfrm xmlns:a="http://schemas.openxmlformats.org/drawingml/2006/main" flipH="1" flipV="1">
          <a:off x="2691277" y="1342713"/>
          <a:ext cx="9164" cy="116037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0.19985</cdr:x>
      <cdr:y>0.5352</cdr:y>
    </cdr:from>
    <cdr:to>
      <cdr:x>0.20707</cdr:x>
      <cdr:y>0.54997</cdr:y>
    </cdr:to>
    <cdr:sp macro="" textlink="">
      <cdr:nvSpPr>
        <cdr:cNvPr id="8" name="Elipse 7">
          <a:extLst xmlns:a="http://schemas.openxmlformats.org/drawingml/2006/main"/>
        </cdr:cNvPr>
        <cdr:cNvSpPr/>
      </cdr:nvSpPr>
      <cdr:spPr>
        <a:xfrm xmlns:a="http://schemas.openxmlformats.org/drawingml/2006/main">
          <a:off x="1283007" y="1845413"/>
          <a:ext cx="46351" cy="5089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0.27951</cdr:x>
      <cdr:y>0.4737</cdr:y>
    </cdr:from>
    <cdr:to>
      <cdr:x>0.28663</cdr:x>
      <cdr:y>0.48696</cdr:y>
    </cdr:to>
    <cdr:sp macro="" textlink="">
      <cdr:nvSpPr>
        <cdr:cNvPr id="9" name="Elipse 8">
          <a:extLst xmlns:a="http://schemas.openxmlformats.org/drawingml/2006/main"/>
        </cdr:cNvPr>
        <cdr:cNvSpPr/>
      </cdr:nvSpPr>
      <cdr:spPr>
        <a:xfrm xmlns:a="http://schemas.openxmlformats.org/drawingml/2006/main" flipH="1">
          <a:off x="1794442" y="1633334"/>
          <a:ext cx="45709" cy="45721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0.41565</cdr:x>
      <cdr:y>0.37615</cdr:y>
    </cdr:from>
    <cdr:to>
      <cdr:x>0.42277</cdr:x>
      <cdr:y>0.38941</cdr:y>
    </cdr:to>
    <cdr:sp macro="" textlink="">
      <cdr:nvSpPr>
        <cdr:cNvPr id="10" name="Elipse 9">
          <a:extLst xmlns:a="http://schemas.openxmlformats.org/drawingml/2006/main"/>
        </cdr:cNvPr>
        <cdr:cNvSpPr/>
      </cdr:nvSpPr>
      <cdr:spPr>
        <a:xfrm xmlns:a="http://schemas.openxmlformats.org/drawingml/2006/main" flipH="1" flipV="1">
          <a:off x="2668418" y="1296994"/>
          <a:ext cx="45719" cy="45719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0.17298</cdr:x>
      <cdr:y>0.46771</cdr:y>
    </cdr:from>
    <cdr:to>
      <cdr:x>0.21097</cdr:x>
      <cdr:y>0.55434</cdr:y>
    </cdr:to>
    <cdr:pic>
      <cdr:nvPicPr>
        <cdr:cNvPr id="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10527" y="1612681"/>
          <a:ext cx="243849" cy="29871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0.24383</cdr:x>
      <cdr:y>0.40885</cdr:y>
    </cdr:from>
    <cdr:to>
      <cdr:x>0.28942</cdr:x>
      <cdr:y>0.49548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1565367" y="1409752"/>
          <a:ext cx="292681" cy="29870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0.37968</cdr:x>
      <cdr:y>0.31792</cdr:y>
    </cdr:from>
    <cdr:to>
      <cdr:x>0.41862</cdr:x>
      <cdr:y>0.40456</cdr:y>
    </cdr:to>
    <cdr:pic>
      <cdr:nvPicPr>
        <cdr:cNvPr id="1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2437492" y="1096207"/>
          <a:ext cx="249989" cy="29873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0.1017</cdr:x>
      <cdr:y>0.00741</cdr:y>
    </cdr:from>
    <cdr:to>
      <cdr:x>0.77539</cdr:x>
      <cdr:y>0.10502</cdr:y>
    </cdr:to>
    <cdr:sp macro="" textlink="">
      <cdr:nvSpPr>
        <cdr:cNvPr id="13" name="Caixa de Texto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52915" y="25567"/>
          <a:ext cx="4324985" cy="33655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indent="450215" algn="just">
            <a:lnSpc>
              <a:spcPct val="150000"/>
            </a:lnSpc>
            <a:spcAft>
              <a:spcPts val="800"/>
            </a:spcAft>
          </a:pPr>
          <a:r>
            <a:rPr lang="pt-B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 – Conservador      M – Moderado        A - Agressivo</a:t>
          </a:r>
        </a:p>
      </cdr:txBody>
    </cdr:sp>
  </cdr:relSizeAnchor>
  <cdr:relSizeAnchor xmlns:cdr="http://schemas.openxmlformats.org/drawingml/2006/chartDrawing">
    <cdr:from>
      <cdr:x>0.20663</cdr:x>
      <cdr:y>0.52947</cdr:y>
    </cdr:from>
    <cdr:to>
      <cdr:x>0.20663</cdr:x>
      <cdr:y>0.72555</cdr:y>
    </cdr:to>
    <cdr:cxnSp macro="">
      <cdr:nvCxnSpPr>
        <cdr:cNvPr id="14" name="Conector reto 13">
          <a:extLst xmlns:a="http://schemas.openxmlformats.org/drawingml/2006/main">
            <a:ext uri="{FF2B5EF4-FFF2-40B4-BE49-F238E27FC236}">
              <a16:creationId xmlns:a16="http://schemas.microsoft.com/office/drawing/2014/main" xmlns="" xmlns:lc="http://schemas.openxmlformats.org/drawingml/2006/lockedCanvas" id="{B88BC741-0C01-49FA-9688-0662A2AA797A}"/>
            </a:ext>
          </a:extLst>
        </cdr:cNvPr>
        <cdr:cNvCxnSpPr/>
      </cdr:nvCxnSpPr>
      <cdr:spPr>
        <a:xfrm xmlns:a="http://schemas.openxmlformats.org/drawingml/2006/main" flipV="1">
          <a:off x="1397002" y="1944216"/>
          <a:ext cx="0" cy="72000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30/11/2016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0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500042"/>
            <a:ext cx="8228707" cy="571504"/>
          </a:xfrm>
          <a:prstGeom prst="rect">
            <a:avLst/>
          </a:prstGeom>
        </p:spPr>
        <p:txBody>
          <a:bodyPr vert="horz" lIns="64291" tIns="32146" rIns="64291" bIns="32146" anchor="ctr"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7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300">
                <a:latin typeface="Arial" pitchFamily="34" charset="0"/>
                <a:cs typeface="Arial" pitchFamily="34" charset="0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DE CONCLUSÃO DE CURSO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914400" lvl="2" indent="0">
              <a:buNone/>
            </a:pPr>
            <a:r>
              <a:rPr lang="pt-BR" b="1" dirty="0"/>
              <a:t>Risco e Retorno esperados de um título</a:t>
            </a:r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kumimoji="0" lang="pt-BR" altLang="pt-BR" sz="1000" b="1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igura 2.5.</a:t>
            </a:r>
            <a:r>
              <a:rPr kumimoji="0" lang="pt-BR" altLang="pt-BR" sz="1000" b="1" i="0" u="none" strike="noStrike" cap="none" normalizeH="0" baseline="0" bmk="_Toc45308761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 Rela</a:t>
            </a:r>
            <a:r>
              <a:rPr kumimoji="0" lang="pt-BR" altLang="pt-BR" sz="1000" b="1" i="0" u="none" strike="noStrike" cap="none" normalizeH="0" baseline="0" bmk="_Toc45308761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000" b="1" i="0" u="none" strike="noStrike" cap="none" normalizeH="0" baseline="0" bmk="_Toc45308761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entre Risco e Dispersão da M</a:t>
            </a:r>
            <a:r>
              <a:rPr kumimoji="0" lang="pt-BR" altLang="pt-BR" sz="1000" b="1" i="0" u="none" strike="noStrike" cap="none" normalizeH="0" baseline="0" bmk="_Toc45308761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  <a:r>
              <a:rPr kumimoji="0" lang="pt-BR" altLang="pt-BR" sz="1000" b="1" i="0" u="none" strike="noStrike" cap="none" normalizeH="0" baseline="0" bmk="_Toc45308761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</a:t>
            </a:r>
            <a:endParaRPr kumimoji="0" lang="pt-BR" altLang="pt-B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50" y="1792644"/>
            <a:ext cx="7108900" cy="40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914400" lvl="2" indent="0">
              <a:buNone/>
            </a:pPr>
            <a:r>
              <a:rPr lang="pt-BR" sz="2000" b="1" dirty="0"/>
              <a:t>O Risco na estrutura de uma carteira de ativos</a:t>
            </a:r>
            <a:endParaRPr lang="pt-BR" sz="20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5576" y="1504255"/>
            <a:ext cx="828092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A ideia fundamental inserida na teoria do portfólio é que o risco particular de um único ativo é diferente de seu risco quando mantido em carteira. (ASSAF NETO, 2012)</a:t>
            </a:r>
          </a:p>
          <a:p>
            <a:endParaRPr lang="pt-BR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A variância (risco) de uma carteira é simplesmente o valor esperado dos quadrados dos desvios dos retornos observados em torno do retorno esperado (SAMANEZ, 2007):</a:t>
            </a:r>
          </a:p>
          <a:p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64" y="3096111"/>
            <a:ext cx="3123496" cy="35012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6" y="3096113"/>
            <a:ext cx="3104433" cy="350123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57200" y="6453336"/>
            <a:ext cx="37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Covariação Positiva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896036" y="6453336"/>
            <a:ext cx="39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Covariação Negativa</a:t>
            </a:r>
          </a:p>
        </p:txBody>
      </p:sp>
    </p:spTree>
    <p:extLst>
      <p:ext uri="{BB962C8B-B14F-4D97-AF65-F5344CB8AC3E}">
        <p14:creationId xmlns:p14="http://schemas.microsoft.com/office/powerpoint/2010/main" val="11697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914400" lvl="2" indent="0">
              <a:buNone/>
            </a:pPr>
            <a:r>
              <a:rPr lang="pt-BR" b="1" dirty="0"/>
              <a:t>Relação entre Risco e Retorno de classe de ativos</a:t>
            </a:r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5576" y="1504255"/>
            <a:ext cx="82809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Farrel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(1997), há uma relação de conflito entre risco e retorno das principais classes de ativos que compõem um portfólio.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1600" i="1" dirty="0">
              <a:latin typeface="Arial" pitchFamily="34" charset="0"/>
              <a:cs typeface="Arial" pitchFamily="34" charset="0"/>
            </a:endParaRPr>
          </a:p>
          <a:p>
            <a:r>
              <a:rPr lang="pt-BR" sz="1600" i="1" dirty="0">
                <a:latin typeface="Arial" pitchFamily="34" charset="0"/>
                <a:cs typeface="Arial" pitchFamily="34" charset="0"/>
              </a:rPr>
              <a:t>A reta na figura é a reta de mercado de capitais (CML – Capital Market </a:t>
            </a:r>
            <a:r>
              <a:rPr lang="pt-BR" sz="1600" i="1" dirty="0" err="1">
                <a:latin typeface="Arial" pitchFamily="34" charset="0"/>
                <a:cs typeface="Arial" pitchFamily="34" charset="0"/>
              </a:rPr>
              <a:t>Line</a:t>
            </a:r>
            <a:r>
              <a:rPr lang="pt-BR" sz="1600" i="1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49" y="2929915"/>
            <a:ext cx="5400871" cy="32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914400" lvl="2" indent="0">
              <a:buNone/>
            </a:pPr>
            <a:r>
              <a:rPr lang="pt-BR" b="1" dirty="0"/>
              <a:t>Os Efeitos da Diversificação</a:t>
            </a:r>
            <a:endParaRPr lang="pt-BR" sz="20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67" y="1628800"/>
            <a:ext cx="5400871" cy="377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2414486" y="5582681"/>
                <a:ext cx="4315027" cy="12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sSubSup>
                                <m:sSub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groupChr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groupChr>
                                </m:e>
                                <m:lim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lim>
                              </m:limLow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86" y="5582681"/>
                <a:ext cx="4315027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5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05906"/>
            <a:ext cx="8229600" cy="917596"/>
          </a:xfrm>
        </p:spPr>
        <p:txBody>
          <a:bodyPr/>
          <a:lstStyle/>
          <a:p>
            <a:r>
              <a:rPr lang="pt-BR" dirty="0" smtClean="0"/>
              <a:t>Desenvolvimento Metodológico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143291" y="974486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SELAÇÕES DAS AÇÕES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49195" y="995336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SELAÇÕES DAS</a:t>
            </a:r>
          </a:p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RENDA FIXA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43291" y="1877707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DE RETORNO E RISCO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49195" y="1888132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CLASSFICAÇÃO POR RENTABILIDADE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43291" y="2780928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DE MATRIZ DE COVARIÂNÇA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649195" y="2780928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RENDA FIXA MAIS RENTÁVEIS POR INVESTIDOR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396243" y="3979061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MODELO MARKOWITZ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02000" y="5012963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DETERMINAÇÃO DO RISCO MAXIMO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402000" y="5974343"/>
            <a:ext cx="2340000" cy="72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 PORTIFÓLIO</a:t>
            </a:r>
            <a:endParaRPr lang="pt-B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de seta reta 15"/>
          <p:cNvCxnSpPr>
            <a:stCxn id="3" idx="2"/>
            <a:endCxn id="6" idx="0"/>
          </p:cNvCxnSpPr>
          <p:nvPr/>
        </p:nvCxnSpPr>
        <p:spPr>
          <a:xfrm>
            <a:off x="2313291" y="1694486"/>
            <a:ext cx="0" cy="183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267744" y="2636912"/>
            <a:ext cx="0" cy="183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76256" y="1733611"/>
            <a:ext cx="0" cy="183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876256" y="2597707"/>
            <a:ext cx="0" cy="1832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" idx="2"/>
            <a:endCxn id="10" idx="0"/>
          </p:cNvCxnSpPr>
          <p:nvPr/>
        </p:nvCxnSpPr>
        <p:spPr>
          <a:xfrm>
            <a:off x="2313291" y="3500928"/>
            <a:ext cx="2252952" cy="4781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9" idx="2"/>
            <a:endCxn id="10" idx="0"/>
          </p:cNvCxnSpPr>
          <p:nvPr/>
        </p:nvCxnSpPr>
        <p:spPr>
          <a:xfrm flipH="1">
            <a:off x="4566243" y="3500928"/>
            <a:ext cx="2252952" cy="4781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1" idx="2"/>
            <a:endCxn id="12" idx="0"/>
          </p:cNvCxnSpPr>
          <p:nvPr/>
        </p:nvCxnSpPr>
        <p:spPr>
          <a:xfrm>
            <a:off x="4572000" y="5732963"/>
            <a:ext cx="0" cy="2413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2"/>
            <a:endCxn id="11" idx="0"/>
          </p:cNvCxnSpPr>
          <p:nvPr/>
        </p:nvCxnSpPr>
        <p:spPr>
          <a:xfrm>
            <a:off x="4566243" y="4699061"/>
            <a:ext cx="5757" cy="3139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dos Ativos de Renda Fixa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8" y="4649648"/>
            <a:ext cx="8404832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26" y="3689970"/>
            <a:ext cx="5086350" cy="81915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552" y="1962706"/>
            <a:ext cx="8404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os títulos de renda fixa, foram considerados os ativos de LCI, LCA, CDB e Tesouro Direto, atualizados em 13/10/2016. </a:t>
            </a:r>
            <a:r>
              <a:rPr lang="pt-BR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observados para as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rentabilidades, prazos de resgate, 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mínima e rating dos ativos de renda fixa de empresas privadas do 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76" y="1197186"/>
            <a:ext cx="720000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97186"/>
            <a:ext cx="725660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94" y="1197186"/>
            <a:ext cx="877720" cy="72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33" y="119718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dos Ativos de Renda Variável</a:t>
            </a:r>
          </a:p>
        </p:txBody>
      </p:sp>
      <p:sp>
        <p:nvSpPr>
          <p:cNvPr id="3" name="Retângulo 2"/>
          <p:cNvSpPr/>
          <p:nvPr/>
        </p:nvSpPr>
        <p:spPr>
          <a:xfrm>
            <a:off x="456186" y="2869851"/>
            <a:ext cx="8604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relação aos títulos de renda variável, foram utilizadas as 30 ações (tabela 3.2.3) com maior volume de negociação do mercado BM&amp;FBOVESPA (atualizado em 13/10/2016), utilizando cotações históricas de 21 amostras para um acompanhamento mensal (Jan/2015 à Set/2016), 30 amostras para um acompanhamento semanal (11/03/2016 à 30/09/2016) e 30 amostras para um acompanhamento diário (19/08/2016 à 30/09/2016).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28" y="1193993"/>
            <a:ext cx="1650544" cy="16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2536" y="980728"/>
            <a:ext cx="8939336" cy="1080120"/>
          </a:xfrm>
        </p:spPr>
        <p:txBody>
          <a:bodyPr/>
          <a:lstStyle/>
          <a:p>
            <a:pPr marL="1371600" lvl="3" indent="0">
              <a:buNone/>
            </a:pPr>
            <a:r>
              <a:rPr lang="pt-BR" b="1" dirty="0"/>
              <a:t>Programação não-linear Aplicada ao Modelo de Markowitz</a:t>
            </a:r>
          </a:p>
          <a:p>
            <a:pPr marL="1371600" lvl="3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784373" y="1561195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pt-BR" b="1" dirty="0"/>
              <a:t>Função objetivo:</a:t>
            </a:r>
            <a:r>
              <a:rPr lang="pt-BR" dirty="0"/>
              <a:t> Minimização de Risco (Variância) ou Maximização do Retorno da carteira.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pt-BR" b="1" dirty="0"/>
              <a:t>Restrições: </a:t>
            </a:r>
            <a:r>
              <a:rPr lang="pt-BR" dirty="0"/>
              <a:t>participação dos ativos precisa ser maior que zero, a soma de as participações deve ser igual a 1, e colocar um retorno mínimo exigido pelo cliente, ou um risco máximo, dependendo do objetivo do investidor.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pt-BR" b="1" dirty="0"/>
              <a:t>Variáveis de Decisão</a:t>
            </a:r>
            <a:r>
              <a:rPr lang="pt-BR" dirty="0"/>
              <a:t>: participação ao peso de cada ativo no portfólio.</a:t>
            </a:r>
          </a:p>
          <a:p>
            <a:pPr lvl="3"/>
            <a:endParaRPr lang="pt-BR" dirty="0"/>
          </a:p>
          <a:p>
            <a:pPr lvl="3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64" y="4026146"/>
            <a:ext cx="5400871" cy="2816251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57200" y="305906"/>
            <a:ext cx="8229600" cy="9175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mtClean="0"/>
              <a:t>Desenvolvimento Metodológico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1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10" y="2636912"/>
            <a:ext cx="5836272" cy="3868068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340768"/>
            <a:ext cx="8939336" cy="576064"/>
          </a:xfrm>
        </p:spPr>
        <p:txBody>
          <a:bodyPr/>
          <a:lstStyle/>
          <a:p>
            <a:pPr marL="1371600" lvl="3" indent="0">
              <a:buNone/>
            </a:pPr>
            <a:r>
              <a:rPr lang="pt-BR" b="1" dirty="0"/>
              <a:t>Modelo de Markowitz por perfil de investidor</a:t>
            </a:r>
          </a:p>
          <a:p>
            <a:pPr marL="1371600" lvl="3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1219200" cy="12192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57200" y="305906"/>
            <a:ext cx="8229600" cy="9175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mtClean="0"/>
              <a:t>Desenvolvimento Metodológico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0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BEF35731-635C-4F53-9BEF-CA74A81DE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106935"/>
              </p:ext>
            </p:extLst>
          </p:nvPr>
        </p:nvGraphicFramePr>
        <p:xfrm>
          <a:off x="900113" y="1663422"/>
          <a:ext cx="675952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07615"/>
            <a:ext cx="6090920" cy="12617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9155360" cy="917596"/>
          </a:xfrm>
        </p:spPr>
        <p:txBody>
          <a:bodyPr/>
          <a:lstStyle/>
          <a:p>
            <a:r>
              <a:rPr lang="pt-BR" dirty="0"/>
              <a:t>Fronteira Eficiente com </a:t>
            </a:r>
            <a:r>
              <a:rPr lang="pt-BR" dirty="0" smtClean="0"/>
              <a:t>Acompanhamento</a:t>
            </a:r>
            <a:br>
              <a:rPr lang="pt-BR" dirty="0" smtClean="0"/>
            </a:br>
            <a:r>
              <a:rPr lang="pt-BR" dirty="0" smtClean="0"/>
              <a:t>Mensal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786" y="1484784"/>
            <a:ext cx="8229600" cy="1368871"/>
          </a:xfrm>
        </p:spPr>
        <p:txBody>
          <a:bodyPr/>
          <a:lstStyle/>
          <a:p>
            <a:r>
              <a:rPr lang="pt-BR" sz="3000" dirty="0"/>
              <a:t>PROGRAMAÇÃO NÃO-LINEAR APLICADA A INVESTIMENTOS: OTIMIZAÇÃO DE UM PORTFOLIO DE RENDA FIXA E VARIÁVEL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995936" y="3964866"/>
            <a:ext cx="5148064" cy="39604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1800" dirty="0"/>
              <a:t>BRUNO BORGES DE SOUZA</a:t>
            </a:r>
          </a:p>
          <a:p>
            <a:r>
              <a:rPr lang="pt-BR" sz="1800" dirty="0"/>
              <a:t>SEBASTIÃO CAETANO DE MELLO FILHO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6EBDEDA8-DA76-4581-B326-D2D9D66B9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48755"/>
              </p:ext>
            </p:extLst>
          </p:nvPr>
        </p:nvGraphicFramePr>
        <p:xfrm>
          <a:off x="900113" y="1661374"/>
          <a:ext cx="6373495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40233"/>
            <a:ext cx="6709410" cy="11410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9155360" cy="917596"/>
          </a:xfrm>
        </p:spPr>
        <p:txBody>
          <a:bodyPr/>
          <a:lstStyle/>
          <a:p>
            <a:r>
              <a:rPr lang="pt-BR" dirty="0"/>
              <a:t>Fronteira Eficiente com </a:t>
            </a:r>
            <a:r>
              <a:rPr lang="pt-BR" dirty="0" smtClean="0"/>
              <a:t>Acompanhamento</a:t>
            </a:r>
            <a:br>
              <a:rPr lang="pt-BR" dirty="0" smtClean="0"/>
            </a:br>
            <a:r>
              <a:rPr lang="pt-BR" dirty="0" smtClean="0"/>
              <a:t>Semanal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5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6EE8DFA7-D8F4-4514-9700-5DF7CD4BF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751813"/>
              </p:ext>
            </p:extLst>
          </p:nvPr>
        </p:nvGraphicFramePr>
        <p:xfrm>
          <a:off x="870742" y="1700808"/>
          <a:ext cx="6760800" cy="36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03947"/>
            <a:ext cx="6661785" cy="11709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9155360" cy="917596"/>
          </a:xfrm>
        </p:spPr>
        <p:txBody>
          <a:bodyPr/>
          <a:lstStyle/>
          <a:p>
            <a:r>
              <a:rPr lang="pt-BR" dirty="0"/>
              <a:t>Fronteira Eficiente com </a:t>
            </a:r>
            <a:r>
              <a:rPr lang="pt-BR" dirty="0" smtClean="0"/>
              <a:t>Acompanhamento</a:t>
            </a:r>
            <a:br>
              <a:rPr lang="pt-BR" dirty="0" smtClean="0"/>
            </a:br>
            <a:r>
              <a:rPr lang="pt-BR" dirty="0" smtClean="0"/>
              <a:t>Diário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3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1" y="1302003"/>
            <a:ext cx="6624216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1" y="3212976"/>
            <a:ext cx="6624216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1" y="4941168"/>
            <a:ext cx="6624216" cy="1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9155360" cy="917596"/>
          </a:xfrm>
        </p:spPr>
        <p:txBody>
          <a:bodyPr/>
          <a:lstStyle/>
          <a:p>
            <a:r>
              <a:rPr lang="pt-BR" dirty="0" smtClean="0"/>
              <a:t>Análise </a:t>
            </a:r>
            <a:r>
              <a:rPr lang="pt-BR" dirty="0"/>
              <a:t>de D</a:t>
            </a:r>
            <a:r>
              <a:rPr lang="pt-BR" dirty="0" smtClean="0"/>
              <a:t>esempenho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0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backtest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64573"/>
            <a:ext cx="7811990" cy="3544747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434E5EC-3EC6-42C5-87E7-5A74BC60E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243904"/>
              </p:ext>
            </p:extLst>
          </p:nvPr>
        </p:nvGraphicFramePr>
        <p:xfrm>
          <a:off x="5724128" y="1196752"/>
          <a:ext cx="25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72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109901" cy="3672408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backtest</a:t>
            </a:r>
            <a:endParaRPr lang="pt-B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434E5EC-3EC6-42C5-87E7-5A74BC60E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47524"/>
              </p:ext>
            </p:extLst>
          </p:nvPr>
        </p:nvGraphicFramePr>
        <p:xfrm>
          <a:off x="6084168" y="1052736"/>
          <a:ext cx="25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56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90" y="2509894"/>
            <a:ext cx="8507410" cy="379942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backtest</a:t>
            </a:r>
            <a:endParaRPr lang="pt-BR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434E5EC-3EC6-42C5-87E7-5A74BC60E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546165"/>
              </p:ext>
            </p:extLst>
          </p:nvPr>
        </p:nvGraphicFramePr>
        <p:xfrm>
          <a:off x="6012160" y="1004189"/>
          <a:ext cx="25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12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Capital Investido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7" y="1886771"/>
            <a:ext cx="8003232" cy="3539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0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</p:spPr>
        <p:txBody>
          <a:bodyPr/>
          <a:lstStyle/>
          <a:p>
            <a:r>
              <a:rPr lang="pt-BR" dirty="0" smtClean="0"/>
              <a:t>Comparação </a:t>
            </a:r>
            <a:r>
              <a:rPr lang="pt-BR" dirty="0" smtClean="0"/>
              <a:t>Entra Retorno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Mar/2016 e </a:t>
            </a:r>
            <a:r>
              <a:rPr lang="pt-BR" dirty="0" err="1" smtClean="0"/>
              <a:t>Ago</a:t>
            </a:r>
            <a:r>
              <a:rPr lang="pt-BR" dirty="0" smtClean="0"/>
              <a:t>/2016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669534" cy="308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23098" y="1700808"/>
            <a:ext cx="8229600" cy="4227512"/>
          </a:xfrm>
        </p:spPr>
        <p:txBody>
          <a:bodyPr/>
          <a:lstStyle/>
          <a:p>
            <a:r>
              <a:rPr lang="pt-BR" sz="2000" dirty="0"/>
              <a:t>O desempenho da carteira foi superior ao índice </a:t>
            </a:r>
            <a:r>
              <a:rPr lang="pt-BR" sz="2000" dirty="0" err="1"/>
              <a:t>iBovespa</a:t>
            </a:r>
            <a:r>
              <a:rPr lang="pt-BR" sz="2000" dirty="0"/>
              <a:t> ao utilizar como critério o índice Sharpe.</a:t>
            </a:r>
          </a:p>
          <a:p>
            <a:endParaRPr lang="pt-BR" sz="2000" dirty="0"/>
          </a:p>
          <a:p>
            <a:r>
              <a:rPr lang="pt-BR" sz="2000" dirty="0"/>
              <a:t>O fraco desempenho do </a:t>
            </a:r>
            <a:r>
              <a:rPr lang="pt-BR" sz="2000" dirty="0" err="1"/>
              <a:t>iBovespa</a:t>
            </a:r>
            <a:r>
              <a:rPr lang="pt-BR" sz="2000" dirty="0"/>
              <a:t> demonstra como o mercado de ações no período considerando está pouco rentável frente ao risco sistemático do mercado.</a:t>
            </a:r>
          </a:p>
          <a:p>
            <a:endParaRPr lang="pt-BR" sz="2000" dirty="0"/>
          </a:p>
          <a:p>
            <a:r>
              <a:rPr lang="pt-BR" sz="2000" dirty="0"/>
              <a:t>Validação do método durante o período de análise, verifica-se para um acompanhamento mensal investidores agressivos obtiveram maior retorno de capital. Isto confirma que o modelo de Markowitz se adequou aos parâmetros do perfil agressivo, apesar da alta volatilidade do mercado </a:t>
            </a:r>
            <a:r>
              <a:rPr lang="pt-BR" sz="2000" dirty="0" smtClean="0"/>
              <a:t>mobiliário.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35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REVISÃO BIBLIOGRÁFICA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endParaRPr lang="pt-BR" sz="1200" dirty="0"/>
          </a:p>
          <a:p>
            <a:endParaRPr lang="pt-BR" sz="1200" dirty="0"/>
          </a:p>
          <a:p>
            <a:pPr algn="just">
              <a:buFont typeface="Wingdings" pitchFamily="2" charset="2"/>
              <a:buChar char="Ø"/>
            </a:pPr>
            <a:endParaRPr lang="pt-BR" sz="2400" b="1" dirty="0"/>
          </a:p>
        </p:txBody>
      </p:sp>
      <p:sp>
        <p:nvSpPr>
          <p:cNvPr id="4" name="Retângulo 3"/>
          <p:cNvSpPr/>
          <p:nvPr/>
        </p:nvSpPr>
        <p:spPr>
          <a:xfrm>
            <a:off x="271736" y="1052736"/>
            <a:ext cx="89087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ASSAF NETO, Alexandre.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Finanças corporativas e valor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Atlas, 2012.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ASSAF NETO, Alexandre.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 Financeiro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10ª edição. São Paulo: Atlas, 2011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BODIE, Z.; KANE, A.; MARCUS, A. J.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investimento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3ª edição. Porto Alegre: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Bookman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2000.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BR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BRUNI, Adriano Leal. </a:t>
            </a:r>
            <a:r>
              <a:rPr lang="pt-BR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Mercados financeiros</a:t>
            </a:r>
            <a:r>
              <a:rPr lang="pt-BR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São Paulo: Atlas, 2005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CAVALCANTE, Francisco; MISUMI, Jorge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Yoshio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RUDGE,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Fernando.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 de Capitais. O que é, como funciona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Editora Campus. 5ª Tiragem, 2005.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CERBASI, Gustavo.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Investimentos inteligentes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Thomas Nelson Brasil, 2008.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EIZIRIK, Nelson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papel do Estado na regulação do mercado de capitais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Instituto Brasileiro de Mercado de                 Capitais, 1977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EXAME.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investir em 2016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Edição nº1104. São Paulo. Editora Abril, 2015.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FARRELL, James Lawrence; REINHART, Walter J.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Portfolio management: </a:t>
            </a:r>
            <a:r>
              <a:rPr lang="pt-BR" sz="12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McGraw-Hill, 1997.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FORTUNA, Eduardo.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 financeiro: produtos e serviços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Qualitymark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Editora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Ltda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2015.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GITMAN, Lawrence J.; MADURA, Jeff. </a:t>
            </a:r>
            <a:r>
              <a:rPr lang="pt-BR" sz="12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2001.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GOLDSMITH, Raymond William; CONTADOR, Cláudio Roberto; DE MELLO, Pedro Carvalho. 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 1850-1984:     desenvolvimento financeiro sob um século de inflação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Banco Bamerindus do Brasil, 1986.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397635" algn="l"/>
              </a:tabLst>
            </a:pP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552694"/>
          </a:xfrm>
        </p:spPr>
        <p:txBody>
          <a:bodyPr/>
          <a:lstStyle/>
          <a:p>
            <a:pPr algn="ctr"/>
            <a:r>
              <a:rPr lang="pt-BR" dirty="0"/>
              <a:t>CENÁRIO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algn="just"/>
            <a:r>
              <a:rPr lang="pt-BR" sz="2000" dirty="0"/>
              <a:t>Quando lidamos com o mercado de renda fixa e variável, lidamos com a inexperiência de boa parte de usuários para mitigar o risco para investir;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Falta de conhecimento técnico do Modelo de Markowitz;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Economia atual com alta volatilidade;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681608" cy="6816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780928"/>
            <a:ext cx="792088" cy="792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33056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45479" y="1484784"/>
            <a:ext cx="8229600" cy="6171009"/>
          </a:xfrm>
        </p:spPr>
        <p:txBody>
          <a:bodyPr/>
          <a:lstStyle/>
          <a:p>
            <a:pPr marL="0" indent="0">
              <a:buNone/>
            </a:pPr>
            <a:r>
              <a:rPr lang="pt-BR" sz="1200" dirty="0"/>
              <a:t>MACEDO JR., Jurandir </a:t>
            </a:r>
            <a:r>
              <a:rPr lang="pt-BR" sz="1200" dirty="0" err="1"/>
              <a:t>Sell</a:t>
            </a:r>
            <a:r>
              <a:rPr lang="pt-BR" sz="1200" dirty="0"/>
              <a:t>. </a:t>
            </a:r>
            <a:r>
              <a:rPr lang="pt-BR" sz="1200" b="1" dirty="0"/>
              <a:t>A Árvore do Dinheiro: guia para cultivar a sua independência financeira.</a:t>
            </a:r>
            <a:r>
              <a:rPr lang="pt-BR" sz="1200" dirty="0"/>
              <a:t> Rio de Janeiro: </a:t>
            </a:r>
            <a:r>
              <a:rPr lang="pt-BR" sz="1200" dirty="0" err="1"/>
              <a:t>Elssevier</a:t>
            </a:r>
            <a:r>
              <a:rPr lang="pt-BR" sz="1200" dirty="0"/>
              <a:t>, 2007.</a:t>
            </a:r>
          </a:p>
          <a:p>
            <a:pPr marL="0" indent="0">
              <a:buNone/>
            </a:pPr>
            <a:r>
              <a:rPr lang="pt-BR" sz="1200" dirty="0"/>
              <a:t>MARCOLINO, Luiz Claudio e CARNEIRO, Ricardo.</a:t>
            </a:r>
            <a:r>
              <a:rPr lang="pt-BR" sz="1200" b="1" dirty="0"/>
              <a:t> Sistema financeiro e desenvolvimento no Brasil: do Plano Real à crise financeira</a:t>
            </a:r>
            <a:r>
              <a:rPr lang="pt-BR" sz="1200" dirty="0"/>
              <a:t>. Editora Gráfica Atitude, 2010.</a:t>
            </a:r>
          </a:p>
          <a:p>
            <a:pPr marL="0" indent="0">
              <a:buNone/>
            </a:pPr>
            <a:r>
              <a:rPr lang="pt-BR" sz="1200" dirty="0"/>
              <a:t>MELLAGI FILHO, Armando; ISHIKAWA, Sérgio. </a:t>
            </a:r>
            <a:r>
              <a:rPr lang="pt-BR" sz="1200" b="1" dirty="0"/>
              <a:t>Mercado financeiro e de capitais</a:t>
            </a:r>
            <a:r>
              <a:rPr lang="pt-BR" sz="1200" dirty="0"/>
              <a:t>. Editora Atlas, 2000.</a:t>
            </a:r>
          </a:p>
          <a:p>
            <a:pPr marL="0" indent="0">
              <a:buNone/>
            </a:pPr>
            <a:r>
              <a:rPr lang="pt-BR" sz="1200" dirty="0"/>
              <a:t>MOTTA JUNIOR, N.; OLIVEIRA, U. R.; GUTIERREZ, R. H. </a:t>
            </a:r>
            <a:r>
              <a:rPr lang="pt-BR" sz="1200" b="1" dirty="0"/>
              <a:t>Minimização de riscos de investimentos em carteira de ações através da pesquisa operacional</a:t>
            </a:r>
            <a:r>
              <a:rPr lang="pt-BR" sz="1200" dirty="0"/>
              <a:t>. In: IV Simpósio de Excelência em Gestão e Tecnologia - IV SEGET, 2007, Resende. Anais do IV SEGET, Resende: EADB, 2007.</a:t>
            </a:r>
          </a:p>
          <a:p>
            <a:pPr marL="0" indent="0">
              <a:buNone/>
            </a:pPr>
            <a:r>
              <a:rPr lang="pt-BR" sz="1200" dirty="0"/>
              <a:t>PETERSON, Richard L</a:t>
            </a:r>
            <a:r>
              <a:rPr lang="pt-BR" sz="1200" b="1" dirty="0"/>
              <a:t>. Desvendando a mente do investidor: o domínio da mente sobre o dinheiro. </a:t>
            </a:r>
            <a:r>
              <a:rPr lang="pt-BR" sz="1200" dirty="0"/>
              <a:t>Rio de Janeiro (RJ): </a:t>
            </a:r>
            <a:r>
              <a:rPr lang="pt-BR" sz="1200" dirty="0" err="1"/>
              <a:t>Elsevier</a:t>
            </a:r>
            <a:r>
              <a:rPr lang="pt-BR" sz="1200" dirty="0"/>
              <a:t>, 2008. </a:t>
            </a:r>
          </a:p>
          <a:p>
            <a:pPr marL="0" indent="0">
              <a:buNone/>
            </a:pPr>
            <a:r>
              <a:rPr lang="pt-BR" sz="1200" dirty="0"/>
              <a:t>SAMANEZ, Carlos </a:t>
            </a:r>
            <a:r>
              <a:rPr lang="pt-BR" sz="1200" dirty="0" err="1"/>
              <a:t>Patricio</a:t>
            </a:r>
            <a:r>
              <a:rPr lang="pt-BR" sz="1200" dirty="0"/>
              <a:t>. </a:t>
            </a:r>
            <a:r>
              <a:rPr lang="pt-BR" sz="1200" b="1" dirty="0"/>
              <a:t>Matemática financeira: aplicações à análise de investimentos</a:t>
            </a:r>
            <a:r>
              <a:rPr lang="pt-BR" sz="1200" dirty="0"/>
              <a:t>. Pearson Prentice Hall, 2007.</a:t>
            </a:r>
          </a:p>
          <a:p>
            <a:pPr marL="0" indent="0">
              <a:buNone/>
            </a:pPr>
            <a:r>
              <a:rPr lang="pt-BR" sz="1200" dirty="0"/>
              <a:t>SENNA, José Júlio. </a:t>
            </a:r>
            <a:r>
              <a:rPr lang="pt-BR" sz="1200" b="1" dirty="0"/>
              <a:t>Tempos de incerteza: a economia brasileira nos anos 80</a:t>
            </a:r>
            <a:r>
              <a:rPr lang="pt-BR" sz="1200" dirty="0"/>
              <a:t>. Livros Técnicos e Científicos Editora, 1989.</a:t>
            </a:r>
          </a:p>
          <a:p>
            <a:pPr marL="0" indent="0">
              <a:buNone/>
            </a:pPr>
            <a:r>
              <a:rPr lang="pt-BR" sz="1200" dirty="0"/>
              <a:t>SOUZA, Leandro Alves. </a:t>
            </a:r>
            <a:r>
              <a:rPr lang="pt-BR" sz="1200" b="1" dirty="0"/>
              <a:t>Sistema de pagamentos brasileiro: nova estrutura e seus impactos econômicos</a:t>
            </a:r>
            <a:r>
              <a:rPr lang="pt-BR" sz="1200" dirty="0"/>
              <a:t>. Saraiva, 2001.</a:t>
            </a:r>
          </a:p>
          <a:p>
            <a:pPr marL="0" indent="0">
              <a:buNone/>
            </a:pPr>
            <a:endParaRPr lang="pt-BR" sz="1200" dirty="0"/>
          </a:p>
        </p:txBody>
      </p:sp>
      <p:sp>
        <p:nvSpPr>
          <p:cNvPr id="2" name="Retângulo 1"/>
          <p:cNvSpPr/>
          <p:nvPr/>
        </p:nvSpPr>
        <p:spPr>
          <a:xfrm>
            <a:off x="1602190" y="692696"/>
            <a:ext cx="5405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3200" b="1" dirty="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rPr>
              <a:t>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10841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PROPOSTA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043608" y="1196752"/>
            <a:ext cx="7643192" cy="5256584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000" dirty="0"/>
              <a:t>Compreensão do mercado financeiro do Brasil </a:t>
            </a:r>
          </a:p>
          <a:p>
            <a:pPr algn="just">
              <a:buFont typeface="Wingdings" pitchFamily="2" charset="2"/>
              <a:buChar char="Ø"/>
            </a:pPr>
            <a:endParaRPr lang="pt-BR" sz="2000" dirty="0"/>
          </a:p>
          <a:p>
            <a:pPr algn="just">
              <a:buFont typeface="Wingdings" pitchFamily="2" charset="2"/>
              <a:buChar char="Ø"/>
            </a:pPr>
            <a:r>
              <a:rPr lang="pt-BR" sz="2000" dirty="0"/>
              <a:t>Compreensão dos investimentos de renda fixa e variável mais utilizados do Brasil.</a:t>
            </a:r>
          </a:p>
          <a:p>
            <a:pPr algn="just">
              <a:buFont typeface="Wingdings" pitchFamily="2" charset="2"/>
              <a:buChar char="Ø"/>
            </a:pPr>
            <a:endParaRPr lang="pt-BR" sz="2000" dirty="0"/>
          </a:p>
          <a:p>
            <a:pPr algn="just">
              <a:buFont typeface="Wingdings" pitchFamily="2" charset="2"/>
              <a:buChar char="Ø"/>
            </a:pPr>
            <a:r>
              <a:rPr lang="pt-BR" sz="2000" dirty="0"/>
              <a:t>Conhecimento dos perfis de investidor.</a:t>
            </a:r>
          </a:p>
          <a:p>
            <a:pPr algn="just">
              <a:buFont typeface="Wingdings" pitchFamily="2" charset="2"/>
              <a:buChar char="Ø"/>
            </a:pPr>
            <a:endParaRPr lang="pt-BR" sz="2000" dirty="0"/>
          </a:p>
          <a:p>
            <a:pPr algn="just">
              <a:buFont typeface="Wingdings" pitchFamily="2" charset="2"/>
              <a:buChar char="Ø"/>
            </a:pPr>
            <a:r>
              <a:rPr lang="pt-BR" sz="2000" dirty="0"/>
              <a:t>Compreensão do risco e retorno de cada investimento</a:t>
            </a:r>
          </a:p>
          <a:p>
            <a:pPr algn="just">
              <a:buFont typeface="Wingdings" pitchFamily="2" charset="2"/>
              <a:buChar char="Ø"/>
            </a:pPr>
            <a:endParaRPr lang="pt-BR" sz="2000" dirty="0"/>
          </a:p>
          <a:p>
            <a:pPr algn="just">
              <a:buFont typeface="Wingdings" pitchFamily="2" charset="2"/>
              <a:buChar char="Ø"/>
            </a:pPr>
            <a:r>
              <a:rPr lang="pt-BR" sz="2000" dirty="0"/>
              <a:t>Seleção da carteira atrás  das através da diversificação do risco utilizando o modelo de Markowitz</a:t>
            </a:r>
          </a:p>
          <a:p>
            <a:pPr algn="just">
              <a:buFont typeface="Wingdings" pitchFamily="2" charset="2"/>
              <a:buChar char="Ø"/>
            </a:pPr>
            <a:endParaRPr lang="pt-BR" sz="2000" dirty="0"/>
          </a:p>
          <a:p>
            <a:pPr algn="just">
              <a:buFont typeface="Wingdings" pitchFamily="2" charset="2"/>
              <a:buChar char="Ø"/>
            </a:pPr>
            <a:r>
              <a:rPr lang="pt-BR" sz="2000" dirty="0"/>
              <a:t>Obter a melhor carteira para cada Perfil de Investidor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715602" y="1449248"/>
            <a:ext cx="0" cy="421200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4" y="515144"/>
            <a:ext cx="753616" cy="75361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3" y="5877272"/>
            <a:ext cx="888149" cy="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1124744"/>
            <a:ext cx="8229600" cy="5018881"/>
          </a:xfrm>
        </p:spPr>
        <p:txBody>
          <a:bodyPr/>
          <a:lstStyle/>
          <a:p>
            <a:pPr marL="342900" lvl="2" indent="-342900"/>
            <a:r>
              <a:rPr lang="pt-BR" b="1" dirty="0"/>
              <a:t> Reforma Bancária de 1964 </a:t>
            </a:r>
            <a:endParaRPr lang="pt-BR" dirty="0"/>
          </a:p>
          <a:p>
            <a:r>
              <a:rPr lang="pt-BR" sz="2400" dirty="0"/>
              <a:t>CMN (Conselho Monetário Nacional)</a:t>
            </a:r>
          </a:p>
          <a:p>
            <a:pPr lvl="1"/>
            <a:r>
              <a:rPr lang="pt-BR" sz="2400" dirty="0"/>
              <a:t>Órgão responsável por formular política da moeda e do crédito, objetivando a estabilidade da moeda e o desenvolvimento econômico e social do País.</a:t>
            </a:r>
          </a:p>
          <a:p>
            <a:r>
              <a:rPr lang="pt-BR" sz="2400" dirty="0"/>
              <a:t>Bacen (Banco Central do Brasil)</a:t>
            </a:r>
          </a:p>
          <a:p>
            <a:pPr lvl="1"/>
            <a:r>
              <a:rPr lang="pt-BR" sz="2000" dirty="0"/>
              <a:t>Emitir moeda, controlar fluxo de capital estrangeiro, autorizar, normatizar, fiscalizar e intervir nas instituições financeiras.</a:t>
            </a:r>
          </a:p>
          <a:p>
            <a:r>
              <a:rPr lang="pt-BR" sz="2400" dirty="0"/>
              <a:t>CVM (Conselho de Valores mobiliários)</a:t>
            </a:r>
          </a:p>
          <a:p>
            <a:pPr lvl="1"/>
            <a:r>
              <a:rPr lang="pt-BR" sz="2000" dirty="0"/>
              <a:t>Registro de companhias abertas, registro de distribuição valores mobiliários, organização, funcionamento e operação da bolsa de valores</a:t>
            </a:r>
          </a:p>
          <a:p>
            <a:pPr lvl="1"/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95180"/>
            <a:ext cx="8229600" cy="9175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pt-BR" dirty="0"/>
              <a:t>REFERENCIAL TEÓRICO</a:t>
            </a:r>
          </a:p>
        </p:txBody>
      </p:sp>
    </p:spTree>
    <p:extLst>
      <p:ext uri="{BB962C8B-B14F-4D97-AF65-F5344CB8AC3E}">
        <p14:creationId xmlns:p14="http://schemas.microsoft.com/office/powerpoint/2010/main" val="37298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" y="4803430"/>
            <a:ext cx="713802" cy="7138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6" y="692696"/>
            <a:ext cx="8411304" cy="547260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b="1" dirty="0" smtClean="0"/>
              <a:t>Tipos </a:t>
            </a:r>
            <a:r>
              <a:rPr lang="pt-BR" sz="2400" b="1" dirty="0"/>
              <a:t>de </a:t>
            </a:r>
            <a:r>
              <a:rPr lang="pt-BR" sz="2400" b="1" dirty="0" smtClean="0"/>
              <a:t>Investimento</a:t>
            </a:r>
          </a:p>
          <a:p>
            <a:pPr marL="0" indent="0" algn="just">
              <a:buNone/>
            </a:pPr>
            <a:endParaRPr lang="pt-BR" sz="1600" b="1" dirty="0" smtClean="0"/>
          </a:p>
          <a:p>
            <a:pPr marL="342900" lvl="2" indent="-342900" algn="just">
              <a:buFont typeface="Wingdings" pitchFamily="2" charset="2"/>
              <a:buChar char="Ø"/>
            </a:pPr>
            <a:r>
              <a:rPr lang="pt-BR" sz="1600" b="1" dirty="0" smtClean="0"/>
              <a:t>Poupança: </a:t>
            </a:r>
            <a:r>
              <a:rPr lang="pt-BR" sz="1600" dirty="0" smtClean="0"/>
              <a:t>Poupança é um dos investimentos mais utilizado no Brasil (CERBASI, 2008).</a:t>
            </a:r>
          </a:p>
          <a:p>
            <a:pPr marL="342900" lvl="2" indent="-342900" algn="just">
              <a:buFont typeface="Wingdings" pitchFamily="2" charset="2"/>
              <a:buChar char="Ø"/>
            </a:pPr>
            <a:endParaRPr lang="pt-BR" sz="1600" b="1" dirty="0" smtClean="0"/>
          </a:p>
          <a:p>
            <a:pPr marL="342900" lvl="2" indent="-342900" algn="just">
              <a:buFont typeface="Wingdings" pitchFamily="2" charset="2"/>
              <a:buChar char="Ø"/>
            </a:pPr>
            <a:r>
              <a:rPr lang="pt-BR" sz="1600" b="1" dirty="0" smtClean="0"/>
              <a:t>CDB</a:t>
            </a:r>
            <a:r>
              <a:rPr lang="pt-BR" sz="1600" dirty="0"/>
              <a:t>: Certificação de Depósito Bancário é um título onde os bancos emitem para poder capitalizar e conseguir aumentar suas reservas para futuros (BRUNI, 2010).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LCI e LCA</a:t>
            </a:r>
            <a:r>
              <a:rPr lang="pt-BR" sz="1600" dirty="0"/>
              <a:t>: é emitido pelos Bancos para poder ter lastramento para empréstimos no segmento Imobiliário no LCI e no caso do LCA é relacionado pelo segmento de Agronegócio (FORTUNA, 2013</a:t>
            </a:r>
            <a:r>
              <a:rPr lang="pt-BR" sz="1600" dirty="0" smtClean="0"/>
              <a:t>).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 smtClean="0"/>
          </a:p>
          <a:p>
            <a:pPr marL="342900" lvl="2" indent="-342900" algn="just">
              <a:buFont typeface="Wingdings" pitchFamily="2" charset="2"/>
              <a:buChar char="Ø"/>
            </a:pPr>
            <a:r>
              <a:rPr lang="pt-BR" sz="1600" b="1" dirty="0"/>
              <a:t>Fundo de investimento</a:t>
            </a:r>
            <a:r>
              <a:rPr lang="pt-BR" sz="1600" dirty="0"/>
              <a:t>: é conhecido com um condômino de pessoas que aplicam certo capital e depois do retorno dividem os lucros e despesas (FORTUNA, 2013).</a:t>
            </a:r>
          </a:p>
          <a:p>
            <a:pPr algn="just">
              <a:buFont typeface="Wingdings" pitchFamily="2" charset="2"/>
              <a:buChar char="Ø"/>
            </a:pPr>
            <a:endParaRPr lang="pt-BR" sz="1600" b="1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Tesouro Direto</a:t>
            </a:r>
            <a:r>
              <a:rPr lang="pt-BR" sz="1600" dirty="0"/>
              <a:t>: são títulos emitidos pelo governo são considerados voltados para os pequenos investidores que procuram segurança. (FORTUNA, 2013).</a:t>
            </a:r>
          </a:p>
          <a:p>
            <a:pPr marL="342900" lvl="2" indent="-342900"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Ações</a:t>
            </a:r>
            <a:r>
              <a:rPr lang="pt-BR" sz="1600" dirty="0"/>
              <a:t>: São frações de uma empresa e de seu capital. Essas empresas são denominadas como S.A. (Sociedade Anônima) (MELLAGI e ISHIKAWA, 2000)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 smtClean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8" y="1196752"/>
            <a:ext cx="637686" cy="6376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720080" cy="7144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" y="3929016"/>
            <a:ext cx="783065" cy="78306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6" y="3010041"/>
            <a:ext cx="461828" cy="3788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0" y="3362747"/>
            <a:ext cx="426293" cy="42629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661248"/>
            <a:ext cx="819607" cy="8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Tipo de Investidor</a:t>
            </a:r>
            <a:r>
              <a:rPr lang="pt-BR" sz="1600" dirty="0"/>
              <a:t>: Para poder aplicar em um determinado investimento o investidor tem que estar ciente dos riscos que ele pode correr e ter toda a responsabilidade caso haja perca de todo o seu capital investido. </a:t>
            </a:r>
            <a:endParaRPr lang="pt-BR" sz="1600" dirty="0" smtClean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 err="1"/>
              <a:t>Suitability</a:t>
            </a:r>
            <a:r>
              <a:rPr lang="pt-BR" sz="1600" b="1" dirty="0"/>
              <a:t> </a:t>
            </a:r>
            <a:r>
              <a:rPr lang="pt-BR" sz="1600" dirty="0"/>
              <a:t>é formulário com uma série de perguntas para classificar os investidores. </a:t>
            </a:r>
            <a:r>
              <a:rPr lang="pt-BR" sz="1600" dirty="0"/>
              <a:t>Conforme a instrução CVM </a:t>
            </a:r>
            <a:r>
              <a:rPr lang="pt-BR" sz="1600" dirty="0" smtClean="0"/>
              <a:t>539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 smtClean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Perfil de Conservador: </a:t>
            </a:r>
            <a:r>
              <a:rPr lang="pt-BR" sz="1600" dirty="0"/>
              <a:t>tem como objetivo manter seu capital o mais seguro possível e correr menos risco (BERTOLO, 2011</a:t>
            </a:r>
            <a:r>
              <a:rPr lang="pt-BR" sz="1600" dirty="0" smtClean="0"/>
              <a:t>).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 smtClean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Perfil Moderado: </a:t>
            </a:r>
            <a:r>
              <a:rPr lang="pt-BR" sz="1600" dirty="0"/>
              <a:t>tem seu objetivo inicial parecido com o conservador, pois ele prioriza também a segurança do seu capital, mas ele procura um pouco mais de rentabilidade (BERTOLO, 2011</a:t>
            </a:r>
            <a:r>
              <a:rPr lang="pt-BR" sz="1600" dirty="0" smtClean="0"/>
              <a:t>).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 smtClean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r>
              <a:rPr lang="pt-BR" sz="1600" b="1" dirty="0"/>
              <a:t>Perfil Agressivo ou Arrojado: </a:t>
            </a:r>
            <a:r>
              <a:rPr lang="pt-BR" sz="1600" dirty="0"/>
              <a:t>Esse perfil procura uma alta rentabilidade e está disposto a correr um risco elevado para conseguir atingir seu objeto (BERTOLO, 2011).</a:t>
            </a:r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algn="just">
              <a:buFont typeface="Wingdings" pitchFamily="2" charset="2"/>
              <a:buChar char="Ø"/>
            </a:pPr>
            <a:endParaRPr lang="pt-BR" sz="1600" dirty="0"/>
          </a:p>
          <a:p>
            <a:pPr marL="0" indent="0" algn="just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829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2" y="1196752"/>
            <a:ext cx="7104380" cy="25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Gráfico 7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434E5EC-3EC6-42C5-87E7-5A74BC60E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142756"/>
              </p:ext>
            </p:extLst>
          </p:nvPr>
        </p:nvGraphicFramePr>
        <p:xfrm>
          <a:off x="395536" y="4077272"/>
          <a:ext cx="25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434E5EC-3EC6-42C5-87E7-5A74BC60E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338443"/>
              </p:ext>
            </p:extLst>
          </p:nvPr>
        </p:nvGraphicFramePr>
        <p:xfrm>
          <a:off x="3440466" y="4077272"/>
          <a:ext cx="25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1434E5EC-3EC6-42C5-87E7-5A74BC60E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167496"/>
              </p:ext>
            </p:extLst>
          </p:nvPr>
        </p:nvGraphicFramePr>
        <p:xfrm>
          <a:off x="6485395" y="4077272"/>
          <a:ext cx="252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388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4018"/>
            <a:ext cx="8229600" cy="696710"/>
          </a:xfrm>
        </p:spPr>
        <p:txBody>
          <a:bodyPr/>
          <a:lstStyle/>
          <a:p>
            <a:pPr algn="ctr"/>
            <a:r>
              <a:rPr lang="pt-BR" dirty="0"/>
              <a:t>REFERENCIAL TEÓRICO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b="1" dirty="0" smtClean="0"/>
              <a:t>Risco </a:t>
            </a:r>
            <a:r>
              <a:rPr lang="pt-BR" sz="2400" b="1" dirty="0"/>
              <a:t>e Retorno de um portfólio</a:t>
            </a:r>
          </a:p>
          <a:p>
            <a:pPr algn="just">
              <a:buFont typeface="Wingdings" pitchFamily="2" charset="2"/>
              <a:buChar char="Ø"/>
            </a:pPr>
            <a:endParaRPr lang="pt-BR" sz="2400" dirty="0"/>
          </a:p>
          <a:p>
            <a:pPr algn="just">
              <a:buFont typeface="Wingdings" pitchFamily="2" charset="2"/>
              <a:buChar char="Ø"/>
            </a:pPr>
            <a:r>
              <a:rPr lang="pt-BR" sz="2400" dirty="0"/>
              <a:t>Um investidor sempre buscará minimizar a probabilidade de perdas, maximizando, simultaneamente, o retorno do capital investido (MOTTA JUNIOR, OLIVEIRA e GUTIERREZ, 2007).</a:t>
            </a:r>
          </a:p>
          <a:p>
            <a:pPr algn="just">
              <a:buFont typeface="Wingdings" pitchFamily="2" charset="2"/>
              <a:buChar char="Ø"/>
            </a:pPr>
            <a:endParaRPr lang="pt-BR" sz="2400" dirty="0"/>
          </a:p>
          <a:p>
            <a:pPr algn="just">
              <a:buFont typeface="Wingdings" pitchFamily="2" charset="2"/>
              <a:buChar char="Ø"/>
            </a:pPr>
            <a:r>
              <a:rPr lang="pt-BR" sz="2400" dirty="0"/>
              <a:t>Os investimentos são avaliados em termos de taxas de retorno e, na medida em que não se possa determinar antecipadamente quais serão essas taxas, tem-se uma situação de incerteza. </a:t>
            </a:r>
          </a:p>
        </p:txBody>
      </p:sp>
    </p:spTree>
    <p:extLst>
      <p:ext uri="{BB962C8B-B14F-4D97-AF65-F5344CB8AC3E}">
        <p14:creationId xmlns:p14="http://schemas.microsoft.com/office/powerpoint/2010/main" val="19653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1724</Words>
  <Application>Microsoft Office PowerPoint</Application>
  <PresentationFormat>Apresentação na tela (4:3)</PresentationFormat>
  <Paragraphs>188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Office Theme</vt:lpstr>
      <vt:lpstr>Office Theme</vt:lpstr>
      <vt:lpstr>Office Theme</vt:lpstr>
      <vt:lpstr>TRABALHO DE CONCLUSÃO DE CURSO</vt:lpstr>
      <vt:lpstr>PROGRAMAÇÃO NÃO-LINEAR APLICADA A INVESTIMENTOS: OTIMIZAÇÃO DE UM PORTFOLIO DE RENDA FIXA E VARIÁVEL</vt:lpstr>
      <vt:lpstr>CENÁRIO</vt:lpstr>
      <vt:lpstr>PROPOSTA</vt:lpstr>
      <vt:lpstr>Apresentação do PowerPoint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Desenvolvimento Metodológico</vt:lpstr>
      <vt:lpstr>Escolha dos Ativos de Renda Fixa</vt:lpstr>
      <vt:lpstr>Escolha dos Ativos de Renda Variável</vt:lpstr>
      <vt:lpstr>Apresentação do PowerPoint</vt:lpstr>
      <vt:lpstr>Apresentação do PowerPoint</vt:lpstr>
      <vt:lpstr>Fronteira Eficiente com Acompanhamento Mensal</vt:lpstr>
      <vt:lpstr>Fronteira Eficiente com Acompanhamento Semanal</vt:lpstr>
      <vt:lpstr>Fronteira Eficiente com Acompanhamento Diário</vt:lpstr>
      <vt:lpstr>Análise de Desempenho</vt:lpstr>
      <vt:lpstr>Análise de backtest</vt:lpstr>
      <vt:lpstr>Análise de backtest</vt:lpstr>
      <vt:lpstr>Análise de backtest</vt:lpstr>
      <vt:lpstr>Evolução do Capital Investido</vt:lpstr>
      <vt:lpstr>Comparação Entra Retorno Mar/2016 e Ago/2016 </vt:lpstr>
      <vt:lpstr>Conclusão </vt:lpstr>
      <vt:lpstr>REVISÃO BIBLIOGRÁFICA</vt:lpstr>
      <vt:lpstr>Apresentação do PowerPoint</vt:lpstr>
    </vt:vector>
  </TitlesOfParts>
  <Company>Universidade Anhembi Morumbi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Meu Pc</cp:lastModifiedBy>
  <cp:revision>156</cp:revision>
  <dcterms:created xsi:type="dcterms:W3CDTF">2011-08-25T12:55:49Z</dcterms:created>
  <dcterms:modified xsi:type="dcterms:W3CDTF">2016-11-30T13:19:01Z</dcterms:modified>
</cp:coreProperties>
</file>