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76"/>
  </p:notesMasterIdLst>
  <p:sldIdLst>
    <p:sldId id="256" r:id="rId5"/>
    <p:sldId id="257" r:id="rId6"/>
    <p:sldId id="329" r:id="rId7"/>
    <p:sldId id="263" r:id="rId8"/>
    <p:sldId id="350" r:id="rId9"/>
    <p:sldId id="332" r:id="rId10"/>
    <p:sldId id="334" r:id="rId11"/>
    <p:sldId id="335" r:id="rId12"/>
    <p:sldId id="336" r:id="rId13"/>
    <p:sldId id="337" r:id="rId14"/>
    <p:sldId id="338" r:id="rId15"/>
    <p:sldId id="320" r:id="rId16"/>
    <p:sldId id="351" r:id="rId17"/>
    <p:sldId id="261" r:id="rId18"/>
    <p:sldId id="352" r:id="rId19"/>
    <p:sldId id="293" r:id="rId20"/>
    <p:sldId id="297" r:id="rId21"/>
    <p:sldId id="290" r:id="rId22"/>
    <p:sldId id="291" r:id="rId23"/>
    <p:sldId id="294" r:id="rId24"/>
    <p:sldId id="292" r:id="rId25"/>
    <p:sldId id="340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10" r:id="rId36"/>
    <p:sldId id="322" r:id="rId37"/>
    <p:sldId id="295" r:id="rId38"/>
    <p:sldId id="326" r:id="rId39"/>
    <p:sldId id="312" r:id="rId40"/>
    <p:sldId id="323" r:id="rId41"/>
    <p:sldId id="313" r:id="rId42"/>
    <p:sldId id="327" r:id="rId43"/>
    <p:sldId id="314" r:id="rId44"/>
    <p:sldId id="324" r:id="rId45"/>
    <p:sldId id="328" r:id="rId46"/>
    <p:sldId id="319" r:id="rId47"/>
    <p:sldId id="325" r:id="rId48"/>
    <p:sldId id="317" r:id="rId49"/>
    <p:sldId id="318" r:id="rId50"/>
    <p:sldId id="321" r:id="rId51"/>
    <p:sldId id="262" r:id="rId52"/>
    <p:sldId id="267" r:id="rId53"/>
    <p:sldId id="341" r:id="rId54"/>
    <p:sldId id="276" r:id="rId55"/>
    <p:sldId id="278" r:id="rId56"/>
    <p:sldId id="279" r:id="rId57"/>
    <p:sldId id="274" r:id="rId58"/>
    <p:sldId id="275" r:id="rId59"/>
    <p:sldId id="288" r:id="rId60"/>
    <p:sldId id="277" r:id="rId61"/>
    <p:sldId id="280" r:id="rId62"/>
    <p:sldId id="281" r:id="rId63"/>
    <p:sldId id="282" r:id="rId64"/>
    <p:sldId id="283" r:id="rId65"/>
    <p:sldId id="285" r:id="rId66"/>
    <p:sldId id="287" r:id="rId67"/>
    <p:sldId id="343" r:id="rId68"/>
    <p:sldId id="344" r:id="rId69"/>
    <p:sldId id="345" r:id="rId70"/>
    <p:sldId id="346" r:id="rId71"/>
    <p:sldId id="347" r:id="rId72"/>
    <p:sldId id="348" r:id="rId73"/>
    <p:sldId id="269" r:id="rId74"/>
    <p:sldId id="34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29"/>
            <p14:sldId id="263"/>
            <p14:sldId id="350"/>
            <p14:sldId id="332"/>
            <p14:sldId id="334"/>
            <p14:sldId id="335"/>
            <p14:sldId id="336"/>
            <p14:sldId id="337"/>
            <p14:sldId id="338"/>
            <p14:sldId id="320"/>
            <p14:sldId id="351"/>
            <p14:sldId id="261"/>
            <p14:sldId id="352"/>
            <p14:sldId id="293"/>
            <p14:sldId id="297"/>
            <p14:sldId id="290"/>
            <p14:sldId id="291"/>
            <p14:sldId id="294"/>
            <p14:sldId id="292"/>
            <p14:sldId id="340"/>
            <p14:sldId id="296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10"/>
            <p14:sldId id="322"/>
            <p14:sldId id="295"/>
            <p14:sldId id="326"/>
            <p14:sldId id="312"/>
            <p14:sldId id="323"/>
            <p14:sldId id="313"/>
            <p14:sldId id="327"/>
            <p14:sldId id="314"/>
            <p14:sldId id="324"/>
            <p14:sldId id="328"/>
            <p14:sldId id="319"/>
            <p14:sldId id="325"/>
            <p14:sldId id="317"/>
            <p14:sldId id="318"/>
            <p14:sldId id="321"/>
            <p14:sldId id="262"/>
            <p14:sldId id="267"/>
            <p14:sldId id="341"/>
            <p14:sldId id="276"/>
            <p14:sldId id="278"/>
            <p14:sldId id="279"/>
            <p14:sldId id="274"/>
            <p14:sldId id="275"/>
            <p14:sldId id="288"/>
            <p14:sldId id="277"/>
            <p14:sldId id="280"/>
            <p14:sldId id="281"/>
            <p14:sldId id="282"/>
            <p14:sldId id="283"/>
            <p14:sldId id="285"/>
            <p14:sldId id="287"/>
            <p14:sldId id="343"/>
            <p14:sldId id="344"/>
            <p14:sldId id="345"/>
            <p14:sldId id="346"/>
            <p14:sldId id="347"/>
            <p14:sldId id="348"/>
            <p14:sldId id="269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  <a:srgbClr val="505050"/>
    <a:srgbClr val="008272"/>
    <a:srgbClr val="D83B01"/>
    <a:srgbClr val="D2D2D2"/>
    <a:srgbClr val="737373"/>
    <a:srgbClr val="F8F8F8"/>
    <a:srgbClr val="5C2D91"/>
    <a:srgbClr val="FFB90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43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2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1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0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8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5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5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8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1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7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0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6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6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2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7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6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7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0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7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0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5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2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54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07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9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87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19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8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42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95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9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87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8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2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2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15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25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4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2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0347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rgbClr val="F8F8F8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body" idx="1"/>
          </p:nvPr>
        </p:nvSpPr>
        <p:spPr>
          <a:xfrm>
            <a:off x="269239" y="1189177"/>
            <a:ext cx="11653523" cy="205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52685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529"/>
              <a:buChar char="•"/>
              <a:defRPr sz="3921"/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925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55" r:id="rId13"/>
    <p:sldLayoutId id="2147483728" r:id="rId14"/>
    <p:sldLayoutId id="2147483726" r:id="rId15"/>
    <p:sldLayoutId id="2147483754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conseguimos?</a:t>
            </a:r>
          </a:p>
        </p:txBody>
      </p:sp>
      <p:sp>
        <p:nvSpPr>
          <p:cNvPr id="2" name="Retângulo de cantos arredondados 1"/>
          <p:cNvSpPr/>
          <p:nvPr/>
        </p:nvSpPr>
        <p:spPr bwMode="auto">
          <a:xfrm>
            <a:off x="1297577" y="1883236"/>
            <a:ext cx="2751909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Micro Serviços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8142514" y="1883236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Otimizações no DB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4723383" y="1883236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err="1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Async</a:t>
            </a:r>
            <a:r>
              <a:rPr lang="pt-BR" sz="24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pt-BR" sz="2400" b="1" dirty="0" err="1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Await</a:t>
            </a:r>
            <a:endParaRPr lang="pt-BR" sz="2400" b="1" dirty="0">
              <a:solidFill>
                <a:srgbClr val="D2D2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1297577" y="3099804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Code Optimization</a:t>
            </a:r>
          </a:p>
        </p:txBody>
      </p:sp>
      <p:sp>
        <p:nvSpPr>
          <p:cNvPr id="19" name="Retângulo de cantos arredondados 18"/>
          <p:cNvSpPr/>
          <p:nvPr/>
        </p:nvSpPr>
        <p:spPr bwMode="auto">
          <a:xfrm>
            <a:off x="8142514" y="3099804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Mudança de ORM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4723383" y="3099804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CQRS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1297577" y="4316372"/>
            <a:ext cx="2751909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NOSQL</a:t>
            </a:r>
            <a:endParaRPr lang="pt-BR" b="1" dirty="0">
              <a:solidFill>
                <a:srgbClr val="D2D2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8142514" y="4316372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Paralelismo</a:t>
            </a:r>
          </a:p>
        </p:txBody>
      </p:sp>
      <p:sp>
        <p:nvSpPr>
          <p:cNvPr id="23" name="Retângulo de cantos arredondados 22"/>
          <p:cNvSpPr/>
          <p:nvPr/>
        </p:nvSpPr>
        <p:spPr bwMode="auto">
          <a:xfrm>
            <a:off x="4723383" y="4316372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Soluções avançadas de Cache</a:t>
            </a:r>
          </a:p>
        </p:txBody>
      </p:sp>
    </p:spTree>
    <p:extLst>
      <p:ext uri="{BB962C8B-B14F-4D97-AF65-F5344CB8AC3E}">
        <p14:creationId xmlns:p14="http://schemas.microsoft.com/office/powerpoint/2010/main" val="34823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8F8F8"/>
                </a:solidFill>
              </a:rPr>
              <a:t>Trajectory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 txBox="1">
            <a:spLocks/>
          </p:cNvSpPr>
          <p:nvPr/>
        </p:nvSpPr>
        <p:spPr>
          <a:xfrm>
            <a:off x="1985553" y="2055223"/>
            <a:ext cx="8220893" cy="2931788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8F8F8"/>
                </a:solidFill>
                <a:latin typeface="+mn-lt"/>
              </a:rPr>
              <a:t>1) Understanding </a:t>
            </a:r>
            <a:r>
              <a:rPr lang="en-US" sz="2400" dirty="0" err="1">
                <a:solidFill>
                  <a:srgbClr val="F8F8F8"/>
                </a:solidFill>
                <a:latin typeface="+mn-lt"/>
              </a:rPr>
              <a:t>.Net</a:t>
            </a:r>
            <a:r>
              <a:rPr lang="en-US" sz="2400" dirty="0">
                <a:solidFill>
                  <a:srgbClr val="F8F8F8"/>
                </a:solidFill>
                <a:latin typeface="+mn-lt"/>
              </a:rPr>
              <a:t> Garbage Collector.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8F8F8"/>
                </a:solidFill>
                <a:latin typeface="+mn-lt"/>
              </a:rPr>
              <a:t>2) Using structs whenever it’s possible.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8F8F8"/>
                </a:solidFill>
                <a:latin typeface="+mn-lt"/>
              </a:rPr>
              <a:t>3) </a:t>
            </a:r>
            <a:r>
              <a:rPr lang="en-US" sz="2400" b="1" dirty="0">
                <a:solidFill>
                  <a:srgbClr val="F8F8F8"/>
                </a:solidFill>
              </a:rPr>
              <a:t>Not abusing Dependency Injection.</a:t>
            </a:r>
            <a:endParaRPr lang="en-US" sz="2400" b="1" dirty="0">
              <a:solidFill>
                <a:srgbClr val="F8F8F8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8F8F8"/>
                </a:solidFill>
                <a:latin typeface="+mn-lt"/>
              </a:rPr>
              <a:t>4)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b="1" dirty="0">
                <a:solidFill>
                  <a:srgbClr val="F8F8F8"/>
                </a:solidFill>
              </a:rPr>
              <a:t>Leaving “laziness” aside. </a:t>
            </a:r>
            <a:endParaRPr lang="en-US" sz="2400" b="1" dirty="0">
              <a:solidFill>
                <a:srgbClr val="F8F8F8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8F8F8"/>
                </a:solidFill>
                <a:latin typeface="+mn-lt"/>
              </a:rPr>
              <a:t>5) Avoiding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32141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7826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6000" dirty="0">
                <a:solidFill>
                  <a:srgbClr val="F8F8F8"/>
                </a:solidFill>
                <a:latin typeface="+mn-lt"/>
              </a:rPr>
              <a:t>Understanding </a:t>
            </a:r>
            <a:r>
              <a:rPr lang="en-US" sz="6000" dirty="0" err="1">
                <a:solidFill>
                  <a:srgbClr val="F8F8F8"/>
                </a:solidFill>
                <a:latin typeface="+mn-lt"/>
              </a:rPr>
              <a:t>.Net</a:t>
            </a:r>
            <a:r>
              <a:rPr lang="en-US" sz="6000" dirty="0">
                <a:solidFill>
                  <a:srgbClr val="F8F8F8"/>
                </a:solidFill>
                <a:latin typeface="+mn-lt"/>
              </a:rPr>
              <a:t>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1356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17"/>
          <p:cNvSpPr/>
          <p:nvPr/>
        </p:nvSpPr>
        <p:spPr bwMode="auto">
          <a:xfrm>
            <a:off x="5190167" y="391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Predefined Types</a:t>
            </a:r>
          </a:p>
        </p:txBody>
      </p:sp>
      <p:sp>
        <p:nvSpPr>
          <p:cNvPr id="30" name="Retângulo de cantos arredondados 29"/>
          <p:cNvSpPr/>
          <p:nvPr/>
        </p:nvSpPr>
        <p:spPr bwMode="auto">
          <a:xfrm>
            <a:off x="2077006" y="132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Reference Types</a:t>
            </a:r>
          </a:p>
        </p:txBody>
      </p:sp>
      <p:sp>
        <p:nvSpPr>
          <p:cNvPr id="31" name="Retângulo de cantos arredondados 30"/>
          <p:cNvSpPr/>
          <p:nvPr/>
        </p:nvSpPr>
        <p:spPr bwMode="auto">
          <a:xfrm>
            <a:off x="7217736" y="132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Value Types</a:t>
            </a:r>
          </a:p>
        </p:txBody>
      </p:sp>
      <p:sp>
        <p:nvSpPr>
          <p:cNvPr id="33" name="Retângulo de cantos arredondados 32"/>
          <p:cNvSpPr/>
          <p:nvPr/>
        </p:nvSpPr>
        <p:spPr bwMode="auto">
          <a:xfrm>
            <a:off x="876598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string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de cantos arredondados 33"/>
          <p:cNvSpPr/>
          <p:nvPr/>
        </p:nvSpPr>
        <p:spPr bwMode="auto">
          <a:xfrm>
            <a:off x="3162597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object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de cantos arredondados 34"/>
          <p:cNvSpPr/>
          <p:nvPr/>
        </p:nvSpPr>
        <p:spPr bwMode="auto">
          <a:xfrm>
            <a:off x="6074241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Enums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tângulo de cantos arredondados 35"/>
          <p:cNvSpPr/>
          <p:nvPr/>
        </p:nvSpPr>
        <p:spPr bwMode="auto">
          <a:xfrm>
            <a:off x="8360240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Structs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de cantos arredondados 37"/>
          <p:cNvSpPr/>
          <p:nvPr/>
        </p:nvSpPr>
        <p:spPr bwMode="auto">
          <a:xfrm>
            <a:off x="8362914" y="3199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Primitive Types</a:t>
            </a: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7217736" y="4135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Numerics</a:t>
            </a:r>
          </a:p>
        </p:txBody>
      </p:sp>
      <p:sp>
        <p:nvSpPr>
          <p:cNvPr id="45" name="Retângulo de cantos arredondados 44"/>
          <p:cNvSpPr/>
          <p:nvPr/>
        </p:nvSpPr>
        <p:spPr bwMode="auto">
          <a:xfrm>
            <a:off x="9503735" y="4135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bool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tângulo de cantos arredondados 46"/>
          <p:cNvSpPr/>
          <p:nvPr/>
        </p:nvSpPr>
        <p:spPr bwMode="auto">
          <a:xfrm>
            <a:off x="7216742" y="5071436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Floating Point</a:t>
            </a:r>
          </a:p>
        </p:txBody>
      </p:sp>
      <p:sp>
        <p:nvSpPr>
          <p:cNvPr id="48" name="Retângulo de cantos arredondados 47"/>
          <p:cNvSpPr/>
          <p:nvPr/>
        </p:nvSpPr>
        <p:spPr bwMode="auto">
          <a:xfrm>
            <a:off x="4962597" y="5071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Integer</a:t>
            </a:r>
          </a:p>
        </p:txBody>
      </p:sp>
      <p:sp>
        <p:nvSpPr>
          <p:cNvPr id="49" name="Retângulo de cantos arredondados 48"/>
          <p:cNvSpPr/>
          <p:nvPr/>
        </p:nvSpPr>
        <p:spPr bwMode="auto">
          <a:xfrm>
            <a:off x="9503735" y="5071436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decimal</a:t>
            </a:r>
          </a:p>
        </p:txBody>
      </p:sp>
      <p:sp>
        <p:nvSpPr>
          <p:cNvPr id="50" name="Retângulo de cantos arredondados 49"/>
          <p:cNvSpPr/>
          <p:nvPr/>
        </p:nvSpPr>
        <p:spPr bwMode="auto">
          <a:xfrm>
            <a:off x="6074241" y="600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double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 bwMode="auto">
          <a:xfrm>
            <a:off x="8360240" y="600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float</a:t>
            </a:r>
            <a:endParaRPr lang="pt-BR" sz="1400" b="1" dirty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angulado 5"/>
          <p:cNvCxnSpPr>
            <a:stCxn id="18" idx="2"/>
            <a:endCxn id="31" idx="0"/>
          </p:cNvCxnSpPr>
          <p:nvPr/>
        </p:nvCxnSpPr>
        <p:spPr>
          <a:xfrm rot="16200000" flipH="1">
            <a:off x="6869951" y="79652"/>
            <a:ext cx="468000" cy="2027569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18" idx="2"/>
            <a:endCxn id="30" idx="0"/>
          </p:cNvCxnSpPr>
          <p:nvPr/>
        </p:nvCxnSpPr>
        <p:spPr>
          <a:xfrm rot="5400000">
            <a:off x="4299587" y="-463143"/>
            <a:ext cx="468000" cy="311316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30" idx="2"/>
            <a:endCxn id="34" idx="0"/>
          </p:cNvCxnSpPr>
          <p:nvPr/>
        </p:nvCxnSpPr>
        <p:spPr>
          <a:xfrm rot="16200000" flipH="1">
            <a:off x="3285801" y="1486641"/>
            <a:ext cx="468000" cy="108559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30" idx="2"/>
            <a:endCxn id="33" idx="0"/>
          </p:cNvCxnSpPr>
          <p:nvPr/>
        </p:nvCxnSpPr>
        <p:spPr>
          <a:xfrm rot="5400000">
            <a:off x="2142802" y="1429233"/>
            <a:ext cx="468000" cy="1200408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31" idx="2"/>
            <a:endCxn id="36" idx="0"/>
          </p:cNvCxnSpPr>
          <p:nvPr/>
        </p:nvCxnSpPr>
        <p:spPr>
          <a:xfrm rot="16200000" flipH="1">
            <a:off x="8454988" y="1458185"/>
            <a:ext cx="468000" cy="114250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31" idx="2"/>
            <a:endCxn id="35" idx="0"/>
          </p:cNvCxnSpPr>
          <p:nvPr/>
        </p:nvCxnSpPr>
        <p:spPr>
          <a:xfrm rot="5400000">
            <a:off x="7311989" y="1457690"/>
            <a:ext cx="468000" cy="1143495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36" idx="2"/>
            <a:endCxn id="38" idx="0"/>
          </p:cNvCxnSpPr>
          <p:nvPr/>
        </p:nvCxnSpPr>
        <p:spPr>
          <a:xfrm rot="16200000" flipH="1">
            <a:off x="9027577" y="2964100"/>
            <a:ext cx="468000" cy="267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38" idx="2"/>
            <a:endCxn id="44" idx="0"/>
          </p:cNvCxnSpPr>
          <p:nvPr/>
        </p:nvCxnSpPr>
        <p:spPr>
          <a:xfrm rot="5400000">
            <a:off x="8456325" y="3328848"/>
            <a:ext cx="468000" cy="1145178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cxnSpLocks/>
            <a:stCxn id="38" idx="2"/>
            <a:endCxn id="45" idx="0"/>
          </p:cNvCxnSpPr>
          <p:nvPr/>
        </p:nvCxnSpPr>
        <p:spPr>
          <a:xfrm rot="16200000" flipH="1">
            <a:off x="9599324" y="3331026"/>
            <a:ext cx="468000" cy="1140821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44" idx="2"/>
            <a:endCxn id="47" idx="0"/>
          </p:cNvCxnSpPr>
          <p:nvPr/>
        </p:nvCxnSpPr>
        <p:spPr>
          <a:xfrm rot="5400000">
            <a:off x="7883240" y="4836939"/>
            <a:ext cx="467999" cy="99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44" idx="2"/>
            <a:endCxn id="48" idx="0"/>
          </p:cNvCxnSpPr>
          <p:nvPr/>
        </p:nvCxnSpPr>
        <p:spPr>
          <a:xfrm rot="5400000">
            <a:off x="6756167" y="3709868"/>
            <a:ext cx="468000" cy="2255139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44" idx="2"/>
            <a:endCxn id="49" idx="0"/>
          </p:cNvCxnSpPr>
          <p:nvPr/>
        </p:nvCxnSpPr>
        <p:spPr>
          <a:xfrm rot="16200000" flipH="1">
            <a:off x="9026736" y="3694436"/>
            <a:ext cx="467999" cy="2285999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47" idx="2"/>
            <a:endCxn id="50" idx="0"/>
          </p:cNvCxnSpPr>
          <p:nvPr/>
        </p:nvCxnSpPr>
        <p:spPr>
          <a:xfrm rot="5400000">
            <a:off x="7311492" y="5202186"/>
            <a:ext cx="468001" cy="1142501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47" idx="2"/>
            <a:endCxn id="51" idx="0"/>
          </p:cNvCxnSpPr>
          <p:nvPr/>
        </p:nvCxnSpPr>
        <p:spPr>
          <a:xfrm rot="16200000" flipH="1">
            <a:off x="8454491" y="5201687"/>
            <a:ext cx="468001" cy="1143498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de cantos arredondados 43">
            <a:extLst>
              <a:ext uri="{FF2B5EF4-FFF2-40B4-BE49-F238E27FC236}">
                <a16:creationId xmlns:a16="http://schemas.microsoft.com/office/drawing/2014/main" id="{D30D3904-86F0-8E62-FF49-2C0C28049152}"/>
              </a:ext>
            </a:extLst>
          </p:cNvPr>
          <p:cNvSpPr/>
          <p:nvPr/>
        </p:nvSpPr>
        <p:spPr bwMode="auto">
          <a:xfrm>
            <a:off x="4962596" y="4135436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char</a:t>
            </a:r>
          </a:p>
        </p:txBody>
      </p:sp>
      <p:cxnSp>
        <p:nvCxnSpPr>
          <p:cNvPr id="3" name="Conector angulado 64">
            <a:extLst>
              <a:ext uri="{FF2B5EF4-FFF2-40B4-BE49-F238E27FC236}">
                <a16:creationId xmlns:a16="http://schemas.microsoft.com/office/drawing/2014/main" id="{C3DC8E32-80B3-C588-AC77-306C78636BFA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 rot="5400000">
            <a:off x="7328756" y="2201277"/>
            <a:ext cx="467999" cy="3400318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348061"/>
          </a:xfrm>
        </p:spPr>
        <p:txBody>
          <a:bodyPr/>
          <a:lstStyle/>
          <a:p>
            <a:r>
              <a:rPr lang="en-US" dirty="0"/>
              <a:t>Boxing and Unboxing</a:t>
            </a: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8887532" y="737961"/>
            <a:ext cx="1270384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X1 (</a:t>
            </a:r>
            <a:r>
              <a:rPr lang="en-US" sz="1400" i="0" u="none" strike="noStrike" cap="none" dirty="0" err="1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DateTime</a:t>
            </a: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400" dirty="0"/>
          </a:p>
        </p:txBody>
      </p:sp>
      <p:sp>
        <p:nvSpPr>
          <p:cNvPr id="233" name="Google Shape;233;p13"/>
          <p:cNvSpPr/>
          <p:nvPr/>
        </p:nvSpPr>
        <p:spPr>
          <a:xfrm>
            <a:off x="8879418" y="1421209"/>
            <a:ext cx="1270384" cy="1945649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X3 (</a:t>
            </a:r>
            <a:r>
              <a:rPr lang="en-US" sz="1400" i="0" u="none" strike="noStrike" cap="none" dirty="0" err="1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DocumentValueObject</a:t>
            </a: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400" i="0" u="none" strike="noStrike" cap="none" dirty="0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5472690" y="1429030"/>
            <a:ext cx="3323700" cy="125850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2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X2 (</a:t>
            </a:r>
            <a:r>
              <a:rPr lang="en-US" sz="1400" i="0" u="none" strike="noStrike" cap="none" dirty="0" err="1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ClientModel</a:t>
            </a: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400" dirty="0"/>
          </a:p>
        </p:txBody>
      </p:sp>
      <p:sp>
        <p:nvSpPr>
          <p:cNvPr id="235" name="Google Shape;235;p13"/>
          <p:cNvSpPr/>
          <p:nvPr/>
        </p:nvSpPr>
        <p:spPr>
          <a:xfrm>
            <a:off x="5472690" y="740291"/>
            <a:ext cx="3323720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X0 (String)</a:t>
            </a:r>
            <a:endParaRPr sz="1400"/>
          </a:p>
        </p:txBody>
      </p:sp>
      <p:sp>
        <p:nvSpPr>
          <p:cNvPr id="236" name="Google Shape;236;p13"/>
          <p:cNvSpPr/>
          <p:nvPr/>
        </p:nvSpPr>
        <p:spPr>
          <a:xfrm>
            <a:off x="1978925" y="689212"/>
            <a:ext cx="2061900" cy="5493900"/>
          </a:xfrm>
          <a:prstGeom prst="rect">
            <a:avLst/>
          </a:prstGeom>
          <a:noFill/>
          <a:ln w="12700" cap="flat" cmpd="sng">
            <a:solidFill>
              <a:srgbClr val="511C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>
            <a:off x="2668137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8" name="Google Shape;238;p13"/>
          <p:cNvCxnSpPr/>
          <p:nvPr/>
        </p:nvCxnSpPr>
        <p:spPr>
          <a:xfrm>
            <a:off x="3353937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9" name="Google Shape;239;p13"/>
          <p:cNvCxnSpPr/>
          <p:nvPr/>
        </p:nvCxnSpPr>
        <p:spPr>
          <a:xfrm>
            <a:off x="1978925" y="137795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0" name="Google Shape;240;p13"/>
          <p:cNvCxnSpPr/>
          <p:nvPr/>
        </p:nvCxnSpPr>
        <p:spPr>
          <a:xfrm>
            <a:off x="1978925" y="20574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1" name="Google Shape;241;p13"/>
          <p:cNvCxnSpPr/>
          <p:nvPr/>
        </p:nvCxnSpPr>
        <p:spPr>
          <a:xfrm>
            <a:off x="1978925" y="27432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13"/>
          <p:cNvCxnSpPr/>
          <p:nvPr/>
        </p:nvCxnSpPr>
        <p:spPr>
          <a:xfrm>
            <a:off x="1978925" y="34290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3" name="Google Shape;243;p13"/>
          <p:cNvCxnSpPr/>
          <p:nvPr/>
        </p:nvCxnSpPr>
        <p:spPr>
          <a:xfrm>
            <a:off x="1978925" y="41148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4" name="Google Shape;244;p13"/>
          <p:cNvCxnSpPr/>
          <p:nvPr/>
        </p:nvCxnSpPr>
        <p:spPr>
          <a:xfrm>
            <a:off x="1978925" y="48006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5" name="Google Shape;245;p13"/>
          <p:cNvCxnSpPr/>
          <p:nvPr/>
        </p:nvCxnSpPr>
        <p:spPr>
          <a:xfrm>
            <a:off x="1978925" y="54864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6" name="Google Shape;246;p13"/>
          <p:cNvSpPr/>
          <p:nvPr/>
        </p:nvSpPr>
        <p:spPr>
          <a:xfrm>
            <a:off x="5405798" y="682062"/>
            <a:ext cx="4809300" cy="5493900"/>
          </a:xfrm>
          <a:prstGeom prst="rect">
            <a:avLst/>
          </a:prstGeom>
          <a:noFill/>
          <a:ln w="12700" cap="flat" cmpd="sng">
            <a:solidFill>
              <a:srgbClr val="511C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6094959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8" name="Google Shape;248;p13"/>
          <p:cNvCxnSpPr/>
          <p:nvPr/>
        </p:nvCxnSpPr>
        <p:spPr>
          <a:xfrm>
            <a:off x="6787291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" name="Google Shape;249;p13"/>
          <p:cNvCxnSpPr/>
          <p:nvPr/>
        </p:nvCxnSpPr>
        <p:spPr>
          <a:xfrm>
            <a:off x="7539356" y="682075"/>
            <a:ext cx="0" cy="549390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0" name="Google Shape;250;p13"/>
          <p:cNvCxnSpPr/>
          <p:nvPr/>
        </p:nvCxnSpPr>
        <p:spPr>
          <a:xfrm>
            <a:off x="8149639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1" name="Google Shape;251;p13"/>
          <p:cNvCxnSpPr/>
          <p:nvPr/>
        </p:nvCxnSpPr>
        <p:spPr>
          <a:xfrm>
            <a:off x="8841971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2" name="Google Shape;252;p13"/>
          <p:cNvCxnSpPr/>
          <p:nvPr/>
        </p:nvCxnSpPr>
        <p:spPr>
          <a:xfrm>
            <a:off x="9516886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3" name="Google Shape;253;p13"/>
          <p:cNvCxnSpPr/>
          <p:nvPr/>
        </p:nvCxnSpPr>
        <p:spPr>
          <a:xfrm>
            <a:off x="5405748" y="137795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13"/>
          <p:cNvCxnSpPr/>
          <p:nvPr/>
        </p:nvCxnSpPr>
        <p:spPr>
          <a:xfrm>
            <a:off x="5405748" y="20574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5" name="Google Shape;255;p13"/>
          <p:cNvCxnSpPr/>
          <p:nvPr/>
        </p:nvCxnSpPr>
        <p:spPr>
          <a:xfrm>
            <a:off x="5405748" y="27432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6" name="Google Shape;256;p13"/>
          <p:cNvCxnSpPr/>
          <p:nvPr/>
        </p:nvCxnSpPr>
        <p:spPr>
          <a:xfrm>
            <a:off x="5405748" y="3429000"/>
            <a:ext cx="4809300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7" name="Google Shape;257;p13"/>
          <p:cNvCxnSpPr/>
          <p:nvPr/>
        </p:nvCxnSpPr>
        <p:spPr>
          <a:xfrm>
            <a:off x="5405748" y="41148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8" name="Google Shape;258;p13"/>
          <p:cNvCxnSpPr/>
          <p:nvPr/>
        </p:nvCxnSpPr>
        <p:spPr>
          <a:xfrm>
            <a:off x="5405748" y="48006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5405748" y="54864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0" name="Google Shape;260;p13"/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SMO HEAP</a:t>
            </a:r>
            <a:r>
              <a:rPr lang="en-US" sz="16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>
              <a:solidFill>
                <a:srgbClr val="D2D2D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US" sz="16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>
              <a:solidFill>
                <a:srgbClr val="D2D2D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038784" y="5541453"/>
            <a:ext cx="583792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*X1</a:t>
            </a:r>
            <a:endParaRPr sz="1000" b="0" i="0" u="none" strike="noStrike" cap="none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2714880" y="5539355"/>
            <a:ext cx="583792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*X2</a:t>
            </a:r>
            <a:endParaRPr sz="1000"/>
          </a:p>
        </p:txBody>
      </p:sp>
      <p:sp>
        <p:nvSpPr>
          <p:cNvPr id="264" name="Google Shape;264;p13"/>
          <p:cNvSpPr/>
          <p:nvPr/>
        </p:nvSpPr>
        <p:spPr>
          <a:xfrm>
            <a:off x="2041769" y="4853556"/>
            <a:ext cx="1950230" cy="595794"/>
          </a:xfrm>
          <a:prstGeom prst="rect">
            <a:avLst/>
          </a:prstGeom>
          <a:noFill/>
          <a:ln w="10775" cap="flat" cmpd="sng">
            <a:solidFill>
              <a:srgbClr val="D83B0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3399499" y="5539355"/>
            <a:ext cx="612000" cy="58650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BOOL</a:t>
            </a:r>
            <a:endParaRPr sz="1200" b="0" i="0" u="none" strike="noStrike" cap="none" dirty="0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2076137" y="4879332"/>
            <a:ext cx="541120" cy="543704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</a:t>
            </a:r>
            <a:endParaRPr sz="1200" b="0" i="0" u="none" strike="noStrike" cap="none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2743744" y="4879332"/>
            <a:ext cx="543600" cy="543704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LONG</a:t>
            </a:r>
            <a:endParaRPr sz="1000" b="0" i="0" u="none" strike="noStrike" cap="none" dirty="0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27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39136" y="319948"/>
            <a:ext cx="1499717" cy="937351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Managed Memory Area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D2D2D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0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8709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53487" y="5623639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 Types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840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53487" y="5623639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References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(pointers)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</p:spTree>
    <p:extLst>
      <p:ext uri="{BB962C8B-B14F-4D97-AF65-F5344CB8AC3E}">
        <p14:creationId xmlns:p14="http://schemas.microsoft.com/office/powerpoint/2010/main" val="150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 w="28575">
            <a:solidFill>
              <a:srgbClr val="D83B0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39604" y="4946398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42283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Performance with .NET, why you should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Bruno </a:t>
            </a:r>
            <a:r>
              <a:rPr lang="en-US" sz="2400" dirty="0" err="1"/>
              <a:t>Gouvea</a:t>
            </a:r>
            <a:r>
              <a:rPr lang="en-US" sz="2400" dirty="0"/>
              <a:t> </a:t>
            </a:r>
            <a:r>
              <a:rPr lang="en-US" sz="2400" dirty="0" err="1"/>
              <a:t>Roldão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Pedro Henrique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D2D2D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10446591" y="348579"/>
            <a:ext cx="1499717" cy="1527846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Small</a:t>
            </a: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pt-BR" sz="1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pt-BR" sz="1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Heap</a:t>
            </a: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Unmanaged memory area</a:t>
            </a:r>
          </a:p>
        </p:txBody>
      </p:sp>
    </p:spTree>
    <p:extLst>
      <p:ext uri="{BB962C8B-B14F-4D97-AF65-F5344CB8AC3E}">
        <p14:creationId xmlns:p14="http://schemas.microsoft.com/office/powerpoint/2010/main" val="40144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76875" y="740291"/>
            <a:ext cx="3319535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X0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10454061" y="817255"/>
            <a:ext cx="1499717" cy="1135370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Reference Types: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Delegates</a:t>
            </a: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Classes</a:t>
            </a: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285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 </a:t>
            </a:r>
            <a:r>
              <a:rPr lang="en-US" dirty="0" err="1"/>
              <a:t>memória</a:t>
            </a:r>
            <a:r>
              <a:rPr lang="en-US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4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4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</p:spTree>
    <p:extLst>
      <p:ext uri="{BB962C8B-B14F-4D97-AF65-F5344CB8AC3E}">
        <p14:creationId xmlns:p14="http://schemas.microsoft.com/office/powerpoint/2010/main" val="39008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5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2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5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Graphing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3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solidFill>
              <a:srgbClr val="00827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X0 (</a:t>
              </a:r>
              <a:r>
                <a:rPr lang="pt-BR" sz="700" dirty="0" err="1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Compacting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8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10"/>
            <a:ext cx="9229907" cy="393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“Why you should care?”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[0] = 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“Savings with infrastructure”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“User Experience and productivity”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[2]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“Competitiveness”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// </a:t>
            </a:r>
            <a:r>
              <a:rPr lang="pt-BR" dirty="0">
                <a:solidFill>
                  <a:srgbClr val="008272"/>
                </a:solidFill>
                <a:latin typeface="Consolas" panose="020B0609020204030204" pitchFamily="49" charset="0"/>
              </a:rPr>
              <a:t>78% of shopping carts are abandoned...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[3]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“Revenue”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[4]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“Conversion rate”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0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Compacting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8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7" name="Retângulo 36"/>
            <p:cNvSpPr/>
            <p:nvPr/>
          </p:nvSpPr>
          <p:spPr bwMode="auto">
            <a:xfrm>
              <a:off x="3888032" y="1769640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(ClientModel)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 rot="16200000">
              <a:off x="3044602" y="2011509"/>
              <a:ext cx="991340" cy="50760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3286472" y="2857185"/>
              <a:ext cx="348616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(DocumentValueObject)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GC - Compacting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(ClientModel)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(DocumentValueObject)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32" name="Retângulo de cantos arredondados 3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48" name="CaixaDeTexto 4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0</a:t>
                  </a:r>
                </a:p>
              </p:txBody>
            </p:sp>
          </p:grpSp>
          <p:cxnSp>
            <p:nvCxnSpPr>
              <p:cNvPr id="8" name="Conector reto 7"/>
              <p:cNvCxnSpPr>
                <a:stCxn id="3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41" name="Grupo 4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38" name="Retângulo de cantos arredondados 3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CaixaDeTexto 4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0" name="CaixaDeTexto 4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1" name="Conector reto 10"/>
              <p:cNvCxnSpPr>
                <a:stCxn id="3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4" name="Grupo 43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39" name="Retângulo de cantos arredondados 3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1" name="CaixaDeTexto 50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2" name="CaixaDeTexto 5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4" name="Conector reto 13"/>
              <p:cNvCxnSpPr>
                <a:stCxn id="39" idx="0"/>
                <a:endCxn id="3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64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entágono 30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33" name="Grupo 32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57" name="Retângulo de cantos arredondados 56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59" name="CaixaDeTexto 58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7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52" name="Retângulo de cantos arredondados 51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CaixaDeTexto 52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1" name="Conector reto 50"/>
              <p:cNvCxnSpPr>
                <a:stCxn id="52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o 3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48" name="Retângulo de cantos arredondados 47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9" name="CaixaDeTexto 48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44" name="CaixaDeTexto 43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40" name="Conector reto 39"/>
              <p:cNvCxnSpPr>
                <a:stCxn id="48" idx="0"/>
                <a:endCxn id="48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00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2" name="Grupo 5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3" name="Retângulo de cantos arredondados 62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2" name="Conector reto 61"/>
              <p:cNvCxnSpPr>
                <a:stCxn id="63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o 5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57" name="Grupo 56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59" name="Retângulo de cantos arredondados 5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8" name="CaixaDeTexto 57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9" idx="0"/>
                <a:endCxn id="5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44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2" name="Grupo 5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3" name="Retângulo de cantos arredondados 62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2" name="Conector reto 61"/>
              <p:cNvCxnSpPr>
                <a:stCxn id="63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o 5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57" name="Grupo 56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59" name="Retângulo de cantos arredondados 5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8" name="CaixaDeTexto 57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9" idx="0"/>
                <a:endCxn id="5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37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60835" y="5559081"/>
            <a:ext cx="3325759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3481209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 bwMode="auto">
          <a:xfrm>
            <a:off x="5460836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143332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843090" y="281776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7536558" y="280905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8200146" y="280905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8881635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9572264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5460836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6143332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6843090" y="485781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7536558" y="484910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tângulo 53"/>
          <p:cNvSpPr/>
          <p:nvPr/>
        </p:nvSpPr>
        <p:spPr bwMode="auto">
          <a:xfrm>
            <a:off x="8200146" y="484910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tângulo 54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66" name="Grupo 65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82" name="Retângulo de cantos arredondados 8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81" name="Conector reto 80"/>
              <p:cNvCxnSpPr>
                <a:stCxn id="8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7" name="Retângulo de cantos arredondados 7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6" name="Conector reto 75"/>
              <p:cNvCxnSpPr>
                <a:stCxn id="7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71" name="Grupo 7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73" name="Retângulo de cantos arredondados 7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72" name="CaixaDeTexto 7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3" idx="0"/>
                <a:endCxn id="7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75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60835" y="5559081"/>
            <a:ext cx="3325759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3481209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 bwMode="auto">
          <a:xfrm>
            <a:off x="5460836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143332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843090" y="281776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7536558" y="280905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8200146" y="280905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8881635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9572264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5460836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6143332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6843090" y="485781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7536558" y="484910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tângulo 53"/>
          <p:cNvSpPr/>
          <p:nvPr/>
        </p:nvSpPr>
        <p:spPr bwMode="auto">
          <a:xfrm>
            <a:off x="8200146" y="484910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tângulo 54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66" name="Grupo 65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82" name="Retângulo de cantos arredondados 8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81" name="Conector reto 80"/>
              <p:cNvCxnSpPr>
                <a:stCxn id="8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7" name="Retângulo de cantos arredondados 7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6" name="Conector reto 75"/>
              <p:cNvCxnSpPr>
                <a:stCxn id="7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71" name="Grupo 7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73" name="Retângulo de cantos arredondados 7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72" name="CaixaDeTexto 7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3" idx="0"/>
                <a:endCxn id="7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Pentágono 60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2" y="4177365"/>
            <a:ext cx="3318120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9" name="Grupo 58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6" name="Retângulo de cantos arredondados 75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CaixaDeTexto 76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5" name="Conector reto 74"/>
              <p:cNvCxnSpPr>
                <a:stCxn id="76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1" name="Retângulo de cantos arredondados 70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1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o 60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5" name="Grupo 64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7" name="Retângulo de cantos arredondados 66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6" name="CaixaDeTexto 65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3" name="Conector reto 62"/>
              <p:cNvCxnSpPr>
                <a:stCxn id="67" idx="0"/>
                <a:endCxn id="67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15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2" y="4177365"/>
            <a:ext cx="3318120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9" name="Grupo 58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6" name="Retângulo de cantos arredondados 75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CaixaDeTexto 76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5" name="Conector reto 74"/>
              <p:cNvCxnSpPr>
                <a:stCxn id="76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1" name="Retângulo de cantos arredondados 70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1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o 60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5" name="Grupo 64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7" name="Retângulo de cantos arredondados 66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6" name="CaixaDeTexto 65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3" name="Conector reto 62"/>
              <p:cNvCxnSpPr>
                <a:stCxn id="67" idx="0"/>
                <a:endCxn id="67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9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50" y="2063855"/>
            <a:ext cx="6801259" cy="14086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37484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5C5C5C"/>
                </a:solidFill>
                <a:latin typeface="+mj-lt"/>
              </a:rPr>
              <a:t>A </a:t>
            </a:r>
            <a:r>
              <a:rPr lang="pt-BR" b="1" dirty="0" err="1">
                <a:solidFill>
                  <a:srgbClr val="5C5C5C"/>
                </a:solidFill>
                <a:latin typeface="+mj-lt"/>
              </a:rPr>
              <a:t>Ifficient</a:t>
            </a:r>
            <a:r>
              <a:rPr lang="pt-BR" b="1" dirty="0">
                <a:solidFill>
                  <a:srgbClr val="5C5C5C"/>
                </a:solidFill>
                <a:latin typeface="+mj-lt"/>
              </a:rPr>
              <a:t> é uma empresa de Marketing Interativo focada em geração de leads.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881635" y="417875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9579958" y="418339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5" name="Grupo 54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3" name="Retângulo de cantos arredondados 72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5" name="CaixaDeTexto 74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2" name="Conector reto 71"/>
              <p:cNvCxnSpPr>
                <a:stCxn id="73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1" name="Grupo 6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2" name="CaixaDeTexto 6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3" idx="0"/>
                <a:endCxn id="6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2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881635" y="417793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9579958" y="418339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5" name="Grupo 54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3" name="Retângulo de cantos arredondados 72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5" name="CaixaDeTexto 74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2" name="Conector reto 71"/>
              <p:cNvCxnSpPr>
                <a:stCxn id="73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1" name="Grupo 6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2" name="CaixaDeTexto 6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3" idx="0"/>
                <a:endCxn id="6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Pentágono 56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8363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7752" y="418363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25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68227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68227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Pentágono 51"/>
          <p:cNvSpPr/>
          <p:nvPr/>
        </p:nvSpPr>
        <p:spPr bwMode="auto">
          <a:xfrm rot="16200000">
            <a:off x="2428924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82193" y="2117125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02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82193" y="2117125"/>
            <a:ext cx="3320114" cy="1252149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8F8F8"/>
                </a:solidFill>
              </a:rPr>
              <a:t>GC - Generations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32" name="Grupo 3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1" name="Retângulo de cantos arredondados 60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1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3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55" name="Retângulo de cantos arredondados 54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" name="CaixaDeTexto 55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54" name="Conector reto 53"/>
              <p:cNvCxnSpPr>
                <a:stCxn id="55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48" name="Retângulo de cantos arredondados 47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0" name="CaixaDeTexto 4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43" name="CaixaDeTexto 42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39" name="Conector reto 38"/>
              <p:cNvCxnSpPr>
                <a:stCxn id="48" idx="0"/>
                <a:endCxn id="48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99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b="1" dirty="0"/>
              <a:t>Using Structs whenever is possible…</a:t>
            </a:r>
          </a:p>
        </p:txBody>
      </p:sp>
    </p:spTree>
    <p:extLst>
      <p:ext uri="{BB962C8B-B14F-4D97-AF65-F5344CB8AC3E}">
        <p14:creationId xmlns:p14="http://schemas.microsoft.com/office/powerpoint/2010/main" val="28510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5" y="2248534"/>
            <a:ext cx="52362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endParaRPr lang="en-US" dirty="0">
              <a:solidFill>
                <a:srgbClr val="00827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NumberA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98789" y="1458481"/>
            <a:ext cx="7026292" cy="4715168"/>
            <a:chOff x="4898789" y="1458481"/>
            <a:chExt cx="7026292" cy="4715168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898789" y="1458481"/>
              <a:ext cx="561721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Memory Layout</a:t>
              </a: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086475" y="2752725"/>
              <a:ext cx="5467350" cy="685800"/>
              <a:chOff x="6086475" y="2752725"/>
              <a:chExt cx="5467350" cy="685800"/>
            </a:xfrm>
          </p:grpSpPr>
          <p:sp>
            <p:nvSpPr>
              <p:cNvPr id="8" name="Retângulo 7"/>
              <p:cNvSpPr/>
              <p:nvPr/>
            </p:nvSpPr>
            <p:spPr bwMode="auto">
              <a:xfrm>
                <a:off x="6086475" y="2752725"/>
                <a:ext cx="2759075" cy="685800"/>
              </a:xfrm>
              <a:prstGeom prst="rect">
                <a:avLst/>
              </a:prstGeom>
              <a:noFill/>
              <a:ln w="19050">
                <a:solidFill>
                  <a:srgbClr val="73737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pt-B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>
                <a:off x="678497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746442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814387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864598" y="2781693"/>
                <a:ext cx="2689227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D2D2D2"/>
                    </a:solidFill>
                    <a:latin typeface="Consolas" panose="020B0609020204030204" pitchFamily="49" charset="0"/>
                  </a:rPr>
                  <a:t>32 bits</a:t>
                </a:r>
              </a:p>
            </p:txBody>
          </p:sp>
          <p:sp>
            <p:nvSpPr>
              <p:cNvPr id="14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105525" y="2810661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804025" y="2810661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483474" y="2809393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166099" y="2809393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6105525" y="5487849"/>
              <a:ext cx="5819556" cy="685800"/>
              <a:chOff x="6105525" y="5487849"/>
              <a:chExt cx="5819556" cy="685800"/>
            </a:xfrm>
          </p:grpSpPr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10240961" y="5516817"/>
                <a:ext cx="1684120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D2D2D2"/>
                    </a:solidFill>
                    <a:latin typeface="Consolas" panose="020B0609020204030204" pitchFamily="49" charset="0"/>
                  </a:rPr>
                  <a:t>64 bits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 bwMode="auto">
              <a:xfrm>
                <a:off x="6105525" y="5487849"/>
                <a:ext cx="4105275" cy="685800"/>
              </a:xfrm>
              <a:prstGeom prst="rect">
                <a:avLst/>
              </a:prstGeom>
              <a:noFill/>
              <a:ln w="19050">
                <a:solidFill>
                  <a:srgbClr val="73737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pt-B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680402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>
                <a:off x="8845550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>
              <a:xfrm>
                <a:off x="952182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747077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105525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35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804024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36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480298" y="5544517"/>
                <a:ext cx="1335091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8b</a:t>
                </a:r>
              </a:p>
            </p:txBody>
          </p:sp>
          <p:sp>
            <p:nvSpPr>
              <p:cNvPr id="37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864598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  <p:sp>
            <p:nvSpPr>
              <p:cNvPr id="38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9558337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5285975" y="2248534"/>
              <a:ext cx="4832743" cy="3868447"/>
              <a:chOff x="5285975" y="2248534"/>
              <a:chExt cx="4832743" cy="3868447"/>
            </a:xfrm>
          </p:grpSpPr>
          <p:cxnSp>
            <p:nvCxnSpPr>
              <p:cNvPr id="64" name="Conector angulado 63"/>
              <p:cNvCxnSpPr>
                <a:stCxn id="18" idx="2"/>
                <a:endCxn id="38" idx="0"/>
              </p:cNvCxnSpPr>
              <p:nvPr/>
            </p:nvCxnSpPr>
            <p:spPr>
              <a:xfrm rot="16200000" flipH="1">
                <a:off x="8109501" y="3767068"/>
                <a:ext cx="2162660" cy="1392238"/>
              </a:xfrm>
              <a:prstGeom prst="bentConnector3">
                <a:avLst>
                  <a:gd name="adj1" fmla="val 40311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angulado 50"/>
              <p:cNvCxnSpPr>
                <a:stCxn id="16" idx="0"/>
                <a:endCxn id="36" idx="2"/>
              </p:cNvCxnSpPr>
              <p:nvPr/>
            </p:nvCxnSpPr>
            <p:spPr>
              <a:xfrm rot="16200000" flipH="1">
                <a:off x="5987081" y="3956218"/>
                <a:ext cx="3306320" cy="1015206"/>
              </a:xfrm>
              <a:prstGeom prst="bentConnector5">
                <a:avLst>
                  <a:gd name="adj1" fmla="val -6914"/>
                  <a:gd name="adj2" fmla="val -202190"/>
                  <a:gd name="adj3" fmla="val 106914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angulado 57"/>
              <p:cNvCxnSpPr>
                <a:stCxn id="14" idx="2"/>
                <a:endCxn id="35" idx="0"/>
              </p:cNvCxnSpPr>
              <p:nvPr/>
            </p:nvCxnSpPr>
            <p:spPr>
              <a:xfrm rot="16200000" flipH="1">
                <a:off x="5702691" y="4114571"/>
                <a:ext cx="2161392" cy="698499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angulado 60"/>
              <p:cNvCxnSpPr>
                <a:stCxn id="17" idx="2"/>
                <a:endCxn id="37" idx="0"/>
              </p:cNvCxnSpPr>
              <p:nvPr/>
            </p:nvCxnSpPr>
            <p:spPr>
              <a:xfrm rot="16200000" flipH="1">
                <a:off x="7421319" y="3772625"/>
                <a:ext cx="2162660" cy="1381124"/>
              </a:xfrm>
              <a:prstGeom prst="bentConnector3">
                <a:avLst>
                  <a:gd name="adj1" fmla="val 63213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5285975" y="2248534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*table methods</a:t>
                </a:r>
              </a:p>
            </p:txBody>
          </p:sp>
          <p:sp>
            <p:nvSpPr>
              <p:cNvPr id="70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327774" y="3942764"/>
                <a:ext cx="1050538" cy="664797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object header</a:t>
                </a:r>
              </a:p>
            </p:txBody>
          </p:sp>
          <p:sp>
            <p:nvSpPr>
              <p:cNvPr id="71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725179" y="4389851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err="1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NumberA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TextBox 2">
                <a:extLst>
                  <a:ext uri="{FF2B5EF4-FFF2-40B4-BE49-F238E27FC236}">
                    <a16:creationId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441519" y="3895832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err="1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NumberB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5" y="2248534"/>
            <a:ext cx="52362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endParaRPr lang="en-US" dirty="0">
              <a:solidFill>
                <a:srgbClr val="00827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NumberA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98789" y="1458481"/>
            <a:ext cx="5617210" cy="4715168"/>
            <a:chOff x="4898789" y="1458481"/>
            <a:chExt cx="5617210" cy="4715168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898789" y="1458481"/>
              <a:ext cx="561721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Memory Layout</a:t>
              </a: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5419726" y="2752725"/>
              <a:ext cx="1374773" cy="685800"/>
            </a:xfrm>
            <a:prstGeom prst="rect">
              <a:avLst/>
            </a:prstGeom>
            <a:noFill/>
            <a:ln w="19050">
              <a:solidFill>
                <a:srgbClr val="73737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108700" y="2752725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884984" y="2781693"/>
              <a:ext cx="2689227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32 bits</a:t>
              </a:r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438775" y="2810661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137275" y="2810661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5419726" y="5487849"/>
              <a:ext cx="1374774" cy="685800"/>
            </a:xfrm>
            <a:prstGeom prst="rect">
              <a:avLst/>
            </a:prstGeom>
            <a:noFill/>
            <a:ln w="19050">
              <a:solidFill>
                <a:srgbClr val="73737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6108700" y="5487849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884984" y="5516817"/>
              <a:ext cx="168412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64 bits</a:t>
              </a:r>
            </a:p>
          </p:txBody>
        </p:sp>
        <p:sp>
          <p:nvSpPr>
            <p:cNvPr id="34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438775" y="5544517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</a:p>
          </p:txBody>
        </p:sp>
        <p:sp>
          <p:nvSpPr>
            <p:cNvPr id="35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137274" y="5544517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</a:p>
          </p:txBody>
        </p:sp>
        <p:sp>
          <p:nvSpPr>
            <p:cNvPr id="69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 rot="5400000">
              <a:off x="5243892" y="4223122"/>
              <a:ext cx="1296578" cy="4801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 err="1">
                  <a:solidFill>
                    <a:srgbClr val="505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50505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Consolas" panose="020B0609020204030204" pitchFamily="49" charset="0"/>
                </a:rPr>
                <a:t>NumberA</a:t>
              </a:r>
              <a:endParaRPr lang="en-US" sz="1200" dirty="0">
                <a:solidFill>
                  <a:srgbClr val="505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" name="Conector de seta reta 4"/>
            <p:cNvCxnSpPr>
              <a:endCxn id="34" idx="0"/>
            </p:cNvCxnSpPr>
            <p:nvPr/>
          </p:nvCxnSpPr>
          <p:spPr>
            <a:xfrm>
              <a:off x="5767387" y="3383125"/>
              <a:ext cx="1" cy="21613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6" idx="2"/>
              <a:endCxn id="35" idx="0"/>
            </p:cNvCxnSpPr>
            <p:nvPr/>
          </p:nvCxnSpPr>
          <p:spPr>
            <a:xfrm flipH="1">
              <a:off x="6465887" y="3383125"/>
              <a:ext cx="1" cy="21613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 rot="5400000">
              <a:off x="5936017" y="4223122"/>
              <a:ext cx="1295390" cy="4801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 err="1">
                  <a:solidFill>
                    <a:srgbClr val="505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50505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Consolas" panose="020B0609020204030204" pitchFamily="49" charset="0"/>
                </a:rPr>
                <a:t>NumberB</a:t>
              </a:r>
              <a:endParaRPr lang="en-US" sz="1200" dirty="0">
                <a:solidFill>
                  <a:srgbClr val="50505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152399"/>
            <a:ext cx="9753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Class vs Struct allocations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8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32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6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8220521" y="215076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8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47" name="Elipse 46"/>
          <p:cNvSpPr/>
          <p:nvPr/>
        </p:nvSpPr>
        <p:spPr bwMode="auto">
          <a:xfrm>
            <a:off x="8072883" y="192061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10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8220521" y="215076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8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47" name="Elipse 46"/>
          <p:cNvSpPr/>
          <p:nvPr/>
        </p:nvSpPr>
        <p:spPr bwMode="auto">
          <a:xfrm>
            <a:off x="8072883" y="192061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01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48" name="Elipse 47"/>
          <p:cNvSpPr/>
          <p:nvPr/>
        </p:nvSpPr>
        <p:spPr bwMode="auto">
          <a:xfrm>
            <a:off x="649037" y="55063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18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37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 bwMode="auto">
          <a:xfrm>
            <a:off x="1297498" y="2063436"/>
            <a:ext cx="9588138" cy="3422468"/>
          </a:xfrm>
          <a:prstGeom prst="roundRect">
            <a:avLst/>
          </a:prstGeom>
          <a:noFill/>
          <a:ln w="28575">
            <a:solidFill>
              <a:srgbClr val="D83B0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AWS</a:t>
            </a:r>
            <a:endParaRPr lang="pt-BR" sz="2800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tângulo 1"/>
          <p:cNvSpPr/>
          <p:nvPr/>
        </p:nvSpPr>
        <p:spPr bwMode="auto">
          <a:xfrm>
            <a:off x="3318046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734555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8151064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QUEUE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3318047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Elastic</a:t>
            </a:r>
            <a:endParaRPr lang="pt-BR" sz="1600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Search</a:t>
            </a:r>
            <a:endParaRPr lang="pt-BR" sz="1600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4480390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MySQL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5642733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6813785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SQS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7970036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S3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9126287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Our Technology</a:t>
            </a:r>
          </a:p>
        </p:txBody>
      </p:sp>
    </p:spTree>
    <p:extLst>
      <p:ext uri="{BB962C8B-B14F-4D97-AF65-F5344CB8AC3E}">
        <p14:creationId xmlns:p14="http://schemas.microsoft.com/office/powerpoint/2010/main" val="14835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924827" y="216896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562784" y="2165216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Elipse 33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33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252980" y="2154854"/>
            <a:ext cx="1228390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5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7" name="Retângulo 6"/>
          <p:cNvSpPr/>
          <p:nvPr/>
        </p:nvSpPr>
        <p:spPr bwMode="auto">
          <a:xfrm>
            <a:off x="8202785" y="2115490"/>
            <a:ext cx="1961927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896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65216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8070359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958248" y="2170717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314095" y="2173774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Elipse 61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47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252980" y="2154854"/>
            <a:ext cx="1228390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5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7" name="Retângulo 6"/>
          <p:cNvSpPr/>
          <p:nvPr/>
        </p:nvSpPr>
        <p:spPr bwMode="auto">
          <a:xfrm>
            <a:off x="8202785" y="2115490"/>
            <a:ext cx="1961927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651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7229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8070359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958248" y="2168269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314095" y="218085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Elipse 3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7" name="Retângulo 36"/>
          <p:cNvSpPr/>
          <p:nvPr/>
        </p:nvSpPr>
        <p:spPr bwMode="auto">
          <a:xfrm>
            <a:off x="9587845" y="215658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8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Elipse 37"/>
          <p:cNvSpPr/>
          <p:nvPr/>
        </p:nvSpPr>
        <p:spPr bwMode="auto">
          <a:xfrm>
            <a:off x="9440207" y="192643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574178" y="2175221"/>
            <a:ext cx="59307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50" dirty="0">
                <a:solidFill>
                  <a:srgbClr val="511C74"/>
                </a:solidFill>
                <a:latin typeface="Consolas" panose="020B0609020204030204" pitchFamily="49" charset="0"/>
              </a:rPr>
              <a:t>10</a:t>
            </a:r>
            <a:endParaRPr lang="pt-BR" sz="600" dirty="0">
              <a:solidFill>
                <a:srgbClr val="511C74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Elipse 40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35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0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651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7229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Elipse 3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41" name="Elipse 40"/>
          <p:cNvSpPr/>
          <p:nvPr/>
        </p:nvSpPr>
        <p:spPr bwMode="auto">
          <a:xfrm>
            <a:off x="649037" y="55063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7" name="Elipse 46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56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b="1" dirty="0"/>
              <a:t>Not abusing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376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	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	    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IPongService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			    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ILoremService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loremService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    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    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IPongRepository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pongRepository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    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ILoremRepository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loremRepository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{ ...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 marL="0"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{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PingRepository.Get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(id);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1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393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IServiceProvider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serviceProvider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{ ...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 marL="0"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{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11C74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serviceProvider.GetService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11C74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pingRepository.Get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(id);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6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FromUrl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]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id,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	    </a:t>
            </a:r>
            <a:r>
              <a:rPr lang="pt-BR" dirty="0"/>
              <a:t>[</a:t>
            </a:r>
            <a:r>
              <a:rPr lang="pt-BR" dirty="0" err="1">
                <a:solidFill>
                  <a:srgbClr val="008272"/>
                </a:solidFill>
              </a:rPr>
              <a:t>FromServices</a:t>
            </a:r>
            <a:r>
              <a:rPr lang="pt-BR" dirty="0"/>
              <a:t>]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pt-BR" dirty="0"/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pingRepository.Get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(id);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9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Leaving “</a:t>
            </a:r>
            <a:r>
              <a:rPr lang="en-US" dirty="0" err="1"/>
              <a:t>leaziness</a:t>
            </a:r>
            <a:r>
              <a:rPr lang="en-US" dirty="0"/>
              <a:t>” aside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Avoiding 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7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Our Numbers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60494"/>
              </p:ext>
            </p:extLst>
          </p:nvPr>
        </p:nvGraphicFramePr>
        <p:xfrm>
          <a:off x="1637212" y="2060786"/>
          <a:ext cx="621198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Clients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Requests/</a:t>
                      </a:r>
                      <a:r>
                        <a:rPr lang="pt-BR" b="1" baseline="0" dirty="0">
                          <a:solidFill>
                            <a:srgbClr val="505050"/>
                          </a:solidFill>
                        </a:rPr>
                        <a:t>h (thousands)</a:t>
                      </a:r>
                      <a:endParaRPr lang="pt-BR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100 ~</a:t>
                      </a:r>
                      <a:r>
                        <a:rPr lang="pt-BR" b="1" baseline="0" dirty="0">
                          <a:solidFill>
                            <a:srgbClr val="505050"/>
                          </a:solidFill>
                        </a:rPr>
                        <a:t> 150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Latency (sec)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1.4 ~ 2.0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Infrastructure (T2 Medium)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6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pt-BR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248633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Nossos Números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29755"/>
              </p:ext>
            </p:extLst>
          </p:nvPr>
        </p:nvGraphicFramePr>
        <p:xfrm>
          <a:off x="1637220" y="2060786"/>
          <a:ext cx="891757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Clients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D83B0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F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Requests/</a:t>
                      </a:r>
                      <a:r>
                        <a:rPr lang="pt-BR" b="1" baseline="0" dirty="0">
                          <a:solidFill>
                            <a:srgbClr val="505050"/>
                          </a:solidFill>
                        </a:rPr>
                        <a:t>h (thousands)</a:t>
                      </a:r>
                      <a:endParaRPr lang="pt-BR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D83B01"/>
                          </a:solidFill>
                        </a:rPr>
                        <a:t>100 ~</a:t>
                      </a:r>
                      <a:r>
                        <a:rPr lang="pt-BR" b="1" baseline="0" dirty="0">
                          <a:solidFill>
                            <a:srgbClr val="D83B01"/>
                          </a:solidFill>
                        </a:rPr>
                        <a:t> 150</a:t>
                      </a:r>
                      <a:endParaRPr lang="pt-BR" b="1" dirty="0">
                        <a:solidFill>
                          <a:srgbClr val="D83B0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F0"/>
                          </a:solidFill>
                        </a:rPr>
                        <a:t>250 ~</a:t>
                      </a:r>
                      <a:r>
                        <a:rPr lang="pt-BR" b="1" baseline="0" dirty="0">
                          <a:solidFill>
                            <a:srgbClr val="00B0F0"/>
                          </a:solidFill>
                        </a:rPr>
                        <a:t> 500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Latency (sec)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D83B01"/>
                          </a:solidFill>
                        </a:rPr>
                        <a:t>1.4 ~ 2.0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F0"/>
                          </a:solidFill>
                        </a:rPr>
                        <a:t>0.4</a:t>
                      </a:r>
                      <a:r>
                        <a:rPr lang="pt-BR" b="1" baseline="0" dirty="0">
                          <a:solidFill>
                            <a:srgbClr val="00B0F0"/>
                          </a:solidFill>
                        </a:rPr>
                        <a:t> ~ 0.8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rgbClr val="505050"/>
                          </a:solidFill>
                        </a:rPr>
                        <a:t>Infrastructure (T2 Medium)</a:t>
                      </a: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D83B0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we achieved?</a:t>
            </a:r>
          </a:p>
        </p:txBody>
      </p:sp>
      <p:sp>
        <p:nvSpPr>
          <p:cNvPr id="2" name="Retângulo de cantos arredondados 1"/>
          <p:cNvSpPr/>
          <p:nvPr/>
        </p:nvSpPr>
        <p:spPr bwMode="auto">
          <a:xfrm>
            <a:off x="1297577" y="1883236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Microservices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8142514" y="1883236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DB Optimizations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4723383" y="1883236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err="1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Async</a:t>
            </a: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pt-BR" sz="2400" b="1" dirty="0" err="1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Await</a:t>
            </a:r>
            <a:endParaRPr lang="pt-BR" sz="2400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1297577" y="3099804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Code Optimization</a:t>
            </a:r>
          </a:p>
        </p:txBody>
      </p:sp>
      <p:sp>
        <p:nvSpPr>
          <p:cNvPr id="19" name="Retângulo de cantos arredondados 18"/>
          <p:cNvSpPr/>
          <p:nvPr/>
        </p:nvSpPr>
        <p:spPr bwMode="auto">
          <a:xfrm>
            <a:off x="8142514" y="3099804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Change of ORM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4723383" y="3099804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CQRS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1297577" y="4316372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NOSQL</a:t>
            </a:r>
            <a:endParaRPr lang="pt-BR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8142514" y="4316372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Parallelism</a:t>
            </a:r>
          </a:p>
        </p:txBody>
      </p:sp>
      <p:sp>
        <p:nvSpPr>
          <p:cNvPr id="23" name="Retângulo de cantos arredondados 22"/>
          <p:cNvSpPr/>
          <p:nvPr/>
        </p:nvSpPr>
        <p:spPr bwMode="auto">
          <a:xfrm>
            <a:off x="4723383" y="4316372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Cache</a:t>
            </a:r>
            <a:endParaRPr lang="pt-BR" b="1" dirty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11245976-3b4d-4794-a754-317688483df2"/>
    <ds:schemaRef ds:uri="http://purl.org/dc/terms/"/>
    <ds:schemaRef ds:uri="http://schemas.openxmlformats.org/package/2006/metadata/core-properties"/>
    <ds:schemaRef ds:uri="569b343d-e775-480b-9b2b-6a6986deb9b0"/>
    <ds:schemaRef ds:uri="http://purl.org/dc/elements/1.1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</TotalTime>
  <Words>2136</Words>
  <Application>Microsoft Office PowerPoint</Application>
  <PresentationFormat>Widescreen</PresentationFormat>
  <Paragraphs>851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Quattrocento Sans</vt:lpstr>
      <vt:lpstr>Segoe UI</vt:lpstr>
      <vt:lpstr>Segoe UI Light</vt:lpstr>
      <vt:lpstr>Wingdings</vt:lpstr>
      <vt:lpstr>Dotnet_Template</vt:lpstr>
      <vt:lpstr>PowerPoint Presentation</vt:lpstr>
      <vt:lpstr>Performance with .NET, why you should care?</vt:lpstr>
      <vt:lpstr>PowerPoint Presentation</vt:lpstr>
      <vt:lpstr>PowerPoint Presentation</vt:lpstr>
      <vt:lpstr>PowerPoint Presentation</vt:lpstr>
      <vt:lpstr>Our Technology</vt:lpstr>
      <vt:lpstr>Our Numbers</vt:lpstr>
      <vt:lpstr>Nossos Números</vt:lpstr>
      <vt:lpstr>How we achieved?</vt:lpstr>
      <vt:lpstr>Como conseguimos?</vt:lpstr>
      <vt:lpstr>Trajectory</vt:lpstr>
      <vt:lpstr>Understanding .Net Garbage Collector</vt:lpstr>
      <vt:lpstr>PowerPoint Presentation</vt:lpstr>
      <vt:lpstr>Boxing and Unboxing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Problemas  com memória…</vt:lpstr>
      <vt:lpstr>GC - Graphing</vt:lpstr>
      <vt:lpstr>GC - Graphing</vt:lpstr>
      <vt:lpstr>GC - Graphing</vt:lpstr>
      <vt:lpstr>GC - Graphing</vt:lpstr>
      <vt:lpstr>GC - Graphing</vt:lpstr>
      <vt:lpstr>GC - Graphing</vt:lpstr>
      <vt:lpstr>GC - Compacting</vt:lpstr>
      <vt:lpstr>GC - Compacting</vt:lpstr>
      <vt:lpstr>GC - Compacting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GC - Generations</vt:lpstr>
      <vt:lpstr>Using Structs whenever is possible…</vt:lpstr>
      <vt:lpstr>Class</vt:lpstr>
      <vt:lpstr>Struct</vt:lpstr>
      <vt:lpstr>Class vs Struct allocations</vt:lpstr>
      <vt:lpstr>Class</vt:lpstr>
      <vt:lpstr>Class</vt:lpstr>
      <vt:lpstr>Class</vt:lpstr>
      <vt:lpstr>Class</vt:lpstr>
      <vt:lpstr>Class</vt:lpstr>
      <vt:lpstr>Class</vt:lpstr>
      <vt:lpstr>Class</vt:lpstr>
      <vt:lpstr>Struct</vt:lpstr>
      <vt:lpstr>Struct</vt:lpstr>
      <vt:lpstr>Struct</vt:lpstr>
      <vt:lpstr>Struct</vt:lpstr>
      <vt:lpstr>Struct</vt:lpstr>
      <vt:lpstr>Struct</vt:lpstr>
      <vt:lpstr>Not abusing Dependency Injection</vt:lpstr>
      <vt:lpstr>PowerPoint Presentation</vt:lpstr>
      <vt:lpstr>PowerPoint Presentation</vt:lpstr>
      <vt:lpstr>PowerPoint Presentation</vt:lpstr>
      <vt:lpstr>Leaving “leaziness” aside</vt:lpstr>
      <vt:lpstr>Avoiding Exceptions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Bruno</cp:lastModifiedBy>
  <cp:revision>79</cp:revision>
  <dcterms:created xsi:type="dcterms:W3CDTF">2018-01-09T22:22:16Z</dcterms:created>
  <dcterms:modified xsi:type="dcterms:W3CDTF">2024-04-10T13:51:57Z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