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2" r:id="rId6"/>
    <p:sldId id="277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66963-594B-4C6A-B56C-702245786051}" type="datetimeFigureOut">
              <a:rPr lang="pt-PT" smtClean="0"/>
              <a:t>08/09/2016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8B675-0BD9-4D5B-8866-B3A92C7734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1341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7F02B-3946-4712-866F-45CCDB9185A5}" type="datetime1">
              <a:rPr lang="en-US" smtClean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8B1B-D1C3-4392-AE1E-8618B6B29249}" type="datetime1">
              <a:rPr lang="en-US" smtClean="0"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BDBA-E42D-49F3-9BC7-15DAB0E117DA}" type="datetime1">
              <a:rPr lang="en-US" smtClean="0"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98B7-D7C6-49F7-B447-B6C9CA4995EF}" type="datetime1">
              <a:rPr lang="en-US" smtClean="0"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D80B-F734-4AB6-A04C-AE746AF82024}" type="datetime1">
              <a:rPr lang="en-US" smtClean="0"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FCEF-D892-4939-9604-D53C23BF7858}" type="datetime1">
              <a:rPr lang="en-US" smtClean="0"/>
              <a:t>9/8/2016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4301-2EB4-4772-A0C6-A91023804704}" type="datetime1">
              <a:rPr lang="en-US" smtClean="0"/>
              <a:t>9/8/2016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658F-C4AC-4E25-9402-95815F4B58A7}" type="datetime1">
              <a:rPr lang="en-US" smtClean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827E-FCC3-4EA3-AD84-937955396604}" type="datetime1">
              <a:rPr lang="en-US" smtClean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43A6-56E2-4BE2-A5A3-9663A7DA3018}" type="datetime1">
              <a:rPr lang="en-US" smtClean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DB9D-F71C-4D7C-AE9B-06B6C9F47406}" type="datetime1">
              <a:rPr lang="en-US" smtClean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AE7B-1062-4965-80F0-28329941C08E}" type="datetime1">
              <a:rPr lang="en-US" smtClean="0"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682A-4F9A-4283-8418-1A2250CD24B1}" type="datetime1">
              <a:rPr lang="en-US" smtClean="0"/>
              <a:t>9/8/2016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C6CA-03E7-46A6-A69A-F4B3BD2FDB1C}" type="datetime1">
              <a:rPr lang="en-US" smtClean="0"/>
              <a:t>9/8/2016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8676-B0C1-4F9B-A9C3-91D7E7E2EA17}" type="datetime1">
              <a:rPr lang="en-US" smtClean="0"/>
              <a:t>9/8/2016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2788-C97F-48AD-B99A-EF9FDC112D97}" type="datetime1">
              <a:rPr lang="en-US" smtClean="0"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E386-45C5-44F3-91CD-E9392F16A891}" type="datetime1">
              <a:rPr lang="en-US" smtClean="0"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D9CF338-72B5-4A1D-96A7-DE81DA2040FA}" type="datetime1">
              <a:rPr lang="en-US" smtClean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44848"/>
            <a:ext cx="9440034" cy="834791"/>
          </a:xfrm>
        </p:spPr>
        <p:txBody>
          <a:bodyPr>
            <a:normAutofit fontScale="90000"/>
          </a:bodyPr>
          <a:lstStyle/>
          <a:p>
            <a:r>
              <a:rPr lang="pt-PT" dirty="0"/>
              <a:t>Instituto Politécnico da Guarda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532335" y="2920149"/>
            <a:ext cx="5428035" cy="508100"/>
          </a:xfrm>
        </p:spPr>
        <p:txBody>
          <a:bodyPr>
            <a:noAutofit/>
          </a:bodyPr>
          <a:lstStyle/>
          <a:p>
            <a:endParaRPr lang="pt-PT" sz="2400" dirty="0"/>
          </a:p>
          <a:p>
            <a:r>
              <a:rPr lang="pt-PT" sz="2400" dirty="0"/>
              <a:t>Exploração e defesa de vulnerabilidades com utilização do </a:t>
            </a:r>
            <a:r>
              <a:rPr lang="pt-PT" sz="2400" dirty="0" err="1"/>
              <a:t>Metasploit</a:t>
            </a:r>
            <a:endParaRPr lang="pt-PT" sz="2400" dirty="0"/>
          </a:p>
        </p:txBody>
      </p:sp>
      <p:pic>
        <p:nvPicPr>
          <p:cNvPr id="1026" name="Picture 2" descr="Resultado de imagem para i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710" y="979639"/>
            <a:ext cx="1524000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325515" y="4653044"/>
            <a:ext cx="3530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Aluno: </a:t>
            </a:r>
            <a:r>
              <a:rPr lang="pt-PT" dirty="0"/>
              <a:t>Bruno Ramos Nº 1010906</a:t>
            </a:r>
          </a:p>
          <a:p>
            <a:r>
              <a:rPr lang="pt-PT" b="1" dirty="0"/>
              <a:t>Curso: </a:t>
            </a:r>
            <a:r>
              <a:rPr lang="pt-PT" dirty="0"/>
              <a:t>Engenharia Informática </a:t>
            </a:r>
          </a:p>
          <a:p>
            <a:endParaRPr lang="pt-PT" dirty="0"/>
          </a:p>
          <a:p>
            <a:r>
              <a:rPr lang="pt-PT" b="1" dirty="0"/>
              <a:t>Orientador: </a:t>
            </a:r>
            <a:r>
              <a:rPr lang="pt-PT" dirty="0"/>
              <a:t>José Carlos Fonseca</a:t>
            </a:r>
          </a:p>
        </p:txBody>
      </p:sp>
      <p:sp>
        <p:nvSpPr>
          <p:cNvPr id="5" name="Retângulo 4"/>
          <p:cNvSpPr/>
          <p:nvPr/>
        </p:nvSpPr>
        <p:spPr>
          <a:xfrm>
            <a:off x="9584987" y="585337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dirty="0"/>
              <a:t>9 de Setembro de 2016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483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Modulo </a:t>
            </a:r>
            <a:r>
              <a:rPr lang="pt-PT" dirty="0" err="1"/>
              <a:t>SQLi</a:t>
            </a:r>
            <a:r>
              <a:rPr lang="pt-PT" dirty="0"/>
              <a:t> </a:t>
            </a:r>
            <a:r>
              <a:rPr lang="pt-PT" dirty="0" err="1"/>
              <a:t>Attack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773" y="1580050"/>
            <a:ext cx="9107805" cy="5120640"/>
          </a:xfrm>
          <a:prstGeom prst="rect">
            <a:avLst/>
          </a:prstGeom>
        </p:spPr>
      </p:pic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49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56" y="820450"/>
            <a:ext cx="10407619" cy="5051429"/>
          </a:xfrm>
          <a:prstGeom prst="rect">
            <a:avLst/>
          </a:prstGeom>
        </p:spPr>
      </p:pic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369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8" y="200418"/>
            <a:ext cx="11708572" cy="5682857"/>
          </a:xfrm>
          <a:prstGeom prst="rect">
            <a:avLst/>
          </a:prstGeom>
        </p:spPr>
      </p:pic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453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3" y="200418"/>
            <a:ext cx="11708572" cy="5682857"/>
          </a:xfrm>
          <a:prstGeom prst="rect">
            <a:avLst/>
          </a:prstGeom>
        </p:spPr>
      </p:pic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21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Buffer </a:t>
            </a:r>
            <a:r>
              <a:rPr lang="pt-PT" dirty="0" err="1"/>
              <a:t>Overflow</a:t>
            </a:r>
            <a:r>
              <a:rPr lang="pt-PT" dirty="0"/>
              <a:t> no Linux</a:t>
            </a:r>
          </a:p>
        </p:txBody>
      </p:sp>
      <p:pic>
        <p:nvPicPr>
          <p:cNvPr id="4" name="Marcador de Posição de Conteúdo 3" descr="C:\Users\Bruno\VirtualBox VMs\ubuntu\VirtualBox_ubuntu_22_07_2016_18_13_12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82"/>
          <a:stretch/>
        </p:blipFill>
        <p:spPr bwMode="auto">
          <a:xfrm>
            <a:off x="1458546" y="1580050"/>
            <a:ext cx="8777143" cy="489883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549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498" y="1777626"/>
            <a:ext cx="7529611" cy="40906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ixaDeTexto 2"/>
          <p:cNvSpPr txBox="1"/>
          <p:nvPr/>
        </p:nvSpPr>
        <p:spPr>
          <a:xfrm>
            <a:off x="4782959" y="543339"/>
            <a:ext cx="2390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/>
              <a:t>NOP </a:t>
            </a:r>
            <a:r>
              <a:rPr lang="pt-PT" sz="4000" dirty="0" err="1"/>
              <a:t>Sled</a:t>
            </a:r>
            <a:endParaRPr lang="pt-PT" sz="40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29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030" y="711930"/>
            <a:ext cx="8377142" cy="55786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58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311" y="418438"/>
            <a:ext cx="9127177" cy="60542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92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Buffer </a:t>
            </a:r>
            <a:r>
              <a:rPr lang="pt-PT" dirty="0" err="1"/>
              <a:t>Overflow</a:t>
            </a:r>
            <a:r>
              <a:rPr lang="pt-PT" dirty="0"/>
              <a:t> no Windows</a:t>
            </a:r>
          </a:p>
        </p:txBody>
      </p:sp>
      <p:pic>
        <p:nvPicPr>
          <p:cNvPr id="4" name="Marcador de Posição de Conteúdo 3" descr="C:\Users\Bruno\VirtualBox VMs\BO\VirtualBox_BO_23_07_2016_21_53_45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041" y="1580050"/>
            <a:ext cx="7878096" cy="491333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21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184" y="712065"/>
            <a:ext cx="8331428" cy="554285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38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400" dirty="0">
                <a:effectLst/>
              </a:rPr>
              <a:t>Um dos fatores mais importantes a ter em conta na informática, é a segurança.</a:t>
            </a:r>
          </a:p>
          <a:p>
            <a:r>
              <a:rPr lang="pt-PT" sz="2400" dirty="0">
                <a:effectLst/>
              </a:rPr>
              <a:t>Ciclo de vida de três vulnerabilidades:</a:t>
            </a:r>
          </a:p>
          <a:p>
            <a:pPr lvl="5"/>
            <a:r>
              <a:rPr lang="pt-PT" sz="1600" b="1" dirty="0">
                <a:effectLst/>
              </a:rPr>
              <a:t>XSS</a:t>
            </a:r>
          </a:p>
          <a:p>
            <a:pPr lvl="5"/>
            <a:r>
              <a:rPr lang="pt-PT" sz="1600" b="1" dirty="0">
                <a:effectLst/>
              </a:rPr>
              <a:t>SQLI</a:t>
            </a:r>
          </a:p>
          <a:p>
            <a:pPr lvl="5"/>
            <a:r>
              <a:rPr lang="pt-PT" sz="1600" b="1" dirty="0">
                <a:effectLst/>
              </a:rPr>
              <a:t>Buffer </a:t>
            </a:r>
            <a:r>
              <a:rPr lang="pt-PT" sz="1600" b="1" dirty="0" err="1">
                <a:effectLst/>
              </a:rPr>
              <a:t>Overflow</a:t>
            </a:r>
            <a:endParaRPr lang="pt-PT" sz="1600" b="1" dirty="0">
              <a:effectLst/>
            </a:endParaRPr>
          </a:p>
          <a:p>
            <a:r>
              <a:rPr lang="pt-PT" sz="2400" dirty="0">
                <a:effectLst/>
              </a:rPr>
              <a:t>Automatizar a exploração das vulnerabilidades (</a:t>
            </a:r>
            <a:r>
              <a:rPr lang="pt-PT" sz="2400" dirty="0" err="1">
                <a:effectLst/>
              </a:rPr>
              <a:t>Metasploit</a:t>
            </a:r>
            <a:r>
              <a:rPr lang="pt-PT" sz="2400" dirty="0">
                <a:effectLst/>
              </a:rPr>
              <a:t>).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70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3552" y="531497"/>
            <a:ext cx="10353762" cy="970450"/>
          </a:xfrm>
        </p:spPr>
        <p:txBody>
          <a:bodyPr/>
          <a:lstStyle/>
          <a:p>
            <a:r>
              <a:rPr lang="pt-PT" dirty="0"/>
              <a:t>Conclusões e trabalho futuro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556426" y="2490281"/>
            <a:ext cx="961092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/>
              <a:t>O desenvolvimento dos módulos para o </a:t>
            </a:r>
            <a:r>
              <a:rPr lang="pt-PT" sz="2400" dirty="0" err="1"/>
              <a:t>Metasploit</a:t>
            </a:r>
            <a:r>
              <a:rPr lang="pt-PT" sz="2400" dirty="0"/>
              <a:t> permite alertar a comunidade informática para a importância do desenvolvimento de software seguro.</a:t>
            </a:r>
          </a:p>
          <a:p>
            <a:endParaRPr lang="pt-P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/>
              <a:t>Os módulos desenvolvidos foram amplamente testados com sucesso.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/>
              <a:t>Como trabalho futuro pretende-se aprofundar os módulos desenvolvidos, assim como criar novos para outras vulnerabilidades.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42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lvl="2" indent="-457200">
              <a:buFont typeface="+mj-lt"/>
              <a:buAutoNum type="arabicPeriod"/>
            </a:pPr>
            <a:r>
              <a:rPr lang="pt-PT" sz="2000" dirty="0">
                <a:effectLst/>
              </a:rPr>
              <a:t>Analise e exploração manual das vulnerabilidades</a:t>
            </a:r>
          </a:p>
          <a:p>
            <a:pPr marL="494100" lvl="2" indent="-457200">
              <a:buFont typeface="+mj-lt"/>
              <a:buAutoNum type="arabicPeriod"/>
            </a:pPr>
            <a:r>
              <a:rPr lang="pt-PT" sz="2000" dirty="0">
                <a:effectLst/>
              </a:rPr>
              <a:t>Desenvolvimento de módulos no </a:t>
            </a:r>
            <a:r>
              <a:rPr lang="pt-PT" sz="2000" dirty="0" err="1">
                <a:effectLst/>
              </a:rPr>
              <a:t>Metasploit</a:t>
            </a:r>
            <a:r>
              <a:rPr lang="pt-PT" sz="2000" dirty="0">
                <a:effectLst/>
              </a:rPr>
              <a:t> para a exploração das vulnerabilidades</a:t>
            </a:r>
            <a:r>
              <a:rPr lang="pt-PT" sz="2000" i="1" dirty="0">
                <a:effectLst/>
              </a:rPr>
              <a:t> </a:t>
            </a:r>
            <a:endParaRPr lang="pt-PT" sz="2000" dirty="0">
              <a:effectLst/>
            </a:endParaRPr>
          </a:p>
          <a:p>
            <a:pPr marL="494100" lvl="2" indent="-457200">
              <a:buFont typeface="+mj-lt"/>
              <a:buAutoNum type="arabicPeriod"/>
            </a:pPr>
            <a:r>
              <a:rPr lang="pt-PT" sz="2000" dirty="0">
                <a:effectLst/>
              </a:rPr>
              <a:t>Analise da extensão de danos que as referidas explorações poderão causar na vitima</a:t>
            </a:r>
          </a:p>
          <a:p>
            <a:pPr marL="494100" lvl="2" indent="-457200">
              <a:buFont typeface="+mj-lt"/>
              <a:buAutoNum type="arabicPeriod"/>
            </a:pPr>
            <a:r>
              <a:rPr lang="pt-PT" sz="2000" dirty="0">
                <a:effectLst/>
              </a:rPr>
              <a:t>Análise e propostas de proteção contra os ataques</a:t>
            </a:r>
          </a:p>
          <a:p>
            <a:pPr marL="36900" indent="0"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2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Estado de Arte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53881"/>
          </a:xfrm>
        </p:spPr>
        <p:txBody>
          <a:bodyPr>
            <a:normAutofit/>
          </a:bodyPr>
          <a:lstStyle/>
          <a:p>
            <a:pPr marL="342900" lvl="1" indent="-306000">
              <a:buFont typeface="Wingdings 2" charset="2"/>
              <a:buChar char=""/>
            </a:pPr>
            <a:r>
              <a:rPr lang="pt-PT" sz="2000" b="1" dirty="0">
                <a:effectLst/>
              </a:rPr>
              <a:t>XSS – Cross Site </a:t>
            </a:r>
            <a:r>
              <a:rPr lang="pt-PT" sz="2000" b="1" dirty="0" err="1">
                <a:effectLst/>
              </a:rPr>
              <a:t>Scripting</a:t>
            </a:r>
            <a:endParaRPr lang="pt-PT" sz="2000" b="1" dirty="0">
              <a:effectLst/>
            </a:endParaRPr>
          </a:p>
          <a:p>
            <a:pPr marL="648900" lvl="2" indent="-306000"/>
            <a:r>
              <a:rPr lang="pt-PT" sz="1800" dirty="0">
                <a:effectLst/>
              </a:rPr>
              <a:t>Tipo de ataque que se baseia na injeção de script maliciosos em aplicações web.</a:t>
            </a:r>
          </a:p>
          <a:p>
            <a:pPr marL="648900" lvl="2" indent="-306000"/>
            <a:r>
              <a:rPr lang="pt-PT" sz="1800" dirty="0">
                <a:effectLst/>
              </a:rPr>
              <a:t>As falhas são encontradas onde é feito o </a:t>
            </a:r>
            <a:r>
              <a:rPr lang="pt-PT" sz="1800" i="1" dirty="0">
                <a:effectLst/>
              </a:rPr>
              <a:t>input</a:t>
            </a:r>
            <a:r>
              <a:rPr lang="pt-PT" sz="1800" dirty="0">
                <a:effectLst/>
              </a:rPr>
              <a:t>.</a:t>
            </a:r>
          </a:p>
          <a:p>
            <a:pPr marL="342900" lvl="1" indent="-306000">
              <a:buFont typeface="Wingdings 2" charset="2"/>
              <a:buChar char=""/>
            </a:pPr>
            <a:r>
              <a:rPr lang="pt-PT" sz="2000" b="1" dirty="0">
                <a:effectLst/>
              </a:rPr>
              <a:t>SQLI – SQL </a:t>
            </a:r>
            <a:r>
              <a:rPr lang="pt-PT" sz="2000" b="1" dirty="0" err="1">
                <a:effectLst/>
              </a:rPr>
              <a:t>Injection</a:t>
            </a:r>
            <a:r>
              <a:rPr lang="pt-PT" sz="2000" b="1" dirty="0">
                <a:effectLst/>
              </a:rPr>
              <a:t> </a:t>
            </a:r>
          </a:p>
          <a:p>
            <a:pPr marL="648900" lvl="2" indent="-306000"/>
            <a:r>
              <a:rPr lang="pt-PT" sz="1800" dirty="0">
                <a:effectLst/>
              </a:rPr>
              <a:t>Permite o acesso a informações presentes na base de dados.</a:t>
            </a:r>
          </a:p>
          <a:p>
            <a:pPr marL="648900" lvl="2" indent="-306000"/>
            <a:r>
              <a:rPr lang="pt-PT" sz="1800" dirty="0">
                <a:effectLst/>
              </a:rPr>
              <a:t>Vulnerabilidade encontrada onde não é validado o </a:t>
            </a:r>
            <a:r>
              <a:rPr lang="pt-PT" sz="1800" i="1" dirty="0">
                <a:effectLst/>
              </a:rPr>
              <a:t>input</a:t>
            </a:r>
            <a:r>
              <a:rPr lang="pt-PT" sz="1800" dirty="0">
                <a:effectLst/>
              </a:rPr>
              <a:t>.</a:t>
            </a:r>
          </a:p>
          <a:p>
            <a:pPr marL="648900" lvl="2" indent="-306000"/>
            <a:r>
              <a:rPr lang="pt-PT" sz="1800" dirty="0">
                <a:effectLst/>
              </a:rPr>
              <a:t>Permite ao atacante injetar </a:t>
            </a:r>
            <a:r>
              <a:rPr lang="pt-PT" sz="1800" dirty="0" err="1">
                <a:effectLst/>
              </a:rPr>
              <a:t>queries</a:t>
            </a:r>
            <a:r>
              <a:rPr lang="pt-PT" sz="1800" dirty="0">
                <a:effectLst/>
              </a:rPr>
              <a:t> SQL que são executadas na base de dados.</a:t>
            </a:r>
          </a:p>
          <a:p>
            <a:pPr marL="342900" lvl="1" indent="-306000">
              <a:buFont typeface="Wingdings 2" charset="2"/>
              <a:buChar char=""/>
            </a:pPr>
            <a:r>
              <a:rPr lang="pt-PT" sz="2000" b="1" dirty="0">
                <a:effectLst/>
              </a:rPr>
              <a:t>Buffer </a:t>
            </a:r>
            <a:r>
              <a:rPr lang="pt-PT" sz="2000" b="1" dirty="0" err="1">
                <a:effectLst/>
              </a:rPr>
              <a:t>Overflow</a:t>
            </a:r>
            <a:endParaRPr lang="pt-PT" sz="2000" b="1" dirty="0">
              <a:effectLst/>
            </a:endParaRPr>
          </a:p>
          <a:p>
            <a:pPr marL="648900" lvl="2" indent="-306000"/>
            <a:r>
              <a:rPr lang="pt-PT" sz="1800" dirty="0">
                <a:effectLst/>
              </a:rPr>
              <a:t>Ocorre quando um programa recebe uma maior quantia de dados daquela que está pronto para receber. </a:t>
            </a:r>
          </a:p>
          <a:p>
            <a:pPr marL="648900" lvl="2" indent="-306000"/>
            <a:r>
              <a:rPr lang="pt-PT" sz="1800" dirty="0">
                <a:effectLst/>
              </a:rPr>
              <a:t>O excesso de dados é armazenado em áreas de memoria próximas.</a:t>
            </a:r>
            <a:endParaRPr lang="pt-PT" sz="1800" b="1" dirty="0">
              <a:effectLst/>
            </a:endParaRPr>
          </a:p>
          <a:p>
            <a:pPr marL="648900" lvl="2" indent="-306000"/>
            <a:endParaRPr lang="pt-PT" b="1" dirty="0">
              <a:effectLst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892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Metasploit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913795" y="1732449"/>
            <a:ext cx="5646031" cy="4058751"/>
          </a:xfrm>
        </p:spPr>
        <p:txBody>
          <a:bodyPr/>
          <a:lstStyle/>
          <a:p>
            <a:r>
              <a:rPr lang="pt-PT" dirty="0">
                <a:effectLst/>
              </a:rPr>
              <a:t>O </a:t>
            </a:r>
            <a:r>
              <a:rPr lang="pt-PT" dirty="0" err="1">
                <a:effectLst/>
              </a:rPr>
              <a:t>Metasploit</a:t>
            </a:r>
            <a:r>
              <a:rPr lang="pt-PT" dirty="0">
                <a:effectLst/>
              </a:rPr>
              <a:t> é uma </a:t>
            </a:r>
            <a:r>
              <a:rPr lang="pt-PT" i="1" dirty="0" err="1">
                <a:effectLst/>
              </a:rPr>
              <a:t>framework</a:t>
            </a:r>
            <a:r>
              <a:rPr lang="pt-PT" i="1" dirty="0">
                <a:effectLst/>
              </a:rPr>
              <a:t> open </a:t>
            </a:r>
            <a:r>
              <a:rPr lang="pt-PT" i="1" dirty="0" err="1">
                <a:effectLst/>
              </a:rPr>
              <a:t>source</a:t>
            </a:r>
            <a:r>
              <a:rPr lang="pt-PT" i="1" dirty="0">
                <a:effectLst/>
              </a:rPr>
              <a:t> </a:t>
            </a:r>
          </a:p>
          <a:p>
            <a:r>
              <a:rPr lang="pt-PT" dirty="0">
                <a:effectLst/>
              </a:rPr>
              <a:t>É  organizada em módulos onde a sua programação é feita na linguagem Ruby. </a:t>
            </a:r>
          </a:p>
          <a:p>
            <a:r>
              <a:rPr lang="pt-PT" dirty="0">
                <a:effectLst/>
              </a:rPr>
              <a:t>Fornece ferramentas que ajudam no desenvolvimento de módulos, como </a:t>
            </a:r>
            <a:r>
              <a:rPr lang="pt-PT" i="1" dirty="0" err="1">
                <a:effectLst/>
              </a:rPr>
              <a:t>mixins</a:t>
            </a:r>
            <a:r>
              <a:rPr lang="pt-PT" i="1" dirty="0">
                <a:effectLst/>
              </a:rPr>
              <a:t>.</a:t>
            </a:r>
          </a:p>
          <a:p>
            <a:r>
              <a:rPr lang="pt-PT" dirty="0">
                <a:effectLst/>
              </a:rPr>
              <a:t>Grande biblioteca de </a:t>
            </a:r>
            <a:r>
              <a:rPr lang="pt-PT" i="1" dirty="0" err="1">
                <a:effectLst/>
              </a:rPr>
              <a:t>payloads</a:t>
            </a:r>
            <a:r>
              <a:rPr lang="pt-PT" i="1" dirty="0">
                <a:effectLst/>
              </a:rPr>
              <a:t>.</a:t>
            </a:r>
            <a:endParaRPr lang="pt-PT" dirty="0">
              <a:effectLst/>
            </a:endParaRPr>
          </a:p>
          <a:p>
            <a:endParaRPr lang="pt-PT" dirty="0"/>
          </a:p>
        </p:txBody>
      </p:sp>
      <p:pic>
        <p:nvPicPr>
          <p:cNvPr id="4" name="Imagem 3" descr="http://pplware.sapo.pt/wp-content/uploads/2011/06/workflow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826" y="1895060"/>
            <a:ext cx="5539409" cy="37106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31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Estrutura dos módulos para o </a:t>
            </a:r>
            <a:r>
              <a:rPr lang="pt-PT" dirty="0" err="1"/>
              <a:t>Metasploit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913795" y="1824524"/>
            <a:ext cx="10353762" cy="4058751"/>
          </a:xfrm>
        </p:spPr>
        <p:txBody>
          <a:bodyPr/>
          <a:lstStyle/>
          <a:p>
            <a:r>
              <a:rPr lang="pt-PT" sz="2400" b="1" dirty="0"/>
              <a:t>Função </a:t>
            </a:r>
            <a:r>
              <a:rPr lang="pt-PT" sz="2400" b="1" dirty="0" err="1"/>
              <a:t>Initialize</a:t>
            </a:r>
            <a:endParaRPr lang="pt-PT" sz="2400" b="1" dirty="0"/>
          </a:p>
          <a:p>
            <a:pPr lvl="1"/>
            <a:r>
              <a:rPr lang="pt-PT" b="1" dirty="0"/>
              <a:t>Nome</a:t>
            </a:r>
          </a:p>
          <a:p>
            <a:pPr lvl="1"/>
            <a:r>
              <a:rPr lang="pt-PT" b="1" dirty="0"/>
              <a:t>Descrição</a:t>
            </a:r>
          </a:p>
          <a:p>
            <a:pPr lvl="1"/>
            <a:r>
              <a:rPr lang="pt-PT" b="1" dirty="0"/>
              <a:t>Informações de </a:t>
            </a:r>
            <a:r>
              <a:rPr lang="pt-PT" b="1" dirty="0" err="1"/>
              <a:t>Payload</a:t>
            </a:r>
            <a:endParaRPr lang="pt-PT" b="1" dirty="0"/>
          </a:p>
          <a:p>
            <a:pPr lvl="1"/>
            <a:r>
              <a:rPr lang="pt-PT" b="1" dirty="0" err="1"/>
              <a:t>Datastore</a:t>
            </a:r>
            <a:r>
              <a:rPr lang="pt-PT" b="1" dirty="0"/>
              <a:t> </a:t>
            </a:r>
            <a:r>
              <a:rPr lang="pt-PT" b="1" dirty="0" err="1"/>
              <a:t>Options</a:t>
            </a:r>
            <a:endParaRPr lang="pt-PT" b="1" dirty="0"/>
          </a:p>
          <a:p>
            <a:r>
              <a:rPr lang="pt-PT" sz="2400" b="1" dirty="0"/>
              <a:t>Função </a:t>
            </a:r>
            <a:r>
              <a:rPr lang="pt-PT" sz="2400" b="1" dirty="0" err="1"/>
              <a:t>Check</a:t>
            </a:r>
            <a:endParaRPr lang="pt-PT" sz="2400" b="1" dirty="0"/>
          </a:p>
          <a:p>
            <a:r>
              <a:rPr lang="pt-PT" sz="2400" b="1" dirty="0">
                <a:effectLst/>
              </a:rPr>
              <a:t>Função </a:t>
            </a:r>
            <a:r>
              <a:rPr lang="pt-PT" sz="2400" b="1" dirty="0" err="1">
                <a:effectLst/>
              </a:rPr>
              <a:t>Exploit</a:t>
            </a:r>
            <a:endParaRPr lang="pt-PT" sz="2400" b="1" dirty="0">
              <a:effectLst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05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63722"/>
            <a:ext cx="10353762" cy="970450"/>
          </a:xfrm>
        </p:spPr>
        <p:txBody>
          <a:bodyPr/>
          <a:lstStyle/>
          <a:p>
            <a:r>
              <a:rPr lang="pt-PT" dirty="0"/>
              <a:t>Modulo XSS </a:t>
            </a:r>
            <a:r>
              <a:rPr lang="pt-PT" dirty="0" err="1"/>
              <a:t>Attack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22" y="1094825"/>
            <a:ext cx="10872107" cy="4807697"/>
          </a:xfrm>
          <a:prstGeom prst="rect">
            <a:avLst/>
          </a:prstGeom>
        </p:spPr>
      </p:pic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441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72" y="200418"/>
            <a:ext cx="11708572" cy="5682857"/>
          </a:xfrm>
          <a:prstGeom prst="rect">
            <a:avLst/>
          </a:prstGeom>
        </p:spPr>
      </p:pic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68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676" y="921885"/>
            <a:ext cx="10085714" cy="450595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593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148</TotalTime>
  <Words>354</Words>
  <Application>Microsoft Office PowerPoint</Application>
  <PresentationFormat>Ecrã Panorâmico</PresentationFormat>
  <Paragraphs>75</Paragraphs>
  <Slides>20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Calisto MT</vt:lpstr>
      <vt:lpstr>Trebuchet MS</vt:lpstr>
      <vt:lpstr>Wingdings 2</vt:lpstr>
      <vt:lpstr>Ardósia</vt:lpstr>
      <vt:lpstr>Instituto Politécnico da Guarda</vt:lpstr>
      <vt:lpstr>Introdução</vt:lpstr>
      <vt:lpstr>Objetivos</vt:lpstr>
      <vt:lpstr>Estado de Arte</vt:lpstr>
      <vt:lpstr>Metasploit</vt:lpstr>
      <vt:lpstr>Estrutura dos módulos para o Metasploit</vt:lpstr>
      <vt:lpstr>Modulo XSS Attack</vt:lpstr>
      <vt:lpstr>Apresentação do PowerPoint</vt:lpstr>
      <vt:lpstr>Apresentação do PowerPoint</vt:lpstr>
      <vt:lpstr>Modulo SQLi Attack</vt:lpstr>
      <vt:lpstr>Apresentação do PowerPoint</vt:lpstr>
      <vt:lpstr>Apresentação do PowerPoint</vt:lpstr>
      <vt:lpstr>Apresentação do PowerPoint</vt:lpstr>
      <vt:lpstr>Buffer Overflow no Linux</vt:lpstr>
      <vt:lpstr>Apresentação do PowerPoint</vt:lpstr>
      <vt:lpstr>Apresentação do PowerPoint</vt:lpstr>
      <vt:lpstr>Apresentação do PowerPoint</vt:lpstr>
      <vt:lpstr>Buffer Overflow no Windows</vt:lpstr>
      <vt:lpstr>Apresentação do PowerPoint</vt:lpstr>
      <vt:lpstr>Conclusões e trabalho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Exploração e defesa de vulnerabilidades com utilização do Metasploit</dc:title>
  <dc:creator>Bruno</dc:creator>
  <cp:lastModifiedBy>Bruno</cp:lastModifiedBy>
  <cp:revision>14</cp:revision>
  <dcterms:created xsi:type="dcterms:W3CDTF">2016-07-05T13:43:31Z</dcterms:created>
  <dcterms:modified xsi:type="dcterms:W3CDTF">2016-09-08T18:16:03Z</dcterms:modified>
</cp:coreProperties>
</file>