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rial Narrow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ialNarrow-regular.fntdata"/><Relationship Id="rId14" Type="http://schemas.openxmlformats.org/officeDocument/2006/relationships/slide" Target="slides/slide9.xml"/><Relationship Id="rId17" Type="http://schemas.openxmlformats.org/officeDocument/2006/relationships/font" Target="fonts/ArialNarrow-italic.fntdata"/><Relationship Id="rId16" Type="http://schemas.openxmlformats.org/officeDocument/2006/relationships/font" Target="fonts/Arial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rialNarrow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81f4cea02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3081f4cea02_1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3081f4cea02_1_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81f4cea02_1_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3081f4cea02_1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81f4cea02_1_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3081f4cea02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81f4cea02_1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081f4cea02_1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81f4cea02_1_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Framework de planeamento de missoes de frotas de drones interligados</a:t>
            </a:r>
            <a:br>
              <a:rPr lang="pt-PT"/>
            </a:br>
            <a:r>
              <a:rPr lang="pt-PT"/>
              <a:t>Ligacoes de drones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Missoes de drones com 5G</a:t>
            </a:r>
            <a:endParaRPr/>
          </a:p>
        </p:txBody>
      </p:sp>
      <p:sp>
        <p:nvSpPr>
          <p:cNvPr id="126" name="Google Shape;126;g3081f4cea02_1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81f4cea02_1_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081f4cea02_1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81f4cea02_1_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081f4cea02_1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81f4cea02_1_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081f4cea02_1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81f4cea02_1_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081f4cea02_1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6229479" y="935"/>
            <a:ext cx="2911935" cy="4921511"/>
          </a:xfrm>
          <a:prstGeom prst="rect">
            <a:avLst/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-986" y="4929194"/>
            <a:ext cx="9144000" cy="23574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289060" y="2913165"/>
            <a:ext cx="3835916" cy="64633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 em Engenharia de  Computadores e Informática</a:t>
            </a:r>
            <a:endParaRPr b="1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0722" y="4912667"/>
            <a:ext cx="496490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Bruno Oliveira, Bruno Santos, João Su, João Bastos, Rúben Gomes, Simão Almeida </a:t>
            </a:r>
            <a:endParaRPr sz="1100"/>
          </a:p>
        </p:txBody>
      </p:sp>
      <p:sp>
        <p:nvSpPr>
          <p:cNvPr id="59" name="Google Shape;59;p13"/>
          <p:cNvSpPr txBox="1"/>
          <p:nvPr/>
        </p:nvSpPr>
        <p:spPr>
          <a:xfrm>
            <a:off x="8378901" y="4922913"/>
            <a:ext cx="47667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PECI</a:t>
            </a:r>
            <a:endParaRPr sz="1100"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855577" y="4934130"/>
            <a:ext cx="204574" cy="208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229002" y="1551479"/>
            <a:ext cx="37896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2700">
                <a:latin typeface="Calibri"/>
                <a:ea typeface="Calibri"/>
                <a:cs typeface="Calibri"/>
                <a:sym typeface="Calibri"/>
              </a:rPr>
              <a:t>Swarm of Aerial Drones in Disaster Scenarios</a:t>
            </a:r>
            <a:endParaRPr sz="1100"/>
          </a:p>
        </p:txBody>
      </p:sp>
      <p:pic>
        <p:nvPicPr>
          <p:cNvPr descr="A black background with white text&#10;&#10;Description automatically generated"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3060" y="2889553"/>
            <a:ext cx="2912423" cy="69294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2974425" y="3705135"/>
            <a:ext cx="2624700" cy="900300"/>
          </a:xfrm>
          <a:prstGeom prst="rect">
            <a:avLst/>
          </a:prstGeom>
          <a:solidFill>
            <a:srgbClr val="0084B4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Drone SVG Vector Icon" id="64" name="Google Shape;6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800000">
            <a:off x="6983753" y="1879259"/>
            <a:ext cx="357188" cy="389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85524" y="2019593"/>
            <a:ext cx="367147" cy="369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28916" y="1811438"/>
            <a:ext cx="3002843" cy="151493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2972325" y="3705125"/>
            <a:ext cx="26289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Susana Sargento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Pedro Rito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Pedro Valente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Diogo Correia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1" y="285750"/>
            <a:ext cx="328613" cy="314325"/>
          </a:xfrm>
          <a:prstGeom prst="rect">
            <a:avLst/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-986" y="4929194"/>
            <a:ext cx="9144000" cy="23574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92917" y="285750"/>
            <a:ext cx="3271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900">
                <a:solidFill>
                  <a:srgbClr val="005878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endParaRPr b="1" sz="1900">
              <a:solidFill>
                <a:srgbClr val="0058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0722" y="4912667"/>
            <a:ext cx="496490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Bruno Oliveira, Bruno Santos, João Su, João Bastos, Rúben Gomes, Simão Almeida </a:t>
            </a:r>
            <a:endParaRPr sz="1100"/>
          </a:p>
        </p:txBody>
      </p:sp>
      <p:sp>
        <p:nvSpPr>
          <p:cNvPr id="76" name="Google Shape;76;p14"/>
          <p:cNvSpPr txBox="1"/>
          <p:nvPr/>
        </p:nvSpPr>
        <p:spPr>
          <a:xfrm>
            <a:off x="8378901" y="4922913"/>
            <a:ext cx="47667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PECI</a:t>
            </a:r>
            <a:endParaRPr sz="1100"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855577" y="4934130"/>
            <a:ext cx="204574" cy="208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7968454" y="-76319"/>
            <a:ext cx="1978819" cy="4996092"/>
          </a:xfrm>
          <a:prstGeom prst="parallelogram">
            <a:avLst>
              <a:gd fmla="val 25000" name="adj"/>
            </a:avLst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587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6261388" y="285237"/>
            <a:ext cx="19788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PT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Swarm of Aerial Drones in Disaster Scenarios</a:t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92921" y="998025"/>
            <a:ext cx="3504600" cy="17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Catastrophic scenarios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Earthquakes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Tsunamis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Wildfires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Compromised infrastructure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336800" y="3645800"/>
            <a:ext cx="3001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2"/>
                </a:solidFill>
              </a:rPr>
              <a:t>“Anacom confirma cortes nas redes de telecomunicações nas regiões de Aveiro e Viseu”, Expresso Notícias, 17 de Setembro 2024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173" y="1514150"/>
            <a:ext cx="3172776" cy="21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1" y="285750"/>
            <a:ext cx="328613" cy="314325"/>
          </a:xfrm>
          <a:prstGeom prst="rect">
            <a:avLst/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-986" y="4929194"/>
            <a:ext cx="9144000" cy="23574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492917" y="285750"/>
            <a:ext cx="3271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900">
                <a:solidFill>
                  <a:srgbClr val="005878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b="1" sz="1900">
              <a:solidFill>
                <a:srgbClr val="0058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60722" y="4912667"/>
            <a:ext cx="496490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Bruno Oliveira, Bruno Santos, João Su, João Bastos, Rúben Gomes, Simão Almeida </a:t>
            </a:r>
            <a:endParaRPr sz="1100"/>
          </a:p>
        </p:txBody>
      </p:sp>
      <p:sp>
        <p:nvSpPr>
          <p:cNvPr id="91" name="Google Shape;91;p15"/>
          <p:cNvSpPr txBox="1"/>
          <p:nvPr/>
        </p:nvSpPr>
        <p:spPr>
          <a:xfrm>
            <a:off x="8378901" y="4922913"/>
            <a:ext cx="47667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PECI</a:t>
            </a:r>
            <a:endParaRPr sz="1100"/>
          </a:p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855577" y="4934130"/>
            <a:ext cx="204574" cy="208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7968454" y="-76319"/>
            <a:ext cx="1978819" cy="4996092"/>
          </a:xfrm>
          <a:prstGeom prst="parallelogram">
            <a:avLst>
              <a:gd fmla="val 25000" name="adj"/>
            </a:avLst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587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492917" y="998008"/>
            <a:ext cx="7474800" cy="19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4765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multiple unmanned aerial vehicles (UAV)</a:t>
            </a:r>
            <a:endParaRPr sz="1100"/>
          </a:p>
          <a:p>
            <a:pPr indent="-24765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Strategic positioning of drones (dynamically and autonomously)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 drone positioning algorithm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ROS 2 framework for communication between drones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5G network distributed among several drones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Mesh network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access via Starlink</a:t>
            </a:r>
            <a:endParaRPr sz="11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261400" y="285228"/>
            <a:ext cx="19788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PT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Swarm of Aerial Drones in Disaster Scenarios</a:t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625" y="2326300"/>
            <a:ext cx="1356925" cy="107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2550" y="3471752"/>
            <a:ext cx="1203525" cy="12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6"/>
          <p:cNvCxnSpPr>
            <a:stCxn id="103" idx="3"/>
          </p:cNvCxnSpPr>
          <p:nvPr/>
        </p:nvCxnSpPr>
        <p:spPr>
          <a:xfrm>
            <a:off x="2846650" y="1814575"/>
            <a:ext cx="10500" cy="12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6"/>
          <p:cNvSpPr/>
          <p:nvPr/>
        </p:nvSpPr>
        <p:spPr>
          <a:xfrm>
            <a:off x="1" y="285750"/>
            <a:ext cx="328500" cy="314400"/>
          </a:xfrm>
          <a:prstGeom prst="rect">
            <a:avLst/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-986" y="4929194"/>
            <a:ext cx="9144000" cy="235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92918" y="285750"/>
            <a:ext cx="19644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900">
                <a:solidFill>
                  <a:srgbClr val="005878"/>
                </a:solidFill>
                <a:latin typeface="Calibri"/>
                <a:ea typeface="Calibri"/>
                <a:cs typeface="Calibri"/>
                <a:sym typeface="Calibri"/>
              </a:rPr>
              <a:t>Project timeline</a:t>
            </a:r>
            <a:endParaRPr b="1" sz="1900">
              <a:solidFill>
                <a:srgbClr val="0058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60722" y="4912667"/>
            <a:ext cx="4965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Bruno Oliveira, Bruno Santos, João Su, João Bastos, Rúben Gomes, Simão Almeida </a:t>
            </a:r>
            <a:endParaRPr sz="1100"/>
          </a:p>
        </p:txBody>
      </p:sp>
      <p:sp>
        <p:nvSpPr>
          <p:cNvPr id="108" name="Google Shape;108;p16"/>
          <p:cNvSpPr txBox="1"/>
          <p:nvPr/>
        </p:nvSpPr>
        <p:spPr>
          <a:xfrm>
            <a:off x="8378901" y="4922913"/>
            <a:ext cx="476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PECI</a:t>
            </a:r>
            <a:endParaRPr sz="1100"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761231" y="4942398"/>
            <a:ext cx="2883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7968454" y="-76319"/>
            <a:ext cx="1978800" cy="4996200"/>
          </a:xfrm>
          <a:prstGeom prst="parallelogram">
            <a:avLst>
              <a:gd fmla="val 25000" name="adj"/>
            </a:avLst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587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1004425" y="1200700"/>
            <a:ext cx="1452900" cy="314400"/>
          </a:xfrm>
          <a:prstGeom prst="flowChartAlternateProcess">
            <a:avLst/>
          </a:prstGeom>
          <a:solidFill>
            <a:srgbClr val="0058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September</a:t>
            </a:r>
            <a:endParaRPr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5363125" y="1200700"/>
            <a:ext cx="1452900" cy="314400"/>
          </a:xfrm>
          <a:prstGeom prst="flowChartAlternateProcess">
            <a:avLst/>
          </a:prstGeom>
          <a:solidFill>
            <a:srgbClr val="0058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December</a:t>
            </a:r>
            <a:endParaRPr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3910225" y="1200700"/>
            <a:ext cx="1452900" cy="314400"/>
          </a:xfrm>
          <a:prstGeom prst="flowChartAlternateProcess">
            <a:avLst/>
          </a:prstGeom>
          <a:solidFill>
            <a:srgbClr val="0058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November</a:t>
            </a:r>
            <a:endParaRPr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457325" y="1200700"/>
            <a:ext cx="1452900" cy="314400"/>
          </a:xfrm>
          <a:prstGeom prst="flowChartAlternateProcess">
            <a:avLst/>
          </a:prstGeom>
          <a:solidFill>
            <a:srgbClr val="0058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October</a:t>
            </a:r>
            <a:endParaRPr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2068150" y="1919275"/>
            <a:ext cx="1452900" cy="2094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1000">
                <a:latin typeface="Arial Narrow"/>
                <a:ea typeface="Arial Narrow"/>
                <a:cs typeface="Arial Narrow"/>
                <a:sym typeface="Arial Narrow"/>
              </a:rPr>
              <a:t>State of the art</a:t>
            </a:r>
            <a:endParaRPr i="1" sz="1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3521050" y="2128675"/>
            <a:ext cx="2100000" cy="2094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latin typeface="Arial Narrow"/>
                <a:ea typeface="Arial Narrow"/>
                <a:cs typeface="Arial Narrow"/>
                <a:sym typeface="Arial Narrow"/>
              </a:rPr>
              <a:t>Requirements and system architecture</a:t>
            </a:r>
            <a:endParaRPr sz="1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5621050" y="2338075"/>
            <a:ext cx="1194900" cy="2094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latin typeface="Arial Narrow"/>
                <a:ea typeface="Arial Narrow"/>
                <a:cs typeface="Arial Narrow"/>
                <a:sym typeface="Arial Narrow"/>
              </a:rPr>
              <a:t>Construction</a:t>
            </a:r>
            <a:r>
              <a:rPr lang="pt-PT" sz="1000">
                <a:latin typeface="Arial Narrow"/>
                <a:ea typeface="Arial Narrow"/>
                <a:cs typeface="Arial Narrow"/>
                <a:sym typeface="Arial Narrow"/>
              </a:rPr>
              <a:t> Phase</a:t>
            </a:r>
            <a:endParaRPr sz="1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18" name="Google Shape;118;p16"/>
          <p:cNvCxnSpPr>
            <a:endCxn id="119" idx="1"/>
          </p:cNvCxnSpPr>
          <p:nvPr/>
        </p:nvCxnSpPr>
        <p:spPr>
          <a:xfrm>
            <a:off x="5610850" y="1551713"/>
            <a:ext cx="10200" cy="243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6"/>
          <p:cNvSpPr/>
          <p:nvPr/>
        </p:nvSpPr>
        <p:spPr>
          <a:xfrm>
            <a:off x="5621050" y="3808313"/>
            <a:ext cx="939900" cy="36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latin typeface="Arial Narrow"/>
                <a:ea typeface="Arial Narrow"/>
                <a:cs typeface="Arial Narrow"/>
                <a:sym typeface="Arial Narrow"/>
              </a:rPr>
              <a:t>First Report</a:t>
            </a:r>
            <a:endParaRPr sz="12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2068150" y="1709875"/>
            <a:ext cx="778500" cy="2094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latin typeface="Arial Narrow"/>
                <a:ea typeface="Arial Narrow"/>
                <a:cs typeface="Arial Narrow"/>
                <a:sym typeface="Arial Narrow"/>
              </a:rPr>
              <a:t>Objectives</a:t>
            </a:r>
            <a:endParaRPr sz="10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2801650" y="3041238"/>
            <a:ext cx="939900" cy="36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1200">
                <a:latin typeface="Arial Narrow"/>
                <a:ea typeface="Arial Narrow"/>
                <a:cs typeface="Arial Narrow"/>
                <a:sym typeface="Arial Narrow"/>
              </a:rPr>
              <a:t>Milestone</a:t>
            </a:r>
            <a:r>
              <a:rPr lang="pt-PT" sz="1200">
                <a:latin typeface="Arial Narrow"/>
                <a:ea typeface="Arial Narrow"/>
                <a:cs typeface="Arial Narrow"/>
                <a:sym typeface="Arial Narrow"/>
              </a:rPr>
              <a:t> 1</a:t>
            </a:r>
            <a:endParaRPr sz="12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21" name="Google Shape;121;p16"/>
          <p:cNvCxnSpPr/>
          <p:nvPr/>
        </p:nvCxnSpPr>
        <p:spPr>
          <a:xfrm>
            <a:off x="5151075" y="2338075"/>
            <a:ext cx="10500" cy="12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6"/>
          <p:cNvSpPr/>
          <p:nvPr/>
        </p:nvSpPr>
        <p:spPr>
          <a:xfrm>
            <a:off x="5156325" y="3220063"/>
            <a:ext cx="939900" cy="36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1200">
                <a:latin typeface="Arial Narrow"/>
                <a:ea typeface="Arial Narrow"/>
                <a:cs typeface="Arial Narrow"/>
                <a:sym typeface="Arial Narrow"/>
              </a:rPr>
              <a:t>Milestone</a:t>
            </a:r>
            <a:r>
              <a:rPr lang="pt-PT" sz="1200">
                <a:latin typeface="Arial Narrow"/>
                <a:ea typeface="Arial Narrow"/>
                <a:cs typeface="Arial Narrow"/>
                <a:sym typeface="Arial Narrow"/>
              </a:rPr>
              <a:t> 2</a:t>
            </a:r>
            <a:endParaRPr sz="12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6261388" y="285237"/>
            <a:ext cx="19788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PT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Swarm of Aerial Drones in Disaster Scenarios</a:t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1" y="285750"/>
            <a:ext cx="328613" cy="314325"/>
          </a:xfrm>
          <a:prstGeom prst="rect">
            <a:avLst/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-986" y="4929194"/>
            <a:ext cx="9144000" cy="23574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492917" y="285750"/>
            <a:ext cx="3271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900">
                <a:solidFill>
                  <a:srgbClr val="005878"/>
                </a:solidFill>
                <a:latin typeface="Calibri"/>
                <a:ea typeface="Calibri"/>
                <a:cs typeface="Calibri"/>
                <a:sym typeface="Calibri"/>
              </a:rPr>
              <a:t>Related Work and Technologies</a:t>
            </a:r>
            <a:endParaRPr sz="2100">
              <a:solidFill>
                <a:srgbClr val="00587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60722" y="4912667"/>
            <a:ext cx="496490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Bruno Oliveira, Bruno Santos, João Su, João Bastos, Rúben Gomes, Simão Almeida </a:t>
            </a:r>
            <a:endParaRPr sz="1100"/>
          </a:p>
        </p:txBody>
      </p:sp>
      <p:sp>
        <p:nvSpPr>
          <p:cNvPr id="132" name="Google Shape;132;p17"/>
          <p:cNvSpPr txBox="1"/>
          <p:nvPr/>
        </p:nvSpPr>
        <p:spPr>
          <a:xfrm>
            <a:off x="8378901" y="4922913"/>
            <a:ext cx="47667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PECI</a:t>
            </a:r>
            <a:endParaRPr sz="1100"/>
          </a:p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8855577" y="4934130"/>
            <a:ext cx="204574" cy="208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7968454" y="-76319"/>
            <a:ext cx="1978819" cy="4996092"/>
          </a:xfrm>
          <a:prstGeom prst="parallelogram">
            <a:avLst>
              <a:gd fmla="val 25000" name="adj"/>
            </a:avLst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587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6261388" y="285237"/>
            <a:ext cx="19788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PT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Swarm of Aerial Drones in Disaster Scenarios</a:t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492917" y="1087256"/>
            <a:ext cx="52434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Related Work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 Margarida Silva’s master thesis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Diogo Correia and Tiago Rodrigues’ RSA project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António Almeida, Francisco Ribeiro, Guilherme Vieira, Miguel Vila and Tiago </a:t>
            </a: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Rodrigues’ PECI project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159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spcBef>
                <a:spcPts val="30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pt-PT" sz="1500">
                <a:latin typeface="Calibri"/>
                <a:ea typeface="Calibri"/>
                <a:cs typeface="Calibri"/>
                <a:sym typeface="Calibri"/>
              </a:rPr>
              <a:t>Resources: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pt-PT" sz="1500">
                <a:latin typeface="Calibri"/>
                <a:ea typeface="Calibri"/>
                <a:cs typeface="Calibri"/>
                <a:sym typeface="Calibri"/>
              </a:rPr>
              <a:t>IT’s drone wiki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pt-PT" sz="1500">
                <a:latin typeface="Calibri"/>
                <a:ea typeface="Calibri"/>
                <a:cs typeface="Calibri"/>
                <a:sym typeface="Calibri"/>
              </a:rPr>
              <a:t>Drone infrastructure setup scripts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pt-PT" sz="1500">
                <a:latin typeface="Calibri"/>
                <a:ea typeface="Calibri"/>
                <a:cs typeface="Calibri"/>
                <a:sym typeface="Calibri"/>
              </a:rPr>
              <a:t>Drone core Source code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pt-PT" sz="1500">
                <a:latin typeface="Calibri"/>
                <a:ea typeface="Calibri"/>
                <a:cs typeface="Calibri"/>
                <a:sym typeface="Calibri"/>
              </a:rPr>
              <a:t>Fleet Manager API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1" y="285750"/>
            <a:ext cx="328613" cy="314325"/>
          </a:xfrm>
          <a:prstGeom prst="rect">
            <a:avLst/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-986" y="4929194"/>
            <a:ext cx="9144000" cy="23574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492917" y="285750"/>
            <a:ext cx="3271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900">
                <a:solidFill>
                  <a:srgbClr val="005878"/>
                </a:solidFill>
                <a:latin typeface="Calibri"/>
                <a:ea typeface="Calibri"/>
                <a:cs typeface="Calibri"/>
                <a:sym typeface="Calibri"/>
              </a:rPr>
              <a:t>Tasks</a:t>
            </a:r>
            <a:endParaRPr b="1" sz="1900">
              <a:solidFill>
                <a:srgbClr val="0058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60722" y="4912667"/>
            <a:ext cx="496490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Bruno Oliveira, Bruno Santos, João Su, João Bastos, Rúben Gomes, Simão Almeida </a:t>
            </a:r>
            <a:endParaRPr sz="1100"/>
          </a:p>
        </p:txBody>
      </p:sp>
      <p:sp>
        <p:nvSpPr>
          <p:cNvPr id="145" name="Google Shape;145;p18"/>
          <p:cNvSpPr txBox="1"/>
          <p:nvPr/>
        </p:nvSpPr>
        <p:spPr>
          <a:xfrm>
            <a:off x="8378901" y="4922913"/>
            <a:ext cx="47667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PECI</a:t>
            </a:r>
            <a:endParaRPr sz="1100"/>
          </a:p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855577" y="4934130"/>
            <a:ext cx="204574" cy="208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7968454" y="-76319"/>
            <a:ext cx="1978819" cy="4996092"/>
          </a:xfrm>
          <a:prstGeom prst="parallelogram">
            <a:avLst>
              <a:gd fmla="val 25000" name="adj"/>
            </a:avLst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587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492917" y="998008"/>
            <a:ext cx="7474800" cy="19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47650" lvl="0" marL="2540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pt-PT" sz="1500">
                <a:latin typeface="Calibri"/>
                <a:ea typeface="Calibri"/>
                <a:cs typeface="Calibri"/>
                <a:sym typeface="Calibri"/>
              </a:rPr>
              <a:t>Requirement gathering for a private 5G network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of communication architectures between drones</a:t>
            </a:r>
            <a:endParaRPr sz="1100"/>
          </a:p>
          <a:p>
            <a:pPr indent="-24765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 of use cases suggested by Beyond Vision</a:t>
            </a:r>
            <a:endParaRPr sz="1100"/>
          </a:p>
          <a:p>
            <a:pPr indent="-24765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Adaptation of the drone control platform for dynamic allocation of multiple drones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mesh network in the drone swarm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in a laboratory environment and on the UA campus</a:t>
            </a:r>
            <a:endParaRPr sz="1100"/>
          </a:p>
          <a:p>
            <a:pPr indent="-247650" lvl="0" marL="2540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 of documentation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6261388" y="285237"/>
            <a:ext cx="19788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PT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Swarm of Aerial Drones in Disaster Scenarios</a:t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027" y="2866708"/>
            <a:ext cx="1910086" cy="1910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/>
          <p:nvPr/>
        </p:nvSpPr>
        <p:spPr>
          <a:xfrm>
            <a:off x="1" y="285750"/>
            <a:ext cx="328613" cy="314325"/>
          </a:xfrm>
          <a:prstGeom prst="rect">
            <a:avLst/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-986" y="4929194"/>
            <a:ext cx="9144000" cy="23574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492917" y="285750"/>
            <a:ext cx="3271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900">
                <a:solidFill>
                  <a:srgbClr val="005878"/>
                </a:solidFill>
                <a:latin typeface="Calibri"/>
                <a:ea typeface="Calibri"/>
                <a:cs typeface="Calibri"/>
                <a:sym typeface="Calibri"/>
              </a:rPr>
              <a:t>Task distribution</a:t>
            </a:r>
            <a:endParaRPr b="1" sz="1900">
              <a:solidFill>
                <a:srgbClr val="0058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60722" y="4912667"/>
            <a:ext cx="496490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Bruno Oliveira, Bruno Santos, João Su, João Bastos, Rúben Gomes, Simão Almeida </a:t>
            </a:r>
            <a:endParaRPr sz="1100"/>
          </a:p>
        </p:txBody>
      </p:sp>
      <p:sp>
        <p:nvSpPr>
          <p:cNvPr id="159" name="Google Shape;159;p19"/>
          <p:cNvSpPr txBox="1"/>
          <p:nvPr/>
        </p:nvSpPr>
        <p:spPr>
          <a:xfrm>
            <a:off x="8378901" y="4922913"/>
            <a:ext cx="47667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PECI</a:t>
            </a:r>
            <a:endParaRPr sz="1100"/>
          </a:p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8855577" y="4934130"/>
            <a:ext cx="204574" cy="208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7968454" y="-76319"/>
            <a:ext cx="1978819" cy="4996092"/>
          </a:xfrm>
          <a:prstGeom prst="parallelogram">
            <a:avLst>
              <a:gd fmla="val 25000" name="adj"/>
            </a:avLst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587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492917" y="1087256"/>
            <a:ext cx="5243400" cy="1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00">
                <a:latin typeface="Calibri"/>
                <a:ea typeface="Calibri"/>
                <a:cs typeface="Calibri"/>
                <a:sym typeface="Calibri"/>
              </a:rPr>
              <a:t>The tasks will be distributed among pairs of members:</a:t>
            </a:r>
            <a:endParaRPr b="0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how 5G technology works</a:t>
            </a:r>
            <a:endParaRPr sz="1100"/>
          </a:p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how mesh networks operate and apply them to the drone swarm to ensure connectivity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54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strategies for the dynamic adaptation of drone positions in real-time</a:t>
            </a:r>
            <a:endParaRPr sz="1100"/>
          </a:p>
        </p:txBody>
      </p:sp>
      <p:sp>
        <p:nvSpPr>
          <p:cNvPr id="163" name="Google Shape;163;p19"/>
          <p:cNvSpPr txBox="1"/>
          <p:nvPr/>
        </p:nvSpPr>
        <p:spPr>
          <a:xfrm>
            <a:off x="6261388" y="285237"/>
            <a:ext cx="19788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PT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Swarm of Aerial Drones in Disaster Scenarios</a:t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/>
          <p:nvPr/>
        </p:nvSpPr>
        <p:spPr>
          <a:xfrm>
            <a:off x="1" y="285750"/>
            <a:ext cx="328613" cy="314325"/>
          </a:xfrm>
          <a:prstGeom prst="rect">
            <a:avLst/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-986" y="4929194"/>
            <a:ext cx="9144000" cy="23574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492917" y="285750"/>
            <a:ext cx="3271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900">
                <a:solidFill>
                  <a:srgbClr val="005878"/>
                </a:solidFill>
                <a:latin typeface="Calibri"/>
                <a:ea typeface="Calibri"/>
                <a:cs typeface="Calibri"/>
                <a:sym typeface="Calibri"/>
              </a:rPr>
              <a:t>Expected results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60722" y="4912667"/>
            <a:ext cx="496490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Bruno Oliveira, Bruno Santos, João Su, João Bastos, Rúben Gomes, Simão Almeida </a:t>
            </a:r>
            <a:endParaRPr sz="1100"/>
          </a:p>
        </p:txBody>
      </p:sp>
      <p:sp>
        <p:nvSpPr>
          <p:cNvPr id="172" name="Google Shape;172;p20"/>
          <p:cNvSpPr txBox="1"/>
          <p:nvPr/>
        </p:nvSpPr>
        <p:spPr>
          <a:xfrm>
            <a:off x="8378901" y="4922913"/>
            <a:ext cx="47667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PECI</a:t>
            </a:r>
            <a:endParaRPr sz="1100"/>
          </a:p>
        </p:txBody>
      </p:sp>
      <p:sp>
        <p:nvSpPr>
          <p:cNvPr id="173" name="Google Shape;173;p20"/>
          <p:cNvSpPr txBox="1"/>
          <p:nvPr>
            <p:ph idx="12" type="sldNum"/>
          </p:nvPr>
        </p:nvSpPr>
        <p:spPr>
          <a:xfrm>
            <a:off x="8855577" y="4934130"/>
            <a:ext cx="204574" cy="208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7968454" y="-76319"/>
            <a:ext cx="1978819" cy="4996092"/>
          </a:xfrm>
          <a:prstGeom prst="parallelogram">
            <a:avLst>
              <a:gd fmla="val 25000" name="adj"/>
            </a:avLst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587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328625" y="1809300"/>
            <a:ext cx="33303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P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Drone coordination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P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5G </a:t>
            </a:r>
            <a:r>
              <a:rPr lang="pt-P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</a:t>
            </a:r>
            <a:r>
              <a:rPr lang="pt-P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each drone</a:t>
            </a:r>
            <a:endParaRPr sz="1100"/>
          </a:p>
          <a:p>
            <a:pPr indent="-2222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pt-PT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connection using Starlink satellite</a:t>
            </a:r>
            <a:endParaRPr sz="1100"/>
          </a:p>
        </p:txBody>
      </p:sp>
      <p:sp>
        <p:nvSpPr>
          <p:cNvPr id="176" name="Google Shape;176;p20"/>
          <p:cNvSpPr txBox="1"/>
          <p:nvPr/>
        </p:nvSpPr>
        <p:spPr>
          <a:xfrm>
            <a:off x="4593850" y="3342275"/>
            <a:ext cx="191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transfer to the Internet (5G)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975" y="1247100"/>
            <a:ext cx="2689124" cy="22093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/>
        </p:nvSpPr>
        <p:spPr>
          <a:xfrm>
            <a:off x="6261388" y="285237"/>
            <a:ext cx="19788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PT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Swarm of Aerial Drones in Disaster Scenarios</a:t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/>
          <p:nvPr/>
        </p:nvSpPr>
        <p:spPr>
          <a:xfrm>
            <a:off x="1" y="285750"/>
            <a:ext cx="328613" cy="314325"/>
          </a:xfrm>
          <a:prstGeom prst="rect">
            <a:avLst/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-986" y="4929194"/>
            <a:ext cx="9144000" cy="23574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492917" y="285750"/>
            <a:ext cx="3271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900">
                <a:solidFill>
                  <a:srgbClr val="005878"/>
                </a:solidFill>
                <a:latin typeface="Calibri"/>
                <a:ea typeface="Calibri"/>
                <a:cs typeface="Calibri"/>
                <a:sym typeface="Calibri"/>
              </a:rPr>
              <a:t>Communication Plan</a:t>
            </a:r>
            <a:endParaRPr b="1" sz="1900">
              <a:solidFill>
                <a:srgbClr val="0058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60722" y="4912667"/>
            <a:ext cx="496490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Bruno Oliveira, Bruno Santos, João Su, João Bastos, Rúben Gomes, Simão Almeida </a:t>
            </a:r>
            <a:endParaRPr sz="1100"/>
          </a:p>
        </p:txBody>
      </p:sp>
      <p:sp>
        <p:nvSpPr>
          <p:cNvPr id="187" name="Google Shape;187;p21"/>
          <p:cNvSpPr txBox="1"/>
          <p:nvPr/>
        </p:nvSpPr>
        <p:spPr>
          <a:xfrm>
            <a:off x="8378901" y="4922913"/>
            <a:ext cx="476676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PECI</a:t>
            </a:r>
            <a:endParaRPr sz="1100"/>
          </a:p>
        </p:txBody>
      </p:sp>
      <p:sp>
        <p:nvSpPr>
          <p:cNvPr id="188" name="Google Shape;188;p21"/>
          <p:cNvSpPr txBox="1"/>
          <p:nvPr>
            <p:ph idx="12" type="sldNum"/>
          </p:nvPr>
        </p:nvSpPr>
        <p:spPr>
          <a:xfrm>
            <a:off x="8855577" y="4934130"/>
            <a:ext cx="204574" cy="208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z="11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7968454" y="-76319"/>
            <a:ext cx="1978819" cy="4996092"/>
          </a:xfrm>
          <a:prstGeom prst="parallelogram">
            <a:avLst>
              <a:gd fmla="val 25000" name="adj"/>
            </a:avLst>
          </a:prstGeom>
          <a:solidFill>
            <a:srgbClr val="005878"/>
          </a:solidFill>
          <a:ln cap="flat" cmpd="sng" w="12700">
            <a:solidFill>
              <a:srgbClr val="004A6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587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492917" y="1087256"/>
            <a:ext cx="524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Platform Discord</a:t>
            </a:r>
            <a:endParaRPr sz="1100"/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Slack Platform</a:t>
            </a:r>
            <a:endParaRPr sz="1100"/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pt-PT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GitLab</a:t>
            </a:r>
            <a:endParaRPr sz="1100"/>
          </a:p>
        </p:txBody>
      </p:sp>
      <p:pic>
        <p:nvPicPr>
          <p:cNvPr descr="Discord logo vector" id="191" name="Google Shape;19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1976" y="2907003"/>
            <a:ext cx="922804" cy="10271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fox&#10;&#10;Description automatically generated" id="192" name="Google Shape;19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1153" y="2908925"/>
            <a:ext cx="1040467" cy="10233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lack icon 2019.svg - Wikimedia Commons" id="193" name="Google Shape;19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7991" y="2904565"/>
            <a:ext cx="1032062" cy="103206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6261388" y="285237"/>
            <a:ext cx="19788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PT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Swarm of Aerial Drones in Disaster Scenarios</a:t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