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onsolas" panose="020B0609020204030204" pitchFamily="49" charset="0"/>
      <p:regular r:id="rId24"/>
      <p:bold r:id="rId25"/>
      <p:italic r:id="rId26"/>
      <p:boldItalic r:id="rId27"/>
    </p:embeddedFont>
    <p:embeddedFont>
      <p:font typeface="Roboto Mon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81cxWi7S2LKXa3tfKzlJQNig9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59edd8e58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259edd8e58d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59edd8e58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259edd8e58d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9edd8e58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259edd8e58d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5b45ee8f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25b45ee8ff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b45ee8ff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25b45ee8ffb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5b45ee8ff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25b45ee8ffb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b45ee8ff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25b45ee8ffb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b45ee8ffb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b45ee8ff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9e1d22c2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259e1d22c22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9e1d22c2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259e1d22c22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9e1d22c2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59e1d22c22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9e1d22c2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259e1d22c22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9edd8e5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259edd8e58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7093751" y="490250"/>
            <a:ext cx="33249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s-MX" sz="2800" i="0" u="none" strike="noStrike" cap="none">
                <a:solidFill>
                  <a:schemeClr val="dk1"/>
                </a:solidFill>
                <a:highlight>
                  <a:srgbClr val="C1E116"/>
                </a:highlight>
                <a:latin typeface="Roboto Mono"/>
                <a:ea typeface="Roboto Mono"/>
                <a:cs typeface="Roboto Mono"/>
                <a:sym typeface="Roboto Mono"/>
              </a:rPr>
              <a:t>CO2 emission en la </a:t>
            </a:r>
            <a:r>
              <a:rPr lang="es-MX" sz="2800">
                <a:solidFill>
                  <a:schemeClr val="dk1"/>
                </a:solidFill>
                <a:highlight>
                  <a:srgbClr val="C1E116"/>
                </a:highlight>
                <a:latin typeface="Roboto Mono"/>
                <a:ea typeface="Roboto Mono"/>
                <a:cs typeface="Roboto Mono"/>
                <a:sym typeface="Roboto Mono"/>
              </a:rPr>
              <a:t>generación</a:t>
            </a:r>
            <a:r>
              <a:rPr lang="es-MX" sz="2800" i="0" u="none" strike="noStrike" cap="none">
                <a:solidFill>
                  <a:schemeClr val="dk1"/>
                </a:solidFill>
                <a:highlight>
                  <a:srgbClr val="C1E116"/>
                </a:highlight>
                <a:latin typeface="Roboto Mono"/>
                <a:ea typeface="Roboto Mono"/>
                <a:cs typeface="Roboto Mono"/>
                <a:sym typeface="Roboto Mono"/>
              </a:rPr>
              <a:t> </a:t>
            </a:r>
            <a:r>
              <a:rPr lang="es-MX" sz="2800">
                <a:solidFill>
                  <a:schemeClr val="dk1"/>
                </a:solidFill>
                <a:highlight>
                  <a:srgbClr val="C1E116"/>
                </a:highlight>
                <a:latin typeface="Roboto Mono"/>
                <a:ea typeface="Roboto Mono"/>
                <a:cs typeface="Roboto Mono"/>
                <a:sym typeface="Roboto Mono"/>
              </a:rPr>
              <a:t>eléctrica</a:t>
            </a:r>
            <a:r>
              <a:rPr lang="es-MX" sz="2800" i="0" u="none" strike="noStrike" cap="none">
                <a:solidFill>
                  <a:schemeClr val="dk1"/>
                </a:solidFill>
                <a:highlight>
                  <a:srgbClr val="C1E116"/>
                </a:highlight>
                <a:latin typeface="Roboto Mono"/>
                <a:ea typeface="Roboto Mono"/>
                <a:cs typeface="Roboto Mono"/>
                <a:sym typeface="Roboto Mono"/>
              </a:rPr>
              <a:t> Argentina</a:t>
            </a:r>
            <a:endParaRPr sz="2800">
              <a:solidFill>
                <a:schemeClr val="dk1"/>
              </a:solidFill>
              <a:highlight>
                <a:srgbClr val="C1E116"/>
              </a:highlight>
              <a:latin typeface="Roboto Mono"/>
              <a:ea typeface="Roboto Mono"/>
              <a:cs typeface="Roboto Mono"/>
              <a:sym typeface="Roboto Mono"/>
            </a:endParaRPr>
          </a:p>
        </p:txBody>
      </p:sp>
      <p:pic>
        <p:nvPicPr>
          <p:cNvPr id="85" name="Google Shape;85;p1"/>
          <p:cNvPicPr preferRelativeResize="0"/>
          <p:nvPr/>
        </p:nvPicPr>
        <p:blipFill>
          <a:blip r:embed="rId3">
            <a:alphaModFix/>
          </a:blip>
          <a:stretch>
            <a:fillRect/>
          </a:stretch>
        </p:blipFill>
        <p:spPr>
          <a:xfrm>
            <a:off x="199475" y="152400"/>
            <a:ext cx="6553201" cy="6553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59edd8e58d_0_6"/>
          <p:cNvSpPr/>
          <p:nvPr/>
        </p:nvSpPr>
        <p:spPr>
          <a:xfrm>
            <a:off x="371050" y="397077"/>
            <a:ext cx="11489700" cy="10485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buFont typeface="Roboto Mono"/>
              <a:buAutoNum type="arabicPeriod" startAt="4"/>
            </a:pPr>
            <a:r>
              <a:rPr lang="es-MX" sz="2400">
                <a:solidFill>
                  <a:schemeClr val="dk1"/>
                </a:solidFill>
                <a:latin typeface="Roboto Mono"/>
                <a:ea typeface="Roboto Mono"/>
                <a:cs typeface="Roboto Mono"/>
                <a:sym typeface="Roboto Mono"/>
              </a:rPr>
              <a:t>Contextualizando a Argentina</a:t>
            </a:r>
            <a:endParaRPr sz="2400">
              <a:solidFill>
                <a:schemeClr val="dk1"/>
              </a:solidFill>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highlight>
                  <a:srgbClr val="C1E116"/>
                </a:highlight>
                <a:latin typeface="Roboto Mono"/>
                <a:ea typeface="Roboto Mono"/>
                <a:cs typeface="Roboto Mono"/>
                <a:sym typeface="Roboto Mono"/>
              </a:rPr>
              <a:t>-Evolución y Composición de las emisiones argentinas según el tipo de combustible</a:t>
            </a:r>
            <a:endParaRPr sz="2000">
              <a:solidFill>
                <a:srgbClr val="292929"/>
              </a:solidFill>
              <a:highlight>
                <a:srgbClr val="C1E116"/>
              </a:highlight>
              <a:latin typeface="Roboto Mono"/>
              <a:ea typeface="Roboto Mono"/>
              <a:cs typeface="Roboto Mono"/>
              <a:sym typeface="Roboto Mono"/>
            </a:endParaRPr>
          </a:p>
          <a:p>
            <a:pPr marL="0" marR="0" lvl="0" indent="0" algn="l" rtl="0">
              <a:spcBef>
                <a:spcPts val="0"/>
              </a:spcBef>
              <a:spcAft>
                <a:spcPts val="0"/>
              </a:spcAft>
              <a:buNone/>
            </a:pPr>
            <a:endParaRPr sz="1800" b="0">
              <a:solidFill>
                <a:srgbClr val="292929"/>
              </a:solidFill>
              <a:latin typeface="Consolas"/>
              <a:ea typeface="Consolas"/>
              <a:cs typeface="Consolas"/>
              <a:sym typeface="Consolas"/>
            </a:endParaRPr>
          </a:p>
        </p:txBody>
      </p:sp>
      <p:pic>
        <p:nvPicPr>
          <p:cNvPr id="138" name="Google Shape;138;g259edd8e58d_0_6"/>
          <p:cNvPicPr preferRelativeResize="0"/>
          <p:nvPr/>
        </p:nvPicPr>
        <p:blipFill rotWithShape="1">
          <a:blip r:embed="rId3">
            <a:alphaModFix/>
          </a:blip>
          <a:srcRect/>
          <a:stretch/>
        </p:blipFill>
        <p:spPr>
          <a:xfrm>
            <a:off x="253463" y="1797325"/>
            <a:ext cx="11685075" cy="456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59edd8e58d_0_12"/>
          <p:cNvSpPr/>
          <p:nvPr/>
        </p:nvSpPr>
        <p:spPr>
          <a:xfrm>
            <a:off x="371050" y="397077"/>
            <a:ext cx="11489700" cy="10485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buFont typeface="Roboto Mono"/>
              <a:buAutoNum type="arabicPeriod" startAt="4"/>
            </a:pPr>
            <a:r>
              <a:rPr lang="es-MX" sz="2400">
                <a:solidFill>
                  <a:schemeClr val="dk1"/>
                </a:solidFill>
                <a:latin typeface="Roboto Mono"/>
                <a:ea typeface="Roboto Mono"/>
                <a:cs typeface="Roboto Mono"/>
                <a:sym typeface="Roboto Mono"/>
              </a:rPr>
              <a:t>Contextualizando a Argentina</a:t>
            </a:r>
            <a:endParaRPr sz="2400">
              <a:solidFill>
                <a:schemeClr val="dk1"/>
              </a:solidFill>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highlight>
                  <a:srgbClr val="C1E116"/>
                </a:highlight>
                <a:latin typeface="Roboto Mono"/>
                <a:ea typeface="Roboto Mono"/>
                <a:cs typeface="Roboto Mono"/>
                <a:sym typeface="Roboto Mono"/>
              </a:rPr>
              <a:t>-Combustible que más ha contribuido a las emisiones acumuladas de CO2.</a:t>
            </a:r>
            <a:endParaRPr sz="2000">
              <a:solidFill>
                <a:srgbClr val="292929"/>
              </a:solidFill>
              <a:highlight>
                <a:srgbClr val="C1E116"/>
              </a:highlight>
              <a:latin typeface="Roboto Mono"/>
              <a:ea typeface="Roboto Mono"/>
              <a:cs typeface="Roboto Mono"/>
              <a:sym typeface="Roboto Mono"/>
            </a:endParaRPr>
          </a:p>
          <a:p>
            <a:pPr marL="0" lvl="0" indent="0" algn="l" rtl="0">
              <a:spcBef>
                <a:spcPts val="1000"/>
              </a:spcBef>
              <a:spcAft>
                <a:spcPts val="0"/>
              </a:spcAft>
              <a:buNone/>
            </a:pPr>
            <a:endParaRPr sz="2000">
              <a:solidFill>
                <a:srgbClr val="292929"/>
              </a:solidFill>
              <a:highlight>
                <a:srgbClr val="C1E116"/>
              </a:highlight>
              <a:latin typeface="Roboto Mono"/>
              <a:ea typeface="Roboto Mono"/>
              <a:cs typeface="Roboto Mono"/>
              <a:sym typeface="Roboto Mono"/>
            </a:endParaRPr>
          </a:p>
          <a:p>
            <a:pPr marL="0" marR="0" lvl="0" indent="0" algn="l" rtl="0">
              <a:spcBef>
                <a:spcPts val="0"/>
              </a:spcBef>
              <a:spcAft>
                <a:spcPts val="0"/>
              </a:spcAft>
              <a:buNone/>
            </a:pPr>
            <a:endParaRPr sz="1800" b="0">
              <a:solidFill>
                <a:srgbClr val="292929"/>
              </a:solidFill>
              <a:latin typeface="Consolas"/>
              <a:ea typeface="Consolas"/>
              <a:cs typeface="Consolas"/>
              <a:sym typeface="Consolas"/>
            </a:endParaRPr>
          </a:p>
        </p:txBody>
      </p:sp>
      <p:pic>
        <p:nvPicPr>
          <p:cNvPr id="144" name="Google Shape;144;g259edd8e58d_0_12"/>
          <p:cNvPicPr preferRelativeResize="0"/>
          <p:nvPr/>
        </p:nvPicPr>
        <p:blipFill rotWithShape="1">
          <a:blip r:embed="rId3">
            <a:alphaModFix/>
          </a:blip>
          <a:srcRect/>
          <a:stretch/>
        </p:blipFill>
        <p:spPr>
          <a:xfrm>
            <a:off x="356972" y="1618322"/>
            <a:ext cx="11517857" cy="47511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59edd8e58d_0_18"/>
          <p:cNvSpPr/>
          <p:nvPr/>
        </p:nvSpPr>
        <p:spPr>
          <a:xfrm>
            <a:off x="371050" y="397066"/>
            <a:ext cx="11489700" cy="56343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buFont typeface="Roboto Mono"/>
              <a:buAutoNum type="arabicPeriod" startAt="5"/>
            </a:pPr>
            <a:r>
              <a:rPr lang="es-MX" sz="2400">
                <a:solidFill>
                  <a:schemeClr val="dk1"/>
                </a:solidFill>
                <a:latin typeface="Roboto Mono"/>
                <a:ea typeface="Roboto Mono"/>
                <a:cs typeface="Roboto Mono"/>
                <a:sym typeface="Roboto Mono"/>
              </a:rPr>
              <a:t>Un modelo sencillo de estimación</a:t>
            </a:r>
            <a:endParaRPr sz="2000">
              <a:solidFill>
                <a:srgbClr val="292929"/>
              </a:solidFill>
              <a:highlight>
                <a:srgbClr val="C1E116"/>
              </a:highlight>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highlight>
                  <a:srgbClr val="C1E116"/>
                </a:highlight>
                <a:latin typeface="Roboto Mono"/>
                <a:ea typeface="Roboto Mono"/>
                <a:cs typeface="Roboto Mono"/>
                <a:sym typeface="Roboto Mono"/>
              </a:rPr>
              <a:t>-Modelo Anual</a:t>
            </a:r>
            <a:endParaRPr sz="2000">
              <a:solidFill>
                <a:srgbClr val="292929"/>
              </a:solidFill>
              <a:highlight>
                <a:srgbClr val="C1E116"/>
              </a:highlight>
              <a:latin typeface="Roboto Mono"/>
              <a:ea typeface="Roboto Mono"/>
              <a:cs typeface="Roboto Mono"/>
              <a:sym typeface="Roboto Mono"/>
            </a:endParaRPr>
          </a:p>
          <a:p>
            <a:pPr marL="0" marR="0" lvl="0" indent="0" algn="l" rtl="0">
              <a:spcBef>
                <a:spcPts val="0"/>
              </a:spcBef>
              <a:spcAft>
                <a:spcPts val="0"/>
              </a:spcAft>
              <a:buNone/>
            </a:pPr>
            <a:endParaRPr sz="1800">
              <a:solidFill>
                <a:srgbClr val="292929"/>
              </a:solidFill>
              <a:latin typeface="Roboto Mono"/>
              <a:ea typeface="Roboto Mono"/>
              <a:cs typeface="Roboto Mono"/>
              <a:sym typeface="Roboto Mono"/>
            </a:endParaRPr>
          </a:p>
          <a:p>
            <a:pPr marL="0" lvl="0" indent="0" algn="l" rtl="0">
              <a:lnSpc>
                <a:spcPct val="135714"/>
              </a:lnSpc>
              <a:spcBef>
                <a:spcPts val="0"/>
              </a:spcBef>
              <a:spcAft>
                <a:spcPts val="0"/>
              </a:spcAft>
              <a:buSzPts val="1100"/>
              <a:buNone/>
            </a:pPr>
            <a:r>
              <a:rPr lang="es-MX" sz="1800">
                <a:solidFill>
                  <a:srgbClr val="292929"/>
                </a:solidFill>
                <a:highlight>
                  <a:srgbClr val="FFFFFF"/>
                </a:highlight>
                <a:latin typeface="Roboto Mono"/>
                <a:ea typeface="Roboto Mono"/>
                <a:cs typeface="Roboto Mono"/>
                <a:sym typeface="Roboto Mono"/>
              </a:rPr>
              <a:t>Usando stepwise y fordward selection, las variables más significativas para explicar las emisiones eléctricas son el Producto Interno Bruto y la Inversión. </a:t>
            </a: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r>
              <a:rPr lang="es-MX" sz="1800">
                <a:solidFill>
                  <a:srgbClr val="292929"/>
                </a:solidFill>
                <a:highlight>
                  <a:srgbClr val="FFFFFF"/>
                </a:highlight>
                <a:latin typeface="Roboto Mono"/>
                <a:ea typeface="Roboto Mono"/>
                <a:cs typeface="Roboto Mono"/>
                <a:sym typeface="Roboto Mono"/>
              </a:rPr>
              <a:t>Un modelo de regresión lineal permite notar que ambas variables parecen ser significativas (p-valor bajo) al mismo tiempo que el R2 del modelo es elevado (0,96). </a:t>
            </a: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r>
              <a:rPr lang="es-MX" sz="1800">
                <a:solidFill>
                  <a:srgbClr val="292929"/>
                </a:solidFill>
                <a:highlight>
                  <a:srgbClr val="FFFFFF"/>
                </a:highlight>
                <a:latin typeface="Roboto Mono"/>
                <a:ea typeface="Roboto Mono"/>
                <a:cs typeface="Roboto Mono"/>
                <a:sym typeface="Roboto Mono"/>
              </a:rPr>
              <a:t>De esta manera, a partir de un modelo con variables anuales lograriamos estimar que las emisiones de co2 aumentaran en 8.39 toneladas por cada 1 Millón de USD de crecimiento en el producto Bruto, mientras que por el mismo crecimiento de la Inversión resgistrariamos una disminución de -1.06 toneladas</a:t>
            </a:r>
            <a:endParaRPr sz="1800">
              <a:solidFill>
                <a:srgbClr val="292929"/>
              </a:solidFill>
              <a:highlight>
                <a:srgbClr val="FFFFFF"/>
              </a:highlight>
              <a:latin typeface="Roboto Mono"/>
              <a:ea typeface="Roboto Mono"/>
              <a:cs typeface="Roboto Mono"/>
              <a:sym typeface="Roboto Mono"/>
            </a:endParaRPr>
          </a:p>
        </p:txBody>
      </p:sp>
      <p:pic>
        <p:nvPicPr>
          <p:cNvPr id="150" name="Google Shape;150;g259edd8e58d_0_18"/>
          <p:cNvPicPr preferRelativeResize="0"/>
          <p:nvPr/>
        </p:nvPicPr>
        <p:blipFill>
          <a:blip r:embed="rId3">
            <a:alphaModFix/>
          </a:blip>
          <a:stretch>
            <a:fillRect/>
          </a:stretch>
        </p:blipFill>
        <p:spPr>
          <a:xfrm>
            <a:off x="2384475" y="3202725"/>
            <a:ext cx="6132625" cy="181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5b45ee8ffb_0_0"/>
          <p:cNvSpPr/>
          <p:nvPr/>
        </p:nvSpPr>
        <p:spPr>
          <a:xfrm>
            <a:off x="371050" y="397066"/>
            <a:ext cx="11489700" cy="56343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buFont typeface="Roboto Mono"/>
              <a:buAutoNum type="arabicPeriod" startAt="5"/>
            </a:pPr>
            <a:r>
              <a:rPr lang="es-MX" sz="2400">
                <a:solidFill>
                  <a:schemeClr val="dk1"/>
                </a:solidFill>
                <a:latin typeface="Roboto Mono"/>
                <a:ea typeface="Roboto Mono"/>
                <a:cs typeface="Roboto Mono"/>
                <a:sym typeface="Roboto Mono"/>
              </a:rPr>
              <a:t>Un modelo sencillo de estimación</a:t>
            </a:r>
            <a:endParaRPr sz="2000">
              <a:solidFill>
                <a:srgbClr val="292929"/>
              </a:solidFill>
              <a:highlight>
                <a:srgbClr val="C1E116"/>
              </a:highlight>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highlight>
                  <a:srgbClr val="C1E116"/>
                </a:highlight>
                <a:latin typeface="Roboto Mono"/>
                <a:ea typeface="Roboto Mono"/>
                <a:cs typeface="Roboto Mono"/>
                <a:sym typeface="Roboto Mono"/>
              </a:rPr>
              <a:t>-Modelo Mensual</a:t>
            </a:r>
            <a:endParaRPr sz="2000">
              <a:solidFill>
                <a:srgbClr val="292929"/>
              </a:solidFill>
              <a:highlight>
                <a:srgbClr val="C1E116"/>
              </a:highlight>
              <a:latin typeface="Roboto Mono"/>
              <a:ea typeface="Roboto Mono"/>
              <a:cs typeface="Roboto Mono"/>
              <a:sym typeface="Roboto Mono"/>
            </a:endParaRPr>
          </a:p>
          <a:p>
            <a:pPr marL="0" marR="0" lvl="0" indent="0" algn="l" rtl="0">
              <a:spcBef>
                <a:spcPts val="0"/>
              </a:spcBef>
              <a:spcAft>
                <a:spcPts val="0"/>
              </a:spcAft>
              <a:buNone/>
            </a:pPr>
            <a:endParaRPr sz="1800">
              <a:solidFill>
                <a:srgbClr val="292929"/>
              </a:solidFill>
              <a:latin typeface="Roboto Mono"/>
              <a:ea typeface="Roboto Mono"/>
              <a:cs typeface="Roboto Mono"/>
              <a:sym typeface="Roboto Mono"/>
            </a:endParaRPr>
          </a:p>
          <a:p>
            <a:pPr marL="0" lvl="0" indent="0" algn="l" rtl="0">
              <a:lnSpc>
                <a:spcPct val="135714"/>
              </a:lnSpc>
              <a:spcBef>
                <a:spcPts val="0"/>
              </a:spcBef>
              <a:spcAft>
                <a:spcPts val="0"/>
              </a:spcAft>
              <a:buSzPts val="1100"/>
              <a:buNone/>
            </a:pPr>
            <a:r>
              <a:rPr lang="es-MX" sz="1800">
                <a:solidFill>
                  <a:srgbClr val="292929"/>
                </a:solidFill>
                <a:highlight>
                  <a:srgbClr val="FFFFFF"/>
                </a:highlight>
                <a:latin typeface="Roboto Mono"/>
                <a:ea typeface="Roboto Mono"/>
                <a:cs typeface="Roboto Mono"/>
                <a:sym typeface="Roboto Mono"/>
              </a:rPr>
              <a:t>Los resultados para un modelo mensual indican que a priori, usando la Demanda de energía y el EMAE y una variable que señale el mes del año, se encontraron coeficientes similares al modelo de variables anuales. </a:t>
            </a: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r>
              <a:rPr lang="es-MX" sz="1800">
                <a:solidFill>
                  <a:srgbClr val="292929"/>
                </a:solidFill>
                <a:highlight>
                  <a:srgbClr val="FFFFFF"/>
                </a:highlight>
                <a:latin typeface="Roboto Mono"/>
                <a:ea typeface="Roboto Mono"/>
                <a:cs typeface="Roboto Mono"/>
                <a:sym typeface="Roboto Mono"/>
              </a:rPr>
              <a:t>Se probaron dos regresores alternativos: 1) RandomForest y 2) LinearRegressor. </a:t>
            </a: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r>
              <a:rPr lang="es-MX" sz="1800">
                <a:solidFill>
                  <a:srgbClr val="292929"/>
                </a:solidFill>
                <a:highlight>
                  <a:srgbClr val="FFFFFF"/>
                </a:highlight>
                <a:latin typeface="Roboto Mono"/>
                <a:ea typeface="Roboto Mono"/>
                <a:cs typeface="Roboto Mono"/>
                <a:sym typeface="Roboto Mono"/>
              </a:rPr>
              <a:t>Bajo los dos, el R2 en entrenamiento fue similar (0.32 y 0.37, respectivamente).</a:t>
            </a: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5b45ee8ffb_0_4"/>
          <p:cNvSpPr/>
          <p:nvPr/>
        </p:nvSpPr>
        <p:spPr>
          <a:xfrm>
            <a:off x="371050" y="397066"/>
            <a:ext cx="11489700" cy="56343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buFont typeface="Roboto Mono"/>
              <a:buAutoNum type="arabicPeriod" startAt="5"/>
            </a:pPr>
            <a:r>
              <a:rPr lang="es-MX" sz="2400">
                <a:solidFill>
                  <a:schemeClr val="dk1"/>
                </a:solidFill>
                <a:latin typeface="Roboto Mono"/>
                <a:ea typeface="Roboto Mono"/>
                <a:cs typeface="Roboto Mono"/>
                <a:sym typeface="Roboto Mono"/>
              </a:rPr>
              <a:t>Un modelo sencillo de estimación</a:t>
            </a:r>
            <a:endParaRPr sz="2000">
              <a:solidFill>
                <a:srgbClr val="292929"/>
              </a:solidFill>
              <a:highlight>
                <a:srgbClr val="C1E116"/>
              </a:highlight>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highlight>
                  <a:srgbClr val="C1E116"/>
                </a:highlight>
                <a:latin typeface="Roboto Mono"/>
                <a:ea typeface="Roboto Mono"/>
                <a:cs typeface="Roboto Mono"/>
                <a:sym typeface="Roboto Mono"/>
              </a:rPr>
              <a:t>-Modelo Mensual</a:t>
            </a:r>
            <a:endParaRPr sz="2000">
              <a:solidFill>
                <a:srgbClr val="292929"/>
              </a:solidFill>
              <a:highlight>
                <a:srgbClr val="C1E116"/>
              </a:highlight>
              <a:latin typeface="Roboto Mono"/>
              <a:ea typeface="Roboto Mono"/>
              <a:cs typeface="Roboto Mono"/>
              <a:sym typeface="Roboto Mono"/>
            </a:endParaRPr>
          </a:p>
          <a:p>
            <a:pPr marL="0" marR="0" lvl="0" indent="0" algn="l" rtl="0">
              <a:spcBef>
                <a:spcPts val="0"/>
              </a:spcBef>
              <a:spcAft>
                <a:spcPts val="0"/>
              </a:spcAft>
              <a:buNone/>
            </a:pPr>
            <a:endParaRPr sz="1800">
              <a:solidFill>
                <a:srgbClr val="292929"/>
              </a:solidFill>
              <a:latin typeface="Roboto Mono"/>
              <a:ea typeface="Roboto Mono"/>
              <a:cs typeface="Roboto Mono"/>
              <a:sym typeface="Roboto Mono"/>
            </a:endParaRPr>
          </a:p>
          <a:p>
            <a:pPr marL="0" lvl="0" indent="0" algn="l" rtl="0">
              <a:lnSpc>
                <a:spcPct val="135714"/>
              </a:lnSpc>
              <a:spcBef>
                <a:spcPts val="0"/>
              </a:spcBef>
              <a:spcAft>
                <a:spcPts val="0"/>
              </a:spcAft>
              <a:buSzPts val="1100"/>
              <a:buNone/>
            </a:pPr>
            <a:r>
              <a:rPr lang="es-MX" sz="1800" b="1">
                <a:solidFill>
                  <a:srgbClr val="292929"/>
                </a:solidFill>
                <a:highlight>
                  <a:srgbClr val="FFFFFF"/>
                </a:highlight>
                <a:latin typeface="Roboto Mono"/>
                <a:ea typeface="Roboto Mono"/>
                <a:cs typeface="Roboto Mono"/>
                <a:sym typeface="Roboto Mono"/>
              </a:rPr>
              <a:t>1) RandomForest: usando EMAE</a:t>
            </a:r>
            <a:endParaRPr sz="1800" b="1">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p:txBody>
      </p:sp>
      <p:pic>
        <p:nvPicPr>
          <p:cNvPr id="161" name="Google Shape;161;g25b45ee8ffb_0_4"/>
          <p:cNvPicPr preferRelativeResize="0"/>
          <p:nvPr/>
        </p:nvPicPr>
        <p:blipFill>
          <a:blip r:embed="rId3">
            <a:alphaModFix/>
          </a:blip>
          <a:stretch>
            <a:fillRect/>
          </a:stretch>
        </p:blipFill>
        <p:spPr>
          <a:xfrm>
            <a:off x="778500" y="2086725"/>
            <a:ext cx="9188675" cy="4238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5b45ee8ffb_0_9"/>
          <p:cNvSpPr/>
          <p:nvPr/>
        </p:nvSpPr>
        <p:spPr>
          <a:xfrm>
            <a:off x="371050" y="397066"/>
            <a:ext cx="11489700" cy="56343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buFont typeface="Roboto Mono"/>
              <a:buAutoNum type="arabicPeriod" startAt="5"/>
            </a:pPr>
            <a:r>
              <a:rPr lang="es-MX" sz="2400">
                <a:solidFill>
                  <a:schemeClr val="dk1"/>
                </a:solidFill>
                <a:latin typeface="Roboto Mono"/>
                <a:ea typeface="Roboto Mono"/>
                <a:cs typeface="Roboto Mono"/>
                <a:sym typeface="Roboto Mono"/>
              </a:rPr>
              <a:t>Un modelo sencillo de estimación</a:t>
            </a:r>
            <a:endParaRPr sz="2000">
              <a:solidFill>
                <a:srgbClr val="292929"/>
              </a:solidFill>
              <a:highlight>
                <a:srgbClr val="C1E116"/>
              </a:highlight>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highlight>
                  <a:srgbClr val="C1E116"/>
                </a:highlight>
                <a:latin typeface="Roboto Mono"/>
                <a:ea typeface="Roboto Mono"/>
                <a:cs typeface="Roboto Mono"/>
                <a:sym typeface="Roboto Mono"/>
              </a:rPr>
              <a:t>-Modelo Mensual</a:t>
            </a:r>
            <a:endParaRPr sz="2000">
              <a:solidFill>
                <a:srgbClr val="292929"/>
              </a:solidFill>
              <a:highlight>
                <a:srgbClr val="C1E116"/>
              </a:highlight>
              <a:latin typeface="Roboto Mono"/>
              <a:ea typeface="Roboto Mono"/>
              <a:cs typeface="Roboto Mono"/>
              <a:sym typeface="Roboto Mono"/>
            </a:endParaRPr>
          </a:p>
          <a:p>
            <a:pPr marL="0" marR="0" lvl="0" indent="0" algn="l" rtl="0">
              <a:spcBef>
                <a:spcPts val="0"/>
              </a:spcBef>
              <a:spcAft>
                <a:spcPts val="0"/>
              </a:spcAft>
              <a:buNone/>
            </a:pPr>
            <a:endParaRPr sz="1800">
              <a:solidFill>
                <a:srgbClr val="292929"/>
              </a:solidFill>
              <a:latin typeface="Roboto Mono"/>
              <a:ea typeface="Roboto Mono"/>
              <a:cs typeface="Roboto Mono"/>
              <a:sym typeface="Roboto Mono"/>
            </a:endParaRPr>
          </a:p>
          <a:p>
            <a:pPr marL="0" lvl="0" indent="0" algn="l" rtl="0">
              <a:lnSpc>
                <a:spcPct val="135714"/>
              </a:lnSpc>
              <a:spcBef>
                <a:spcPts val="0"/>
              </a:spcBef>
              <a:spcAft>
                <a:spcPts val="0"/>
              </a:spcAft>
              <a:buSzPts val="1100"/>
              <a:buNone/>
            </a:pPr>
            <a:r>
              <a:rPr lang="es-MX" sz="1800" b="1">
                <a:solidFill>
                  <a:srgbClr val="292929"/>
                </a:solidFill>
                <a:highlight>
                  <a:srgbClr val="FFFFFF"/>
                </a:highlight>
                <a:latin typeface="Roboto Mono"/>
                <a:ea typeface="Roboto Mono"/>
                <a:cs typeface="Roboto Mono"/>
                <a:sym typeface="Roboto Mono"/>
              </a:rPr>
              <a:t>1) RandomForest: usando EMAE + demanda energía + mes</a:t>
            </a:r>
            <a:endParaRPr sz="1800" b="1">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p:txBody>
      </p:sp>
      <p:pic>
        <p:nvPicPr>
          <p:cNvPr id="167" name="Google Shape;167;g25b45ee8ffb_0_9"/>
          <p:cNvPicPr preferRelativeResize="0"/>
          <p:nvPr/>
        </p:nvPicPr>
        <p:blipFill>
          <a:blip r:embed="rId3">
            <a:alphaModFix/>
          </a:blip>
          <a:stretch>
            <a:fillRect/>
          </a:stretch>
        </p:blipFill>
        <p:spPr>
          <a:xfrm>
            <a:off x="938713" y="1979113"/>
            <a:ext cx="9953625" cy="467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5b45ee8ffb_0_15"/>
          <p:cNvSpPr/>
          <p:nvPr/>
        </p:nvSpPr>
        <p:spPr>
          <a:xfrm>
            <a:off x="371050" y="397066"/>
            <a:ext cx="11489700" cy="56343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buFont typeface="Roboto Mono"/>
              <a:buAutoNum type="arabicPeriod" startAt="5"/>
            </a:pPr>
            <a:r>
              <a:rPr lang="es-MX" sz="2400">
                <a:solidFill>
                  <a:schemeClr val="dk1"/>
                </a:solidFill>
                <a:latin typeface="Roboto Mono"/>
                <a:ea typeface="Roboto Mono"/>
                <a:cs typeface="Roboto Mono"/>
                <a:sym typeface="Roboto Mono"/>
              </a:rPr>
              <a:t>Un modelo sencillo de estimación</a:t>
            </a:r>
            <a:endParaRPr sz="2000">
              <a:solidFill>
                <a:srgbClr val="292929"/>
              </a:solidFill>
              <a:highlight>
                <a:srgbClr val="C1E116"/>
              </a:highlight>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highlight>
                  <a:srgbClr val="C1E116"/>
                </a:highlight>
                <a:latin typeface="Roboto Mono"/>
                <a:ea typeface="Roboto Mono"/>
                <a:cs typeface="Roboto Mono"/>
                <a:sym typeface="Roboto Mono"/>
              </a:rPr>
              <a:t>-Modelo Mensual</a:t>
            </a:r>
            <a:endParaRPr sz="2000">
              <a:solidFill>
                <a:srgbClr val="292929"/>
              </a:solidFill>
              <a:highlight>
                <a:srgbClr val="C1E116"/>
              </a:highlight>
              <a:latin typeface="Roboto Mono"/>
              <a:ea typeface="Roboto Mono"/>
              <a:cs typeface="Roboto Mono"/>
              <a:sym typeface="Roboto Mono"/>
            </a:endParaRPr>
          </a:p>
          <a:p>
            <a:pPr marL="0" marR="0" lvl="0" indent="0" algn="l" rtl="0">
              <a:spcBef>
                <a:spcPts val="0"/>
              </a:spcBef>
              <a:spcAft>
                <a:spcPts val="0"/>
              </a:spcAft>
              <a:buNone/>
            </a:pPr>
            <a:endParaRPr sz="1800">
              <a:solidFill>
                <a:srgbClr val="292929"/>
              </a:solidFill>
              <a:latin typeface="Roboto Mono"/>
              <a:ea typeface="Roboto Mono"/>
              <a:cs typeface="Roboto Mono"/>
              <a:sym typeface="Roboto Mono"/>
            </a:endParaRPr>
          </a:p>
          <a:p>
            <a:pPr marL="0" lvl="0" indent="0" algn="l" rtl="0">
              <a:lnSpc>
                <a:spcPct val="135714"/>
              </a:lnSpc>
              <a:spcBef>
                <a:spcPts val="0"/>
              </a:spcBef>
              <a:spcAft>
                <a:spcPts val="0"/>
              </a:spcAft>
              <a:buSzPts val="1100"/>
              <a:buNone/>
            </a:pPr>
            <a:r>
              <a:rPr lang="es-MX" sz="1800" b="1">
                <a:solidFill>
                  <a:srgbClr val="292929"/>
                </a:solidFill>
                <a:highlight>
                  <a:srgbClr val="FFFFFF"/>
                </a:highlight>
                <a:latin typeface="Roboto Mono"/>
                <a:ea typeface="Roboto Mono"/>
                <a:cs typeface="Roboto Mono"/>
                <a:sym typeface="Roboto Mono"/>
              </a:rPr>
              <a:t>2) Lineal: usando EMAE + demanda energía + mes</a:t>
            </a:r>
            <a:endParaRPr sz="1800" b="1">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a:p>
            <a:pPr marL="0" lvl="0" indent="0" algn="l" rtl="0">
              <a:lnSpc>
                <a:spcPct val="135714"/>
              </a:lnSpc>
              <a:spcBef>
                <a:spcPts val="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p:txBody>
      </p:sp>
      <p:pic>
        <p:nvPicPr>
          <p:cNvPr id="173" name="Google Shape;173;g25b45ee8ffb_0_15"/>
          <p:cNvPicPr preferRelativeResize="0"/>
          <p:nvPr/>
        </p:nvPicPr>
        <p:blipFill>
          <a:blip r:embed="rId3">
            <a:alphaModFix/>
          </a:blip>
          <a:stretch>
            <a:fillRect/>
          </a:stretch>
        </p:blipFill>
        <p:spPr>
          <a:xfrm>
            <a:off x="979950" y="1993375"/>
            <a:ext cx="9982200" cy="464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5b45ee8ffb_0_24"/>
          <p:cNvSpPr/>
          <p:nvPr/>
        </p:nvSpPr>
        <p:spPr>
          <a:xfrm>
            <a:off x="371050" y="397066"/>
            <a:ext cx="11489700" cy="5634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s-MX" sz="2400">
                <a:solidFill>
                  <a:schemeClr val="dk1"/>
                </a:solidFill>
                <a:latin typeface="Roboto Mono"/>
                <a:ea typeface="Roboto Mono"/>
                <a:cs typeface="Roboto Mono"/>
                <a:sym typeface="Roboto Mono"/>
              </a:rPr>
              <a:t>Principales conclusiones</a:t>
            </a:r>
            <a:endParaRPr sz="2000">
              <a:solidFill>
                <a:srgbClr val="292929"/>
              </a:solidFill>
              <a:highlight>
                <a:srgbClr val="C1E116"/>
              </a:highlight>
              <a:latin typeface="Roboto Mono"/>
              <a:ea typeface="Roboto Mono"/>
              <a:cs typeface="Roboto Mono"/>
              <a:sym typeface="Roboto Mono"/>
            </a:endParaRPr>
          </a:p>
          <a:p>
            <a:pPr marL="457200" lvl="0" indent="-342900" algn="l" rtl="0">
              <a:spcBef>
                <a:spcPts val="1000"/>
              </a:spcBef>
              <a:spcAft>
                <a:spcPts val="0"/>
              </a:spcAft>
              <a:buClr>
                <a:srgbClr val="292929"/>
              </a:buClr>
              <a:buSzPts val="1800"/>
              <a:buFont typeface="Roboto Mono"/>
              <a:buChar char="●"/>
            </a:pPr>
            <a:r>
              <a:rPr lang="es-MX" sz="1800">
                <a:solidFill>
                  <a:srgbClr val="292929"/>
                </a:solidFill>
                <a:latin typeface="Roboto Mono"/>
                <a:ea typeface="Roboto Mono"/>
                <a:cs typeface="Roboto Mono"/>
                <a:sym typeface="Roboto Mono"/>
              </a:rPr>
              <a:t>La descripción de los datos indica que Argentina no se encuentra entre los principales emisores a nivel mundial, ni en términos históricos ni actuales.</a:t>
            </a:r>
            <a:endParaRPr sz="1800">
              <a:solidFill>
                <a:srgbClr val="292929"/>
              </a:solidFill>
              <a:latin typeface="Roboto Mono"/>
              <a:ea typeface="Roboto Mono"/>
              <a:cs typeface="Roboto Mono"/>
              <a:sym typeface="Roboto Mono"/>
            </a:endParaRPr>
          </a:p>
          <a:p>
            <a:pPr marL="457200" lvl="0" indent="-342900" algn="l" rtl="0">
              <a:spcBef>
                <a:spcPts val="1000"/>
              </a:spcBef>
              <a:spcAft>
                <a:spcPts val="0"/>
              </a:spcAft>
              <a:buClr>
                <a:srgbClr val="292929"/>
              </a:buClr>
              <a:buSzPts val="1800"/>
              <a:buFont typeface="Roboto Mono"/>
              <a:buChar char="●"/>
            </a:pPr>
            <a:r>
              <a:rPr lang="es-MX" sz="1800">
                <a:solidFill>
                  <a:srgbClr val="292929"/>
                </a:solidFill>
                <a:latin typeface="Roboto Mono"/>
                <a:ea typeface="Roboto Mono"/>
                <a:cs typeface="Roboto Mono"/>
                <a:sym typeface="Roboto Mono"/>
              </a:rPr>
              <a:t>Dada la primera conclusión, el compromiso del país con objetivos climáticos puede no ser elevado. Sin embargo encarar la transformación de las fuentes de generación y de los combustibles utilizados podría ser útil para anticipar un cambio en la demanda.</a:t>
            </a:r>
            <a:endParaRPr sz="1800">
              <a:solidFill>
                <a:srgbClr val="292929"/>
              </a:solidFill>
              <a:latin typeface="Roboto Mono"/>
              <a:ea typeface="Roboto Mono"/>
              <a:cs typeface="Roboto Mono"/>
              <a:sym typeface="Roboto Mono"/>
            </a:endParaRPr>
          </a:p>
          <a:p>
            <a:pPr marL="457200" lvl="0" indent="-342900" algn="l" rtl="0">
              <a:spcBef>
                <a:spcPts val="1000"/>
              </a:spcBef>
              <a:spcAft>
                <a:spcPts val="0"/>
              </a:spcAft>
              <a:buClr>
                <a:srgbClr val="292929"/>
              </a:buClr>
              <a:buSzPts val="1800"/>
              <a:buFont typeface="Roboto Mono"/>
              <a:buChar char="●"/>
            </a:pPr>
            <a:r>
              <a:rPr lang="es-MX" sz="1800">
                <a:solidFill>
                  <a:srgbClr val="292929"/>
                </a:solidFill>
                <a:latin typeface="Roboto Mono"/>
                <a:ea typeface="Roboto Mono"/>
                <a:cs typeface="Roboto Mono"/>
                <a:sym typeface="Roboto Mono"/>
              </a:rPr>
              <a:t>Bajo los modelos elaborados, parece haber una relación más fuerte entre la demanda de energía y las emisiones, como segundo driver encontramos al nivel de actividad (PIB o EMAE).</a:t>
            </a:r>
            <a:endParaRPr sz="1800">
              <a:solidFill>
                <a:srgbClr val="292929"/>
              </a:solidFill>
              <a:latin typeface="Roboto Mono"/>
              <a:ea typeface="Roboto Mono"/>
              <a:cs typeface="Roboto Mono"/>
              <a:sym typeface="Roboto Mono"/>
            </a:endParaRPr>
          </a:p>
          <a:p>
            <a:pPr marL="0" lvl="0" indent="0" algn="l" rtl="0">
              <a:spcBef>
                <a:spcPts val="1000"/>
              </a:spcBef>
              <a:spcAft>
                <a:spcPts val="0"/>
              </a:spcAft>
              <a:buNone/>
            </a:pPr>
            <a:endParaRPr sz="1800">
              <a:solidFill>
                <a:srgbClr val="292929"/>
              </a:solidFill>
              <a:latin typeface="Roboto Mono"/>
              <a:ea typeface="Roboto Mono"/>
              <a:cs typeface="Roboto Mono"/>
              <a:sym typeface="Roboto Mono"/>
            </a:endParaRPr>
          </a:p>
          <a:p>
            <a:pPr marL="0" lvl="0" indent="0" algn="l" rtl="0">
              <a:spcBef>
                <a:spcPts val="1000"/>
              </a:spcBef>
              <a:spcAft>
                <a:spcPts val="0"/>
              </a:spcAft>
              <a:buNone/>
            </a:pPr>
            <a:endParaRPr sz="1600">
              <a:solidFill>
                <a:srgbClr val="292929"/>
              </a:solidFill>
              <a:latin typeface="Roboto Mono"/>
              <a:ea typeface="Roboto Mono"/>
              <a:cs typeface="Roboto Mono"/>
              <a:sym typeface="Roboto Mono"/>
            </a:endParaRPr>
          </a:p>
          <a:p>
            <a:pPr marL="0" lvl="0" indent="0" algn="l" rtl="0">
              <a:lnSpc>
                <a:spcPct val="135714"/>
              </a:lnSpc>
              <a:spcBef>
                <a:spcPts val="1000"/>
              </a:spcBef>
              <a:spcAft>
                <a:spcPts val="0"/>
              </a:spcAft>
              <a:buSzPts val="1100"/>
              <a:buNone/>
            </a:pPr>
            <a:endParaRPr sz="1800">
              <a:solidFill>
                <a:srgbClr val="292929"/>
              </a:solidFill>
              <a:highlight>
                <a:srgbClr val="FFFFFF"/>
              </a:highlight>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p:nvPr/>
        </p:nvSpPr>
        <p:spPr>
          <a:xfrm>
            <a:off x="1020426" y="614424"/>
            <a:ext cx="8645100" cy="40245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s-MX" sz="2800">
                <a:solidFill>
                  <a:schemeClr val="dk1"/>
                </a:solidFill>
                <a:highlight>
                  <a:srgbClr val="C1E116"/>
                </a:highlight>
                <a:latin typeface="Roboto Mono"/>
                <a:ea typeface="Roboto Mono"/>
                <a:cs typeface="Roboto Mono"/>
                <a:sym typeface="Roboto Mono"/>
              </a:rPr>
              <a:t>Índice</a:t>
            </a:r>
            <a:endParaRPr sz="2800">
              <a:solidFill>
                <a:schemeClr val="dk1"/>
              </a:solidFill>
              <a:highlight>
                <a:srgbClr val="C1E116"/>
              </a:highlight>
              <a:latin typeface="Roboto Mono"/>
              <a:ea typeface="Roboto Mono"/>
              <a:cs typeface="Roboto Mono"/>
              <a:sym typeface="Roboto Mono"/>
            </a:endParaRPr>
          </a:p>
          <a:p>
            <a:pPr marL="0" marR="0" lvl="0" indent="0" algn="l" rtl="0">
              <a:lnSpc>
                <a:spcPct val="115000"/>
              </a:lnSpc>
              <a:spcBef>
                <a:spcPts val="0"/>
              </a:spcBef>
              <a:spcAft>
                <a:spcPts val="0"/>
              </a:spcAft>
              <a:buNone/>
            </a:pPr>
            <a:endParaRPr sz="2400">
              <a:solidFill>
                <a:schemeClr val="dk1"/>
              </a:solidFill>
              <a:latin typeface="Roboto Mono"/>
              <a:ea typeface="Roboto Mono"/>
              <a:cs typeface="Roboto Mono"/>
              <a:sym typeface="Roboto Mono"/>
            </a:endParaRPr>
          </a:p>
          <a:p>
            <a:pPr marL="342900" marR="0" lvl="0" indent="-381000" algn="l" rtl="0">
              <a:lnSpc>
                <a:spcPct val="115000"/>
              </a:lnSpc>
              <a:spcBef>
                <a:spcPts val="0"/>
              </a:spcBef>
              <a:spcAft>
                <a:spcPts val="0"/>
              </a:spcAft>
              <a:buClr>
                <a:schemeClr val="dk1"/>
              </a:buClr>
              <a:buSzPts val="2400"/>
              <a:buFont typeface="Roboto Mono"/>
              <a:buAutoNum type="arabicPeriod"/>
            </a:pPr>
            <a:r>
              <a:rPr lang="es-MX" sz="2400">
                <a:solidFill>
                  <a:schemeClr val="dk1"/>
                </a:solidFill>
                <a:latin typeface="Roboto Mono"/>
                <a:ea typeface="Roboto Mono"/>
                <a:cs typeface="Roboto Mono"/>
                <a:sym typeface="Roboto Mono"/>
              </a:rPr>
              <a:t>Emisiones en el mundo</a:t>
            </a:r>
            <a:endParaRPr sz="2000">
              <a:solidFill>
                <a:schemeClr val="dk1"/>
              </a:solidFill>
              <a:latin typeface="Roboto Mono"/>
              <a:ea typeface="Roboto Mono"/>
              <a:cs typeface="Roboto Mono"/>
              <a:sym typeface="Roboto Mono"/>
            </a:endParaRPr>
          </a:p>
          <a:p>
            <a:pPr marL="342900" marR="0" lvl="0" indent="-381000" algn="l" rtl="0">
              <a:lnSpc>
                <a:spcPct val="115000"/>
              </a:lnSpc>
              <a:spcBef>
                <a:spcPts val="0"/>
              </a:spcBef>
              <a:spcAft>
                <a:spcPts val="0"/>
              </a:spcAft>
              <a:buClr>
                <a:schemeClr val="dk1"/>
              </a:buClr>
              <a:buSzPts val="2400"/>
              <a:buFont typeface="Roboto Mono"/>
              <a:buAutoNum type="arabicPeriod"/>
            </a:pPr>
            <a:r>
              <a:rPr lang="es-MX" sz="2400">
                <a:solidFill>
                  <a:schemeClr val="dk1"/>
                </a:solidFill>
                <a:latin typeface="Roboto Mono"/>
                <a:ea typeface="Roboto Mono"/>
                <a:cs typeface="Roboto Mono"/>
                <a:sym typeface="Roboto Mono"/>
              </a:rPr>
              <a:t>Variables determinantes en el cálculo de emisiones</a:t>
            </a:r>
            <a:endParaRPr sz="2000">
              <a:solidFill>
                <a:schemeClr val="dk1"/>
              </a:solidFill>
              <a:latin typeface="Roboto Mono"/>
              <a:ea typeface="Roboto Mono"/>
              <a:cs typeface="Roboto Mono"/>
              <a:sym typeface="Roboto Mono"/>
            </a:endParaRPr>
          </a:p>
          <a:p>
            <a:pPr marL="342900" marR="0" lvl="0" indent="-381000" algn="l" rtl="0">
              <a:lnSpc>
                <a:spcPct val="115000"/>
              </a:lnSpc>
              <a:spcBef>
                <a:spcPts val="0"/>
              </a:spcBef>
              <a:spcAft>
                <a:spcPts val="0"/>
              </a:spcAft>
              <a:buClr>
                <a:schemeClr val="dk1"/>
              </a:buClr>
              <a:buSzPts val="2400"/>
              <a:buFont typeface="Roboto Mono"/>
              <a:buAutoNum type="arabicPeriod"/>
            </a:pPr>
            <a:r>
              <a:rPr lang="es-MX" sz="2400">
                <a:solidFill>
                  <a:schemeClr val="dk1"/>
                </a:solidFill>
                <a:latin typeface="Roboto Mono"/>
                <a:ea typeface="Roboto Mono"/>
                <a:cs typeface="Roboto Mono"/>
                <a:sym typeface="Roboto Mono"/>
              </a:rPr>
              <a:t>Deciles de ingreso y emisiones per cápita</a:t>
            </a:r>
            <a:endParaRPr sz="2400">
              <a:solidFill>
                <a:schemeClr val="dk1"/>
              </a:solidFill>
              <a:latin typeface="Roboto Mono"/>
              <a:ea typeface="Roboto Mono"/>
              <a:cs typeface="Roboto Mono"/>
              <a:sym typeface="Roboto Mono"/>
            </a:endParaRPr>
          </a:p>
          <a:p>
            <a:pPr marL="342900" marR="0" lvl="0" indent="-381000" algn="l" rtl="0">
              <a:lnSpc>
                <a:spcPct val="115000"/>
              </a:lnSpc>
              <a:spcBef>
                <a:spcPts val="0"/>
              </a:spcBef>
              <a:spcAft>
                <a:spcPts val="0"/>
              </a:spcAft>
              <a:buClr>
                <a:schemeClr val="dk1"/>
              </a:buClr>
              <a:buSzPts val="2400"/>
              <a:buFont typeface="Roboto Mono"/>
              <a:buAutoNum type="arabicPeriod"/>
            </a:pPr>
            <a:r>
              <a:rPr lang="es-MX" sz="2400">
                <a:solidFill>
                  <a:schemeClr val="dk1"/>
                </a:solidFill>
                <a:latin typeface="Roboto Mono"/>
                <a:ea typeface="Roboto Mono"/>
                <a:cs typeface="Roboto Mono"/>
                <a:sym typeface="Roboto Mono"/>
              </a:rPr>
              <a:t>Contextualizando a Argentina</a:t>
            </a:r>
            <a:endParaRPr sz="2000">
              <a:solidFill>
                <a:schemeClr val="dk1"/>
              </a:solidFill>
              <a:latin typeface="Roboto Mono"/>
              <a:ea typeface="Roboto Mono"/>
              <a:cs typeface="Roboto Mono"/>
              <a:sym typeface="Roboto Mono"/>
            </a:endParaRPr>
          </a:p>
          <a:p>
            <a:pPr marL="342900" marR="0" lvl="0" indent="-381000" algn="l" rtl="0">
              <a:lnSpc>
                <a:spcPct val="115000"/>
              </a:lnSpc>
              <a:spcBef>
                <a:spcPts val="0"/>
              </a:spcBef>
              <a:spcAft>
                <a:spcPts val="0"/>
              </a:spcAft>
              <a:buClr>
                <a:schemeClr val="dk1"/>
              </a:buClr>
              <a:buSzPts val="2400"/>
              <a:buFont typeface="Roboto Mono"/>
              <a:buAutoNum type="arabicPeriod"/>
            </a:pPr>
            <a:r>
              <a:rPr lang="es-MX" sz="2400">
                <a:solidFill>
                  <a:schemeClr val="dk1"/>
                </a:solidFill>
                <a:latin typeface="Roboto Mono"/>
                <a:ea typeface="Roboto Mono"/>
                <a:cs typeface="Roboto Mono"/>
                <a:sym typeface="Roboto Mono"/>
              </a:rPr>
              <a:t>Un modelo sencillo de estimación</a:t>
            </a:r>
            <a:endParaRPr sz="2000">
              <a:solidFill>
                <a:schemeClr val="dk1"/>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p:nvPr/>
        </p:nvSpPr>
        <p:spPr>
          <a:xfrm>
            <a:off x="530075" y="467796"/>
            <a:ext cx="11370300" cy="38574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1000"/>
              </a:spcBef>
              <a:spcAft>
                <a:spcPts val="0"/>
              </a:spcAft>
              <a:buNone/>
            </a:pPr>
            <a:endParaRPr sz="2400" b="1">
              <a:solidFill>
                <a:srgbClr val="292929"/>
              </a:solidFill>
              <a:highlight>
                <a:srgbClr val="C1E116"/>
              </a:highlight>
              <a:latin typeface="Roboto Mono"/>
              <a:ea typeface="Roboto Mono"/>
              <a:cs typeface="Roboto Mono"/>
              <a:sym typeface="Roboto Mono"/>
            </a:endParaRPr>
          </a:p>
          <a:p>
            <a:pPr marL="0" marR="0" lvl="0" indent="0" algn="l" rtl="0">
              <a:lnSpc>
                <a:spcPct val="115000"/>
              </a:lnSpc>
              <a:spcBef>
                <a:spcPts val="1000"/>
              </a:spcBef>
              <a:spcAft>
                <a:spcPts val="0"/>
              </a:spcAft>
              <a:buNone/>
            </a:pPr>
            <a:endParaRPr sz="2400" b="1">
              <a:solidFill>
                <a:srgbClr val="292929"/>
              </a:solidFill>
              <a:highlight>
                <a:srgbClr val="C1E116"/>
              </a:highlight>
              <a:latin typeface="Roboto Mono"/>
              <a:ea typeface="Roboto Mono"/>
              <a:cs typeface="Roboto Mono"/>
              <a:sym typeface="Roboto Mono"/>
            </a:endParaRPr>
          </a:p>
          <a:p>
            <a:pPr marL="0" marR="0" lvl="0" indent="0" algn="l" rtl="0">
              <a:lnSpc>
                <a:spcPct val="115000"/>
              </a:lnSpc>
              <a:spcBef>
                <a:spcPts val="1000"/>
              </a:spcBef>
              <a:spcAft>
                <a:spcPts val="0"/>
              </a:spcAft>
              <a:buNone/>
            </a:pPr>
            <a:r>
              <a:rPr lang="es-MX" sz="2400" b="1">
                <a:solidFill>
                  <a:srgbClr val="292929"/>
                </a:solidFill>
                <a:highlight>
                  <a:srgbClr val="C1E116"/>
                </a:highlight>
                <a:latin typeface="Roboto Mono"/>
                <a:ea typeface="Roboto Mono"/>
                <a:cs typeface="Roboto Mono"/>
                <a:sym typeface="Roboto Mono"/>
              </a:rPr>
              <a:t>Contexto Comercial</a:t>
            </a:r>
            <a:endParaRPr sz="1800">
              <a:solidFill>
                <a:srgbClr val="292929"/>
              </a:solidFill>
              <a:latin typeface="Roboto Mono"/>
              <a:ea typeface="Roboto Mono"/>
              <a:cs typeface="Roboto Mono"/>
              <a:sym typeface="Roboto Mono"/>
            </a:endParaRPr>
          </a:p>
          <a:p>
            <a:pPr marL="0" marR="0" lvl="0" indent="0" algn="l" rtl="0">
              <a:lnSpc>
                <a:spcPct val="115000"/>
              </a:lnSpc>
              <a:spcBef>
                <a:spcPts val="1000"/>
              </a:spcBef>
              <a:spcAft>
                <a:spcPts val="0"/>
              </a:spcAft>
              <a:buNone/>
            </a:pPr>
            <a:r>
              <a:rPr lang="es-MX" sz="2000">
                <a:solidFill>
                  <a:srgbClr val="292929"/>
                </a:solidFill>
                <a:latin typeface="Roboto Mono"/>
                <a:ea typeface="Roboto Mono"/>
                <a:cs typeface="Roboto Mono"/>
                <a:sym typeface="Roboto Mono"/>
              </a:rPr>
              <a:t>Imaginemos que me desarrollo como analista en YPF, una empresa de energía que participa activamente en la generación de electricidad en Argentina (YPF-luz). </a:t>
            </a:r>
            <a:endParaRPr sz="2000">
              <a:solidFill>
                <a:srgbClr val="292929"/>
              </a:solidFill>
              <a:latin typeface="Roboto Mono"/>
              <a:ea typeface="Roboto Mono"/>
              <a:cs typeface="Roboto Mono"/>
              <a:sym typeface="Roboto Mono"/>
            </a:endParaRPr>
          </a:p>
          <a:p>
            <a:pPr marL="0" marR="0" lvl="0" indent="0" algn="l" rtl="0">
              <a:lnSpc>
                <a:spcPct val="115000"/>
              </a:lnSpc>
              <a:spcBef>
                <a:spcPts val="1000"/>
              </a:spcBef>
              <a:spcAft>
                <a:spcPts val="0"/>
              </a:spcAft>
              <a:buNone/>
            </a:pPr>
            <a:r>
              <a:rPr lang="es-MX" sz="2000">
                <a:solidFill>
                  <a:srgbClr val="292929"/>
                </a:solidFill>
                <a:latin typeface="Roboto Mono"/>
                <a:ea typeface="Roboto Mono"/>
                <a:cs typeface="Roboto Mono"/>
                <a:sym typeface="Roboto Mono"/>
              </a:rPr>
              <a:t>Me han asignado un proyecto en el se busca proyectar las emisiones de CO2 provenientes de la generación de electricidad en Argentina para los próximos años.</a:t>
            </a:r>
            <a:endParaRPr sz="2000">
              <a:latin typeface="Roboto Mono"/>
              <a:ea typeface="Roboto Mono"/>
              <a:cs typeface="Roboto Mono"/>
              <a:sym typeface="Roboto Mono"/>
            </a:endParaRPr>
          </a:p>
          <a:p>
            <a:pPr marL="0" marR="0" lvl="0" indent="0" algn="l" rtl="0">
              <a:lnSpc>
                <a:spcPct val="115000"/>
              </a:lnSpc>
              <a:spcBef>
                <a:spcPts val="1000"/>
              </a:spcBef>
              <a:spcAft>
                <a:spcPts val="0"/>
              </a:spcAft>
              <a:buNone/>
            </a:pPr>
            <a:r>
              <a:rPr lang="es-MX" sz="2000">
                <a:solidFill>
                  <a:srgbClr val="292929"/>
                </a:solidFill>
                <a:latin typeface="Roboto Mono"/>
                <a:ea typeface="Roboto Mono"/>
                <a:cs typeface="Roboto Mono"/>
                <a:sym typeface="Roboto Mono"/>
              </a:rPr>
              <a:t>La empresa está interesada en </a:t>
            </a:r>
            <a:r>
              <a:rPr lang="es-MX" sz="2000" b="1">
                <a:solidFill>
                  <a:srgbClr val="292929"/>
                </a:solidFill>
                <a:latin typeface="Roboto Mono"/>
                <a:ea typeface="Roboto Mono"/>
                <a:cs typeface="Roboto Mono"/>
                <a:sym typeface="Roboto Mono"/>
              </a:rPr>
              <a:t>conocer la evolución de las emisiones de dióxido de carbono en la generación de electricidad en el país</a:t>
            </a:r>
            <a:r>
              <a:rPr lang="es-MX" sz="2000">
                <a:solidFill>
                  <a:srgbClr val="292929"/>
                </a:solidFill>
                <a:latin typeface="Roboto Mono"/>
                <a:ea typeface="Roboto Mono"/>
                <a:cs typeface="Roboto Mono"/>
                <a:sym typeface="Roboto Mono"/>
              </a:rPr>
              <a:t>, ya que esto le permitirá anticipar la demanda de energía y planificar su estrategia de producción para cumplir con las regulaciones ambientales y satisfacer la creciente demanda energética de los hogares y empresas.</a:t>
            </a:r>
            <a:endParaRPr sz="2000">
              <a:latin typeface="Roboto Mono"/>
              <a:ea typeface="Roboto Mono"/>
              <a:cs typeface="Roboto Mono"/>
              <a:sym typeface="Roboto Mono"/>
            </a:endParaRPr>
          </a:p>
        </p:txBody>
      </p:sp>
      <p:pic>
        <p:nvPicPr>
          <p:cNvPr id="96" name="Google Shape;96;p3"/>
          <p:cNvPicPr preferRelativeResize="0"/>
          <p:nvPr/>
        </p:nvPicPr>
        <p:blipFill>
          <a:blip r:embed="rId3">
            <a:alphaModFix/>
          </a:blip>
          <a:stretch>
            <a:fillRect/>
          </a:stretch>
        </p:blipFill>
        <p:spPr>
          <a:xfrm>
            <a:off x="390775" y="388446"/>
            <a:ext cx="4181475" cy="1095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59e1d22c22_0_6"/>
          <p:cNvSpPr/>
          <p:nvPr/>
        </p:nvSpPr>
        <p:spPr>
          <a:xfrm>
            <a:off x="530075" y="467796"/>
            <a:ext cx="11370300" cy="38574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s-MX" sz="2400" b="1">
                <a:solidFill>
                  <a:srgbClr val="292929"/>
                </a:solidFill>
                <a:highlight>
                  <a:srgbClr val="C1E116"/>
                </a:highlight>
                <a:latin typeface="Roboto Mono"/>
                <a:ea typeface="Roboto Mono"/>
                <a:cs typeface="Roboto Mono"/>
                <a:sym typeface="Roboto Mono"/>
              </a:rPr>
              <a:t>Problema comercial</a:t>
            </a:r>
            <a:endParaRPr sz="1800" b="1">
              <a:solidFill>
                <a:srgbClr val="292929"/>
              </a:solidFill>
              <a:latin typeface="Consolas"/>
              <a:ea typeface="Consolas"/>
              <a:cs typeface="Consolas"/>
              <a:sym typeface="Consolas"/>
            </a:endParaRPr>
          </a:p>
          <a:p>
            <a:pPr marL="0" lvl="0" indent="0" algn="l" rtl="0">
              <a:spcBef>
                <a:spcPts val="1000"/>
              </a:spcBef>
              <a:spcAft>
                <a:spcPts val="0"/>
              </a:spcAft>
              <a:buNone/>
            </a:pPr>
            <a:r>
              <a:rPr lang="es-MX" sz="2000">
                <a:solidFill>
                  <a:srgbClr val="292929"/>
                </a:solidFill>
                <a:latin typeface="Roboto Mono"/>
                <a:ea typeface="Roboto Mono"/>
                <a:cs typeface="Roboto Mono"/>
                <a:sym typeface="Roboto Mono"/>
              </a:rPr>
              <a:t>Como analista de datos, mi objetivo es utilizar las fuentes de datos disponibles para desarrollar modelos precisos que permitan proyectar las emisiones de CO2 de la generación de electricidad en Argentina para los próximos años.</a:t>
            </a:r>
            <a:endParaRPr sz="2000">
              <a:solidFill>
                <a:srgbClr val="292929"/>
              </a:solidFill>
              <a:latin typeface="Roboto Mono"/>
              <a:ea typeface="Roboto Mono"/>
              <a:cs typeface="Roboto Mono"/>
              <a:sym typeface="Roboto Mono"/>
            </a:endParaRPr>
          </a:p>
          <a:p>
            <a:pPr marL="0" lvl="0" indent="0" algn="l" rtl="0">
              <a:spcBef>
                <a:spcPts val="1000"/>
              </a:spcBef>
              <a:spcAft>
                <a:spcPts val="0"/>
              </a:spcAft>
              <a:buNone/>
            </a:pPr>
            <a:endParaRPr sz="2000">
              <a:solidFill>
                <a:srgbClr val="292929"/>
              </a:solidFill>
              <a:latin typeface="Roboto Mono"/>
              <a:ea typeface="Roboto Mono"/>
              <a:cs typeface="Roboto Mono"/>
              <a:sym typeface="Roboto Mono"/>
            </a:endParaRPr>
          </a:p>
          <a:p>
            <a:pPr marL="0" marR="0" lvl="0" indent="0" algn="l" rtl="0">
              <a:lnSpc>
                <a:spcPct val="100000"/>
              </a:lnSpc>
              <a:spcBef>
                <a:spcPts val="1000"/>
              </a:spcBef>
              <a:spcAft>
                <a:spcPts val="0"/>
              </a:spcAft>
              <a:buNone/>
            </a:pPr>
            <a:r>
              <a:rPr lang="es-MX" sz="2400" b="1">
                <a:solidFill>
                  <a:srgbClr val="292929"/>
                </a:solidFill>
                <a:highlight>
                  <a:srgbClr val="C1E116"/>
                </a:highlight>
                <a:latin typeface="Roboto Mono"/>
                <a:ea typeface="Roboto Mono"/>
                <a:cs typeface="Roboto Mono"/>
                <a:sym typeface="Roboto Mono"/>
              </a:rPr>
              <a:t>Preguntas a responder</a:t>
            </a:r>
            <a:endParaRPr sz="2000">
              <a:solidFill>
                <a:srgbClr val="292929"/>
              </a:solidFill>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latin typeface="Roboto Mono"/>
                <a:ea typeface="Roboto Mono"/>
                <a:cs typeface="Roboto Mono"/>
                <a:sym typeface="Roboto Mono"/>
              </a:rPr>
              <a:t>-Es Argentina un emisor en el top mundial? Cuales son estos países</a:t>
            </a:r>
            <a:endParaRPr sz="2000">
              <a:solidFill>
                <a:srgbClr val="292929"/>
              </a:solidFill>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latin typeface="Roboto Mono"/>
                <a:ea typeface="Roboto Mono"/>
                <a:cs typeface="Roboto Mono"/>
                <a:sym typeface="Roboto Mono"/>
              </a:rPr>
              <a:t>-Emisores históricos de CO2, Argentina tiene responsabilidad histórica?</a:t>
            </a:r>
            <a:endParaRPr sz="2000">
              <a:solidFill>
                <a:srgbClr val="292929"/>
              </a:solidFill>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latin typeface="Roboto Mono"/>
                <a:ea typeface="Roboto Mono"/>
                <a:cs typeface="Roboto Mono"/>
                <a:sym typeface="Roboto Mono"/>
              </a:rPr>
              <a:t>-Qué variables podrían ser determinantes del nivel de emisiones?</a:t>
            </a:r>
            <a:endParaRPr sz="2000">
              <a:solidFill>
                <a:srgbClr val="292929"/>
              </a:solidFill>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latin typeface="Roboto Mono"/>
                <a:ea typeface="Roboto Mono"/>
                <a:cs typeface="Roboto Mono"/>
                <a:sym typeface="Roboto Mono"/>
              </a:rPr>
              <a:t>-Dado su ingreso, donde estamos?</a:t>
            </a:r>
            <a:endParaRPr sz="2000">
              <a:solidFill>
                <a:srgbClr val="292929"/>
              </a:solidFill>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latin typeface="Roboto Mono"/>
                <a:ea typeface="Roboto Mono"/>
                <a:cs typeface="Roboto Mono"/>
                <a:sym typeface="Roboto Mono"/>
              </a:rPr>
              <a:t>-Evolución y Composición de las emisiones argentinas según el tipo de combustible</a:t>
            </a:r>
            <a:endParaRPr sz="2000">
              <a:solidFill>
                <a:srgbClr val="292929"/>
              </a:solidFill>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latin typeface="Roboto Mono"/>
                <a:ea typeface="Roboto Mono"/>
                <a:cs typeface="Roboto Mono"/>
                <a:sym typeface="Roboto Mono"/>
              </a:rPr>
              <a:t>-Combustible que más ha contribuido a las emisiones acumuladas de CO2.</a:t>
            </a:r>
            <a:endParaRPr sz="2000">
              <a:solidFill>
                <a:srgbClr val="292929"/>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371060" y="397066"/>
            <a:ext cx="11489636" cy="646331"/>
          </a:xfrm>
          <a:prstGeom prst="rect">
            <a:avLst/>
          </a:prstGeom>
          <a:noFill/>
          <a:ln>
            <a:noFill/>
          </a:ln>
        </p:spPr>
        <p:txBody>
          <a:bodyPr spcFirstLastPara="1" wrap="square" lIns="91425" tIns="45700" rIns="91425" bIns="45700" anchor="t" anchorCtr="0">
            <a:spAutoFit/>
          </a:bodyPr>
          <a:lstStyle/>
          <a:p>
            <a:pPr marL="342900" lvl="0" indent="-381000" algn="l" rtl="0">
              <a:lnSpc>
                <a:spcPct val="115000"/>
              </a:lnSpc>
              <a:spcBef>
                <a:spcPts val="0"/>
              </a:spcBef>
              <a:spcAft>
                <a:spcPts val="0"/>
              </a:spcAft>
              <a:buClr>
                <a:schemeClr val="dk1"/>
              </a:buClr>
              <a:buSzPts val="2400"/>
              <a:buFont typeface="Roboto Mono"/>
              <a:buAutoNum type="arabicPeriod"/>
            </a:pPr>
            <a:r>
              <a:rPr lang="es-MX" sz="2400">
                <a:solidFill>
                  <a:schemeClr val="dk1"/>
                </a:solidFill>
                <a:latin typeface="Roboto Mono"/>
                <a:ea typeface="Roboto Mono"/>
                <a:cs typeface="Roboto Mono"/>
                <a:sym typeface="Roboto Mono"/>
              </a:rPr>
              <a:t>Emisiones en el mundo</a:t>
            </a:r>
            <a:endParaRPr sz="2400">
              <a:solidFill>
                <a:schemeClr val="dk1"/>
              </a:solidFill>
              <a:latin typeface="Roboto Mono"/>
              <a:ea typeface="Roboto Mono"/>
              <a:cs typeface="Roboto Mono"/>
              <a:sym typeface="Roboto Mono"/>
            </a:endParaRPr>
          </a:p>
          <a:p>
            <a:pPr marL="0" lvl="0" indent="0" algn="l" rtl="0">
              <a:spcBef>
                <a:spcPts val="1000"/>
              </a:spcBef>
              <a:spcAft>
                <a:spcPts val="0"/>
              </a:spcAft>
              <a:buClr>
                <a:schemeClr val="dk1"/>
              </a:buClr>
              <a:buSzPts val="1100"/>
              <a:buFont typeface="Arial"/>
              <a:buNone/>
            </a:pPr>
            <a:r>
              <a:rPr lang="es-MX" sz="2000">
                <a:solidFill>
                  <a:srgbClr val="292929"/>
                </a:solidFill>
                <a:highlight>
                  <a:srgbClr val="C1E116"/>
                </a:highlight>
                <a:latin typeface="Roboto Mono"/>
                <a:ea typeface="Roboto Mono"/>
                <a:cs typeface="Roboto Mono"/>
                <a:sym typeface="Roboto Mono"/>
              </a:rPr>
              <a:t>-Es Argentina un emisor en el top mundial? Cuales son estos países</a:t>
            </a:r>
            <a:endParaRPr sz="2000">
              <a:solidFill>
                <a:srgbClr val="292929"/>
              </a:solidFill>
              <a:highlight>
                <a:srgbClr val="C1E116"/>
              </a:highlight>
              <a:latin typeface="Roboto Mono"/>
              <a:ea typeface="Roboto Mono"/>
              <a:cs typeface="Roboto Mono"/>
              <a:sym typeface="Roboto Mono"/>
            </a:endParaRPr>
          </a:p>
          <a:p>
            <a:pPr marL="0" marR="0" lvl="0" indent="0" algn="l" rtl="0">
              <a:spcBef>
                <a:spcPts val="0"/>
              </a:spcBef>
              <a:spcAft>
                <a:spcPts val="0"/>
              </a:spcAft>
              <a:buNone/>
            </a:pPr>
            <a:endParaRPr sz="1800" b="0">
              <a:solidFill>
                <a:srgbClr val="292929"/>
              </a:solidFill>
              <a:latin typeface="Consolas"/>
              <a:ea typeface="Consolas"/>
              <a:cs typeface="Consolas"/>
              <a:sym typeface="Consolas"/>
            </a:endParaRPr>
          </a:p>
        </p:txBody>
      </p:sp>
      <p:pic>
        <p:nvPicPr>
          <p:cNvPr id="107" name="Google Shape;107;p5"/>
          <p:cNvPicPr preferRelativeResize="0"/>
          <p:nvPr/>
        </p:nvPicPr>
        <p:blipFill rotWithShape="1">
          <a:blip r:embed="rId3">
            <a:alphaModFix/>
          </a:blip>
          <a:srcRect/>
          <a:stretch/>
        </p:blipFill>
        <p:spPr>
          <a:xfrm>
            <a:off x="4319928" y="1479013"/>
            <a:ext cx="7082459" cy="4826100"/>
          </a:xfrm>
          <a:prstGeom prst="rect">
            <a:avLst/>
          </a:prstGeom>
          <a:noFill/>
          <a:ln>
            <a:noFill/>
          </a:ln>
        </p:spPr>
      </p:pic>
      <p:sp>
        <p:nvSpPr>
          <p:cNvPr id="108" name="Google Shape;108;p5"/>
          <p:cNvSpPr txBox="1"/>
          <p:nvPr/>
        </p:nvSpPr>
        <p:spPr>
          <a:xfrm>
            <a:off x="515125" y="1606375"/>
            <a:ext cx="35073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1800">
                <a:latin typeface="Roboto Mono"/>
                <a:ea typeface="Roboto Mono"/>
                <a:cs typeface="Roboto Mono"/>
                <a:sym typeface="Roboto Mono"/>
              </a:rPr>
              <a:t>Argentina no es un país que se encuentre entre el top de emisores actuales y, como veremos en la filmina siguiente, tampoco se encuentra entre los emisores históricos… </a:t>
            </a:r>
            <a:r>
              <a:rPr lang="es-MX" sz="1800" b="1">
                <a:latin typeface="Roboto Mono"/>
                <a:ea typeface="Roboto Mono"/>
                <a:cs typeface="Roboto Mono"/>
                <a:sym typeface="Roboto Mono"/>
              </a:rPr>
              <a:t>esto importa porque puede comprometer el compromiso que tome la legislación del país para reducir las emisiones internas.</a:t>
            </a:r>
            <a:endParaRPr sz="1800" b="1">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59e1d22c22_0_14"/>
          <p:cNvSpPr/>
          <p:nvPr/>
        </p:nvSpPr>
        <p:spPr>
          <a:xfrm>
            <a:off x="371050" y="397082"/>
            <a:ext cx="11489700" cy="1162500"/>
          </a:xfrm>
          <a:prstGeom prst="rect">
            <a:avLst/>
          </a:prstGeom>
          <a:noFill/>
          <a:ln>
            <a:noFill/>
          </a:ln>
        </p:spPr>
        <p:txBody>
          <a:bodyPr spcFirstLastPara="1" wrap="square" lIns="91425" tIns="45700" rIns="91425" bIns="45700" anchor="t" anchorCtr="0">
            <a:noAutofit/>
          </a:bodyPr>
          <a:lstStyle/>
          <a:p>
            <a:pPr marL="342900" lvl="0" indent="-381000" algn="l" rtl="0">
              <a:lnSpc>
                <a:spcPct val="115000"/>
              </a:lnSpc>
              <a:spcBef>
                <a:spcPts val="0"/>
              </a:spcBef>
              <a:spcAft>
                <a:spcPts val="0"/>
              </a:spcAft>
              <a:buClr>
                <a:schemeClr val="dk1"/>
              </a:buClr>
              <a:buSzPts val="2400"/>
              <a:buFont typeface="Roboto Mono"/>
              <a:buAutoNum type="arabicPeriod"/>
            </a:pPr>
            <a:r>
              <a:rPr lang="es-MX" sz="2400">
                <a:solidFill>
                  <a:schemeClr val="dk1"/>
                </a:solidFill>
                <a:latin typeface="Roboto Mono"/>
                <a:ea typeface="Roboto Mono"/>
                <a:cs typeface="Roboto Mono"/>
                <a:sym typeface="Roboto Mono"/>
              </a:rPr>
              <a:t>Emisiones en el mundo</a:t>
            </a:r>
            <a:endParaRPr sz="2400">
              <a:solidFill>
                <a:schemeClr val="dk1"/>
              </a:solidFill>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highlight>
                  <a:srgbClr val="C1E116"/>
                </a:highlight>
                <a:latin typeface="Roboto Mono"/>
                <a:ea typeface="Roboto Mono"/>
                <a:cs typeface="Roboto Mono"/>
                <a:sym typeface="Roboto Mono"/>
              </a:rPr>
              <a:t>-Emisores históricos de CO2, Argentina tiene responsabilidad histórica?</a:t>
            </a:r>
            <a:endParaRPr sz="2000">
              <a:solidFill>
                <a:srgbClr val="292929"/>
              </a:solidFill>
              <a:highlight>
                <a:srgbClr val="C1E116"/>
              </a:highlight>
              <a:latin typeface="Roboto Mono"/>
              <a:ea typeface="Roboto Mono"/>
              <a:cs typeface="Roboto Mono"/>
              <a:sym typeface="Roboto Mono"/>
            </a:endParaRPr>
          </a:p>
          <a:p>
            <a:pPr marL="0" marR="0" lvl="0" indent="0" algn="l" rtl="0">
              <a:spcBef>
                <a:spcPts val="0"/>
              </a:spcBef>
              <a:spcAft>
                <a:spcPts val="0"/>
              </a:spcAft>
              <a:buNone/>
            </a:pPr>
            <a:endParaRPr sz="1800" b="0">
              <a:solidFill>
                <a:srgbClr val="292929"/>
              </a:solidFill>
              <a:latin typeface="Consolas"/>
              <a:ea typeface="Consolas"/>
              <a:cs typeface="Consolas"/>
              <a:sym typeface="Consolas"/>
            </a:endParaRPr>
          </a:p>
        </p:txBody>
      </p:sp>
      <p:pic>
        <p:nvPicPr>
          <p:cNvPr id="114" name="Google Shape;114;g259e1d22c22_0_14"/>
          <p:cNvPicPr preferRelativeResize="0"/>
          <p:nvPr/>
        </p:nvPicPr>
        <p:blipFill rotWithShape="1">
          <a:blip r:embed="rId3">
            <a:alphaModFix/>
          </a:blip>
          <a:srcRect/>
          <a:stretch/>
        </p:blipFill>
        <p:spPr>
          <a:xfrm>
            <a:off x="5" y="1444754"/>
            <a:ext cx="12008095" cy="51414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59e1d22c22_0_21"/>
          <p:cNvSpPr/>
          <p:nvPr/>
        </p:nvSpPr>
        <p:spPr>
          <a:xfrm>
            <a:off x="371060" y="397066"/>
            <a:ext cx="11489700" cy="6462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buFont typeface="Roboto Mono"/>
              <a:buAutoNum type="arabicPeriod" startAt="2"/>
            </a:pPr>
            <a:r>
              <a:rPr lang="es-MX" sz="2400">
                <a:solidFill>
                  <a:schemeClr val="dk1"/>
                </a:solidFill>
                <a:latin typeface="Roboto Mono"/>
                <a:ea typeface="Roboto Mono"/>
                <a:cs typeface="Roboto Mono"/>
                <a:sym typeface="Roboto Mono"/>
              </a:rPr>
              <a:t>Variables determinantes en el cálculo de emisiones</a:t>
            </a:r>
            <a:endParaRPr sz="2400">
              <a:solidFill>
                <a:schemeClr val="dk1"/>
              </a:solidFill>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highlight>
                  <a:srgbClr val="C1E116"/>
                </a:highlight>
                <a:latin typeface="Roboto Mono"/>
                <a:ea typeface="Roboto Mono"/>
                <a:cs typeface="Roboto Mono"/>
                <a:sym typeface="Roboto Mono"/>
              </a:rPr>
              <a:t>-Qué variables podrían ser determinantes del nivel de emisiones?</a:t>
            </a:r>
            <a:endParaRPr sz="2000">
              <a:solidFill>
                <a:srgbClr val="292929"/>
              </a:solidFill>
              <a:highlight>
                <a:srgbClr val="C1E116"/>
              </a:highlight>
              <a:latin typeface="Roboto Mono"/>
              <a:ea typeface="Roboto Mono"/>
              <a:cs typeface="Roboto Mono"/>
              <a:sym typeface="Roboto Mono"/>
            </a:endParaRPr>
          </a:p>
          <a:p>
            <a:pPr marL="0" lvl="0" indent="0" algn="l" rtl="0">
              <a:spcBef>
                <a:spcPts val="1000"/>
              </a:spcBef>
              <a:spcAft>
                <a:spcPts val="0"/>
              </a:spcAft>
              <a:buNone/>
            </a:pPr>
            <a:endParaRPr sz="2000">
              <a:solidFill>
                <a:srgbClr val="292929"/>
              </a:solidFill>
              <a:highlight>
                <a:srgbClr val="C1E116"/>
              </a:highlight>
              <a:latin typeface="Roboto Mono"/>
              <a:ea typeface="Roboto Mono"/>
              <a:cs typeface="Roboto Mono"/>
              <a:sym typeface="Roboto Mono"/>
            </a:endParaRPr>
          </a:p>
          <a:p>
            <a:pPr marL="0" marR="0" lvl="0" indent="0" algn="l" rtl="0">
              <a:spcBef>
                <a:spcPts val="0"/>
              </a:spcBef>
              <a:spcAft>
                <a:spcPts val="0"/>
              </a:spcAft>
              <a:buNone/>
            </a:pPr>
            <a:endParaRPr sz="1800" b="0">
              <a:solidFill>
                <a:srgbClr val="292929"/>
              </a:solidFill>
              <a:latin typeface="Consolas"/>
              <a:ea typeface="Consolas"/>
              <a:cs typeface="Consolas"/>
              <a:sym typeface="Consolas"/>
            </a:endParaRPr>
          </a:p>
        </p:txBody>
      </p:sp>
      <p:pic>
        <p:nvPicPr>
          <p:cNvPr id="120" name="Google Shape;120;g259e1d22c22_0_21"/>
          <p:cNvPicPr preferRelativeResize="0"/>
          <p:nvPr/>
        </p:nvPicPr>
        <p:blipFill>
          <a:blip r:embed="rId3">
            <a:alphaModFix/>
          </a:blip>
          <a:stretch>
            <a:fillRect/>
          </a:stretch>
        </p:blipFill>
        <p:spPr>
          <a:xfrm>
            <a:off x="689925" y="1460149"/>
            <a:ext cx="10812150" cy="482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59e1d22c22_0_27"/>
          <p:cNvSpPr/>
          <p:nvPr/>
        </p:nvSpPr>
        <p:spPr>
          <a:xfrm>
            <a:off x="371060" y="397066"/>
            <a:ext cx="11489700" cy="6462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buFont typeface="Roboto Mono"/>
              <a:buAutoNum type="arabicPeriod" startAt="2"/>
            </a:pPr>
            <a:r>
              <a:rPr lang="es-MX" sz="2400">
                <a:solidFill>
                  <a:schemeClr val="dk1"/>
                </a:solidFill>
                <a:latin typeface="Roboto Mono"/>
                <a:ea typeface="Roboto Mono"/>
                <a:cs typeface="Roboto Mono"/>
                <a:sym typeface="Roboto Mono"/>
              </a:rPr>
              <a:t>Variables determinantes en el cálculo de emisiones</a:t>
            </a:r>
            <a:endParaRPr sz="2400">
              <a:solidFill>
                <a:schemeClr val="dk1"/>
              </a:solidFill>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highlight>
                  <a:srgbClr val="C1E116"/>
                </a:highlight>
                <a:latin typeface="Roboto Mono"/>
                <a:ea typeface="Roboto Mono"/>
                <a:cs typeface="Roboto Mono"/>
                <a:sym typeface="Roboto Mono"/>
              </a:rPr>
              <a:t>-Qué variables podrían ser determinantes del nivel de emisiones?</a:t>
            </a:r>
            <a:endParaRPr sz="2000">
              <a:solidFill>
                <a:srgbClr val="292929"/>
              </a:solidFill>
              <a:highlight>
                <a:srgbClr val="C1E116"/>
              </a:highlight>
              <a:latin typeface="Roboto Mono"/>
              <a:ea typeface="Roboto Mono"/>
              <a:cs typeface="Roboto Mono"/>
              <a:sym typeface="Roboto Mono"/>
            </a:endParaRPr>
          </a:p>
          <a:p>
            <a:pPr marL="0" lvl="0" indent="0" algn="l" rtl="0">
              <a:spcBef>
                <a:spcPts val="1000"/>
              </a:spcBef>
              <a:spcAft>
                <a:spcPts val="0"/>
              </a:spcAft>
              <a:buNone/>
            </a:pPr>
            <a:r>
              <a:rPr lang="es-MX" sz="1500">
                <a:solidFill>
                  <a:srgbClr val="292929"/>
                </a:solidFill>
                <a:latin typeface="Roboto Mono"/>
                <a:ea typeface="Roboto Mono"/>
                <a:cs typeface="Roboto Mono"/>
                <a:sym typeface="Roboto Mono"/>
              </a:rPr>
              <a:t>Pensando en la construcción de nuestro modelo, parece a simple vista haber una relación más fuerte entre actividad (PIB) con emisiones que con población.</a:t>
            </a:r>
            <a:endParaRPr sz="1500">
              <a:solidFill>
                <a:srgbClr val="292929"/>
              </a:solidFill>
              <a:latin typeface="Roboto Mono"/>
              <a:ea typeface="Roboto Mono"/>
              <a:cs typeface="Roboto Mono"/>
              <a:sym typeface="Roboto Mono"/>
            </a:endParaRPr>
          </a:p>
          <a:p>
            <a:pPr marL="0" lvl="0" indent="0" algn="l" rtl="0">
              <a:spcBef>
                <a:spcPts val="1000"/>
              </a:spcBef>
              <a:spcAft>
                <a:spcPts val="0"/>
              </a:spcAft>
              <a:buNone/>
            </a:pPr>
            <a:endParaRPr sz="1500">
              <a:solidFill>
                <a:srgbClr val="292929"/>
              </a:solidFill>
              <a:latin typeface="Roboto Mono"/>
              <a:ea typeface="Roboto Mono"/>
              <a:cs typeface="Roboto Mono"/>
              <a:sym typeface="Roboto Mono"/>
            </a:endParaRPr>
          </a:p>
          <a:p>
            <a:pPr marL="0" marR="0" lvl="0" indent="0" algn="l" rtl="0">
              <a:spcBef>
                <a:spcPts val="0"/>
              </a:spcBef>
              <a:spcAft>
                <a:spcPts val="0"/>
              </a:spcAft>
              <a:buNone/>
            </a:pPr>
            <a:endParaRPr sz="1300" b="0">
              <a:solidFill>
                <a:srgbClr val="292929"/>
              </a:solidFill>
              <a:latin typeface="Consolas"/>
              <a:ea typeface="Consolas"/>
              <a:cs typeface="Consolas"/>
              <a:sym typeface="Consolas"/>
            </a:endParaRPr>
          </a:p>
        </p:txBody>
      </p:sp>
      <p:pic>
        <p:nvPicPr>
          <p:cNvPr id="126" name="Google Shape;126;g259e1d22c22_0_27"/>
          <p:cNvPicPr preferRelativeResize="0"/>
          <p:nvPr/>
        </p:nvPicPr>
        <p:blipFill>
          <a:blip r:embed="rId3">
            <a:alphaModFix/>
          </a:blip>
          <a:stretch>
            <a:fillRect/>
          </a:stretch>
        </p:blipFill>
        <p:spPr>
          <a:xfrm>
            <a:off x="371050" y="1889802"/>
            <a:ext cx="11264100" cy="46973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59edd8e58d_0_0"/>
          <p:cNvSpPr/>
          <p:nvPr/>
        </p:nvSpPr>
        <p:spPr>
          <a:xfrm>
            <a:off x="371050" y="397077"/>
            <a:ext cx="11489700" cy="10485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buFont typeface="Roboto Mono"/>
              <a:buAutoNum type="arabicPeriod" startAt="4"/>
            </a:pPr>
            <a:r>
              <a:rPr lang="es-MX" sz="2400">
                <a:solidFill>
                  <a:schemeClr val="dk1"/>
                </a:solidFill>
                <a:latin typeface="Roboto Mono"/>
                <a:ea typeface="Roboto Mono"/>
                <a:cs typeface="Roboto Mono"/>
                <a:sym typeface="Roboto Mono"/>
              </a:rPr>
              <a:t>Contextualizando a Argentina</a:t>
            </a:r>
            <a:endParaRPr sz="2400">
              <a:solidFill>
                <a:schemeClr val="dk1"/>
              </a:solidFill>
              <a:latin typeface="Roboto Mono"/>
              <a:ea typeface="Roboto Mono"/>
              <a:cs typeface="Roboto Mono"/>
              <a:sym typeface="Roboto Mono"/>
            </a:endParaRPr>
          </a:p>
          <a:p>
            <a:pPr marL="0" lvl="0" indent="0" algn="l" rtl="0">
              <a:spcBef>
                <a:spcPts val="1000"/>
              </a:spcBef>
              <a:spcAft>
                <a:spcPts val="0"/>
              </a:spcAft>
              <a:buNone/>
            </a:pPr>
            <a:r>
              <a:rPr lang="es-MX" sz="2000">
                <a:solidFill>
                  <a:srgbClr val="292929"/>
                </a:solidFill>
                <a:highlight>
                  <a:srgbClr val="C1E116"/>
                </a:highlight>
                <a:latin typeface="Roboto Mono"/>
                <a:ea typeface="Roboto Mono"/>
                <a:cs typeface="Roboto Mono"/>
                <a:sym typeface="Roboto Mono"/>
              </a:rPr>
              <a:t>-Dado su ingreso, donde estamos?</a:t>
            </a:r>
            <a:endParaRPr sz="2000">
              <a:solidFill>
                <a:srgbClr val="292929"/>
              </a:solidFill>
              <a:highlight>
                <a:srgbClr val="C1E116"/>
              </a:highlight>
              <a:latin typeface="Roboto Mono"/>
              <a:ea typeface="Roboto Mono"/>
              <a:cs typeface="Roboto Mono"/>
              <a:sym typeface="Roboto Mono"/>
            </a:endParaRPr>
          </a:p>
          <a:p>
            <a:pPr marL="0" lvl="0" indent="0" algn="l" rtl="0">
              <a:lnSpc>
                <a:spcPct val="135714"/>
              </a:lnSpc>
              <a:spcBef>
                <a:spcPts val="1000"/>
              </a:spcBef>
              <a:spcAft>
                <a:spcPts val="0"/>
              </a:spcAft>
              <a:buClr>
                <a:schemeClr val="dk1"/>
              </a:buClr>
              <a:buSzPts val="1100"/>
              <a:buFont typeface="Arial"/>
              <a:buNone/>
            </a:pPr>
            <a:r>
              <a:rPr lang="es-MX" sz="1500">
                <a:solidFill>
                  <a:srgbClr val="292929"/>
                </a:solidFill>
                <a:latin typeface="Roboto Mono"/>
                <a:ea typeface="Roboto Mono"/>
                <a:cs typeface="Roboto Mono"/>
                <a:sym typeface="Roboto Mono"/>
              </a:rPr>
              <a:t>Argentina es un país de ingreso per cápita elevado, decil 9, pero dentro de su decil se encuentra por debajo del promedio de emisiones per cápita.</a:t>
            </a:r>
            <a:endParaRPr sz="1500">
              <a:solidFill>
                <a:srgbClr val="292929"/>
              </a:solidFill>
              <a:latin typeface="Roboto Mono"/>
              <a:ea typeface="Roboto Mono"/>
              <a:cs typeface="Roboto Mono"/>
              <a:sym typeface="Roboto Mono"/>
            </a:endParaRPr>
          </a:p>
          <a:p>
            <a:pPr marL="0" lvl="0" indent="0" algn="l" rtl="0">
              <a:spcBef>
                <a:spcPts val="1000"/>
              </a:spcBef>
              <a:spcAft>
                <a:spcPts val="0"/>
              </a:spcAft>
              <a:buNone/>
            </a:pPr>
            <a:endParaRPr sz="1500">
              <a:solidFill>
                <a:srgbClr val="292929"/>
              </a:solidFill>
              <a:latin typeface="Roboto Mono"/>
              <a:ea typeface="Roboto Mono"/>
              <a:cs typeface="Roboto Mono"/>
              <a:sym typeface="Roboto Mono"/>
            </a:endParaRPr>
          </a:p>
          <a:p>
            <a:pPr marL="0" marR="0" lvl="0" indent="0" algn="l" rtl="0">
              <a:spcBef>
                <a:spcPts val="0"/>
              </a:spcBef>
              <a:spcAft>
                <a:spcPts val="0"/>
              </a:spcAft>
              <a:buNone/>
            </a:pPr>
            <a:endParaRPr sz="1800" b="0">
              <a:solidFill>
                <a:srgbClr val="292929"/>
              </a:solidFill>
              <a:latin typeface="Consolas"/>
              <a:ea typeface="Consolas"/>
              <a:cs typeface="Consolas"/>
              <a:sym typeface="Consolas"/>
            </a:endParaRPr>
          </a:p>
        </p:txBody>
      </p:sp>
      <p:pic>
        <p:nvPicPr>
          <p:cNvPr id="132" name="Google Shape;132;g259edd8e58d_0_0"/>
          <p:cNvPicPr preferRelativeResize="0"/>
          <p:nvPr/>
        </p:nvPicPr>
        <p:blipFill rotWithShape="1">
          <a:blip r:embed="rId3">
            <a:alphaModFix/>
          </a:blip>
          <a:srcRect/>
          <a:stretch/>
        </p:blipFill>
        <p:spPr>
          <a:xfrm>
            <a:off x="401650" y="1981384"/>
            <a:ext cx="11428496" cy="4755253"/>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826</Words>
  <Application>Microsoft Office PowerPoint</Application>
  <PresentationFormat>Panorámica</PresentationFormat>
  <Paragraphs>85</Paragraphs>
  <Slides>17</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Consolas</vt:lpstr>
      <vt:lpstr>Roboto Mono</vt: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Bruno Pintor</dc:creator>
  <cp:lastModifiedBy>Bruno Pintor</cp:lastModifiedBy>
  <cp:revision>1</cp:revision>
  <dcterms:created xsi:type="dcterms:W3CDTF">2023-07-17T12:51:27Z</dcterms:created>
  <dcterms:modified xsi:type="dcterms:W3CDTF">2023-07-25T00:16:48Z</dcterms:modified>
</cp:coreProperties>
</file>