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9720000" cx="7560000"/>
  <p:notesSz cx="6858000" cy="9144000"/>
  <p:embeddedFontLst>
    <p:embeddedFont>
      <p:font typeface="Lobster"/>
      <p:regular r:id="rId22"/>
    </p:embeddedFont>
    <p:embeddedFont>
      <p:font typeface="Pacifico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1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1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obster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e7997de0_0_10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9e7997d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ac3c7cc99_0_40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ac3c7cc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ac3c7cc99_0_47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ac3c7cc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c3c7cc99_0_53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c3c7cc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c3c7cc99_0_60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c3c7cc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c3c7cc99_0_66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ac3c7cc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ac3c7cc99_0_120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ac3c7cc9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ac3c7cc99_0_126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ac3c7cc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3c7cc99_0_0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3c7c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ac3c7cc99_0_11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ac3c7cc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ac3c7cc99_0_77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ac3c7cc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c3c7cc99_0_83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c3c7cc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ac3c7cc99_0_21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ac3c7cc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ac3c7cc99_0_27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ac3c7cc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ac3c7cc99_0_34:notes"/>
          <p:cNvSpPr/>
          <p:nvPr>
            <p:ph idx="2" type="sldImg"/>
          </p:nvPr>
        </p:nvSpPr>
        <p:spPr>
          <a:xfrm>
            <a:off x="2095804" y="685800"/>
            <a:ext cx="266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ac3c7cc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407071"/>
            <a:ext cx="7044600" cy="3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355827"/>
            <a:ext cx="7044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090315"/>
            <a:ext cx="7044600" cy="3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5956961"/>
            <a:ext cx="7044600" cy="24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064598"/>
            <a:ext cx="70446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84099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177906"/>
            <a:ext cx="7044600" cy="6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84099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177906"/>
            <a:ext cx="3306900" cy="6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177906"/>
            <a:ext cx="3306900" cy="6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84099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049953"/>
            <a:ext cx="2321700" cy="14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626016"/>
            <a:ext cx="2321700" cy="6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850677"/>
            <a:ext cx="5264700" cy="77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36"/>
            <a:ext cx="3780000" cy="97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330409"/>
            <a:ext cx="3344400" cy="28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297150"/>
            <a:ext cx="33444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368331"/>
            <a:ext cx="3172200" cy="69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7994787"/>
            <a:ext cx="495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840992"/>
            <a:ext cx="7044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177906"/>
            <a:ext cx="7044600" cy="6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8812378"/>
            <a:ext cx="453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57705" y="84099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57705" y="2177906"/>
            <a:ext cx="7044600" cy="6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Use fontes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múltiplas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de 8 ( 8px, 16px, 24px, 32px, 40px, 48px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Utilize poucos textos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Lorem Ipsum ( Texto Corrido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Lorem Ipsum (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Titulo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 )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Lorem Ipsum ( </a:t>
            </a: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Subtítulo</a:t>
            </a: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 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515405" y="54344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possui estruturas de controle para tomar decisões e repetir ações:</a:t>
            </a:r>
            <a:endParaRPr b="1"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15400" y="2750526"/>
            <a:ext cx="7044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Condicional (if/else):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Executa um bloco de código se uma condição for verdadeira.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28350" y="6244800"/>
            <a:ext cx="66663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Laços de Repetição (for/while):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Executam um bloco de código várias vezes.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13" y="3524226"/>
            <a:ext cx="5427869" cy="2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025" y="7170900"/>
            <a:ext cx="4528052" cy="23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0" y="7116425"/>
            <a:ext cx="5777400" cy="1636200"/>
          </a:xfrm>
          <a:prstGeom prst="homePlate">
            <a:avLst>
              <a:gd fmla="val 85419" name="adj"/>
            </a:avLst>
          </a:prstGeom>
          <a:solidFill>
            <a:srgbClr val="F8C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Pacifico"/>
                <a:ea typeface="Pacifico"/>
                <a:cs typeface="Pacifico"/>
                <a:sym typeface="Pacifico"/>
              </a:rPr>
              <a:t>04</a:t>
            </a:r>
            <a:endParaRPr sz="8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016550" y="3587375"/>
            <a:ext cx="57774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Funções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15405" y="54344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Funções são blocos de código reutilizáveis</a:t>
            </a:r>
            <a:endParaRPr b="1"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15400" y="2083776"/>
            <a:ext cx="7044600" cy="5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Você pode criar suas próprias funções ou usar as built-in do Python.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Exemplo de função: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2475" y="3771901"/>
            <a:ext cx="8538350" cy="45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0" y="7116425"/>
            <a:ext cx="5777400" cy="1636200"/>
          </a:xfrm>
          <a:prstGeom prst="homePlate">
            <a:avLst>
              <a:gd fmla="val 85419" name="adj"/>
            </a:avLst>
          </a:prstGeom>
          <a:solidFill>
            <a:srgbClr val="F8C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Pacifico"/>
                <a:ea typeface="Pacifico"/>
                <a:cs typeface="Pacifico"/>
                <a:sym typeface="Pacifico"/>
              </a:rPr>
              <a:t>05</a:t>
            </a:r>
            <a:endParaRPr sz="8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016550" y="3587375"/>
            <a:ext cx="57774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Listas e Dicionários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534450" y="520650"/>
            <a:ext cx="67428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Listas: </a:t>
            </a: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Armazenam uma coleção ordenada de elementos.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686850" y="5092650"/>
            <a:ext cx="67428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Dicionários:</a:t>
            </a: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Armazenam pares chave-valor.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1100"/>
            <a:ext cx="6881061" cy="36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1650"/>
            <a:ext cx="6881061" cy="36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826050" y="4027800"/>
            <a:ext cx="57774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AGRADECIMENTOS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534450" y="1435050"/>
            <a:ext cx="6742800" cy="6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conteúdo foi criado com carinho por um assistente virtual e diagramado por um ser humano. Espero que ele seja útil para quem deseja aprender os fundamentos da linguagem Python. Se tiver mais alguma dúvida ou precisar de mais informações, estou à disposição!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Atenciosamente, Bruno Nascimento e Assistente Virtual Copilot !!! 🤖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Espero que isso atenda às suas expectativas! 😉👍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7116425"/>
            <a:ext cx="5777400" cy="1636200"/>
          </a:xfrm>
          <a:prstGeom prst="homePlate">
            <a:avLst>
              <a:gd fmla="val 85419" name="adj"/>
            </a:avLst>
          </a:prstGeom>
          <a:solidFill>
            <a:srgbClr val="F8C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Pacifico"/>
                <a:ea typeface="Pacifico"/>
                <a:cs typeface="Pacifico"/>
                <a:sym typeface="Pacifico"/>
              </a:rPr>
              <a:t>01</a:t>
            </a:r>
            <a:endParaRPr sz="8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16550" y="3587375"/>
            <a:ext cx="57774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Variáveis e Tipos de Dados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15405" y="54344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Lorem Ipsum ( Titulo 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5400" y="2750526"/>
            <a:ext cx="7044600" cy="5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Lorem Ipsum ( Texto Corrido )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515400" y="1625547"/>
            <a:ext cx="7044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Lorem Ipsum ( Subtítulo )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7560000" cy="10017600"/>
          </a:xfrm>
          <a:prstGeom prst="rect">
            <a:avLst/>
          </a:prstGeom>
          <a:gradFill>
            <a:gsLst>
              <a:gs pos="0">
                <a:srgbClr val="7EA189"/>
              </a:gs>
              <a:gs pos="76000">
                <a:srgbClr val="7EA189"/>
              </a:gs>
              <a:gs pos="100000">
                <a:srgbClr val="324037"/>
              </a:gs>
            </a:gsLst>
            <a:lin ang="16200038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1900"/>
            <a:ext cx="7560000" cy="75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025" y="188475"/>
            <a:ext cx="2132425" cy="2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45925" y="223575"/>
            <a:ext cx="4711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>
                <a:solidFill>
                  <a:srgbClr val="F8C63D"/>
                </a:solidFill>
                <a:latin typeface="Lobster"/>
                <a:ea typeface="Lobster"/>
                <a:cs typeface="Lobster"/>
                <a:sym typeface="Lobster"/>
              </a:rPr>
              <a:t>Shrek &amp; </a:t>
            </a:r>
            <a:r>
              <a:rPr lang="pt-BR" sz="5000">
                <a:solidFill>
                  <a:srgbClr val="F8C63D"/>
                </a:solidFill>
                <a:latin typeface="Lobster"/>
                <a:ea typeface="Lobster"/>
                <a:cs typeface="Lobster"/>
                <a:sym typeface="Lobster"/>
              </a:rPr>
              <a:t>Python</a:t>
            </a:r>
            <a:endParaRPr sz="5300">
              <a:solidFill>
                <a:srgbClr val="F8C63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8625" y="1022475"/>
            <a:ext cx="48114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377EF0"/>
                </a:solidFill>
                <a:latin typeface="Pacifico"/>
                <a:ea typeface="Pacifico"/>
                <a:cs typeface="Pacifico"/>
                <a:sym typeface="Pacifico"/>
              </a:rPr>
              <a:t>Descobrindo os Fundamentos</a:t>
            </a:r>
            <a:endParaRPr sz="4000">
              <a:solidFill>
                <a:srgbClr val="377EF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347450" y="9339000"/>
            <a:ext cx="4212600" cy="471300"/>
          </a:xfrm>
          <a:prstGeom prst="rect">
            <a:avLst/>
          </a:prstGeom>
          <a:gradFill>
            <a:gsLst>
              <a:gs pos="0">
                <a:srgbClr val="7EA189"/>
              </a:gs>
              <a:gs pos="100000">
                <a:srgbClr val="32403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2"/>
                </a:solidFill>
              </a:rPr>
              <a:t>Bruno Nascimento</a:t>
            </a:r>
            <a:endParaRPr sz="2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7116425"/>
            <a:ext cx="5777400" cy="1636200"/>
          </a:xfrm>
          <a:prstGeom prst="homePlate">
            <a:avLst>
              <a:gd fmla="val 85419" name="adj"/>
            </a:avLst>
          </a:prstGeom>
          <a:solidFill>
            <a:srgbClr val="F8C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Pacifico"/>
                <a:ea typeface="Pacifico"/>
                <a:cs typeface="Pacifico"/>
                <a:sym typeface="Pacifico"/>
              </a:rPr>
              <a:t>01</a:t>
            </a:r>
            <a:endParaRPr sz="8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016550" y="3587375"/>
            <a:ext cx="57774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Variáveis e Tipos de Dados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15405" y="54344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é uma linguagem dinamicamente tipada</a:t>
            </a:r>
            <a:endParaRPr b="1"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15400" y="3122450"/>
            <a:ext cx="6452400" cy="5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ocê não precisa declarar explicitamente o tipo de uma variável. Aqui estão alguns tipos de dados básicos: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Inteiros (int):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Representam números inteiros, como 42 ou -10.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Pontos flutuantes (float):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Representam números decimais, como 3.14 ou -0.5.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Strings (str):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Sequências de caracteres, como "Olá, mundo!" ou 'Python é incrível!'.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515400" y="2311347"/>
            <a:ext cx="7044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que significa?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950" y="5741100"/>
            <a:ext cx="7560000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7116425"/>
            <a:ext cx="5777400" cy="1636200"/>
          </a:xfrm>
          <a:prstGeom prst="homePlate">
            <a:avLst>
              <a:gd fmla="val 85419" name="adj"/>
            </a:avLst>
          </a:prstGeom>
          <a:solidFill>
            <a:srgbClr val="F8C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Pacifico"/>
                <a:ea typeface="Pacifico"/>
                <a:cs typeface="Pacifico"/>
                <a:sym typeface="Pacifico"/>
              </a:rPr>
              <a:t>02</a:t>
            </a:r>
            <a:endParaRPr sz="8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016550" y="3587375"/>
            <a:ext cx="57774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Operadores Matemáticos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15405" y="543442"/>
            <a:ext cx="7044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suporta operações matemáticas básicas:</a:t>
            </a:r>
            <a:endParaRPr b="1"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15400" y="2140926"/>
            <a:ext cx="7044600" cy="5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Adição (+):</a:t>
            </a:r>
            <a:r>
              <a:rPr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3 + 5 resulta em 8.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Subtração (-):</a:t>
            </a:r>
            <a:r>
              <a:rPr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10 - 2 resulta em 8.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Multiplicação (*):</a:t>
            </a:r>
            <a:r>
              <a:rPr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4 * 3 resulta em 12.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Divisão (/):</a:t>
            </a:r>
            <a:r>
              <a:rPr lang="pt-BR" sz="2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15 / 3 resulta em 5.0.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0" y="1675"/>
            <a:ext cx="1884600" cy="1179300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5" y="4859999"/>
            <a:ext cx="7281551" cy="36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0" y="0"/>
            <a:ext cx="7560000" cy="972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0" y="7116425"/>
            <a:ext cx="5777400" cy="1636200"/>
          </a:xfrm>
          <a:prstGeom prst="homePlate">
            <a:avLst>
              <a:gd fmla="val 85419" name="adj"/>
            </a:avLst>
          </a:prstGeom>
          <a:solidFill>
            <a:srgbClr val="F8C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Pacifico"/>
                <a:ea typeface="Pacifico"/>
                <a:cs typeface="Pacifico"/>
                <a:sym typeface="Pacifico"/>
              </a:rPr>
              <a:t>03</a:t>
            </a:r>
            <a:endParaRPr sz="8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016550" y="3587375"/>
            <a:ext cx="577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EA189"/>
                </a:solidFill>
              </a:rPr>
              <a:t>Estruturas de Controle</a:t>
            </a:r>
            <a:endParaRPr sz="4000">
              <a:solidFill>
                <a:srgbClr val="7EA1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EA1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