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9" r:id="rId3"/>
    <p:sldId id="266" r:id="rId4"/>
    <p:sldId id="290" r:id="rId5"/>
    <p:sldId id="259" r:id="rId6"/>
    <p:sldId id="260" r:id="rId7"/>
    <p:sldId id="261" r:id="rId8"/>
    <p:sldId id="262" r:id="rId9"/>
    <p:sldId id="263" r:id="rId10"/>
    <p:sldId id="267" r:id="rId11"/>
    <p:sldId id="278" r:id="rId12"/>
    <p:sldId id="279" r:id="rId13"/>
    <p:sldId id="281" r:id="rId14"/>
    <p:sldId id="268" r:id="rId15"/>
    <p:sldId id="270" r:id="rId16"/>
    <p:sldId id="287" r:id="rId17"/>
    <p:sldId id="264" r:id="rId18"/>
    <p:sldId id="272" r:id="rId19"/>
    <p:sldId id="291" r:id="rId20"/>
    <p:sldId id="275" r:id="rId21"/>
    <p:sldId id="292" r:id="rId22"/>
    <p:sldId id="299" r:id="rId23"/>
    <p:sldId id="298" r:id="rId24"/>
    <p:sldId id="300" r:id="rId25"/>
    <p:sldId id="297" r:id="rId26"/>
    <p:sldId id="276" r:id="rId27"/>
    <p:sldId id="293" r:id="rId28"/>
    <p:sldId id="277" r:id="rId29"/>
    <p:sldId id="294" r:id="rId30"/>
    <p:sldId id="295" r:id="rId31"/>
    <p:sldId id="296" r:id="rId32"/>
    <p:sldId id="265" r:id="rId33"/>
    <p:sldId id="283" r:id="rId34"/>
    <p:sldId id="282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984F4-C120-4BE0-A4F4-E5C2D2877E3F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C7EDC-166D-4B3B-962F-A38B12D25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78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66D9-3768-43A1-8668-11DDF038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BCD28-BF81-430C-A3D1-C1D1C47EB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5D72-BBF2-4854-A1D0-681911C5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E849-A947-4CEA-877A-601088B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902C-1F22-4985-99D6-B2450CEC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94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1946-6217-421B-8841-96331DF5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5FDE3-8818-4980-A1B4-3661D2910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D81E-C66B-439A-AFE8-E7EA7B86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153C2-46E2-4A4D-B37C-F1C3704D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9128-8ABC-48FD-B735-006A81D7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72986-88EC-478F-A1E6-C99FBA1B2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EEE3-9B90-4BC7-B633-6CC821FA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16E1-7808-41AA-9474-80AA78AD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AE4E-1AAB-4D2D-A121-5B239EC2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F6C7-3B2D-4B04-8633-93485F08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49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CD35-5BE0-4C03-A705-113B1EB9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F8EF-4AF1-4D54-93D5-3C50E4C9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1E11-2EB8-428D-8EF8-2C163B2C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5EE2-8C4F-4F34-A187-B1037972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E0C9-6D7C-4F57-B164-6C00B2AC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0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DE7F-F47E-403D-80E7-4362689E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EC667-87B3-4846-AA7E-12AC5CAB1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B54F-79DC-40EB-AC12-5CA3431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1508-BE03-4A8B-9305-B6E28C15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AEC0-357A-4FF6-8B58-D1369200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24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D39D-D223-4A17-BB03-E2217589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488D-AB30-4D91-BE17-743ACEF26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3613-5058-40D2-891A-F673DB0B3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0131D-9A57-4D45-9B18-F8C2B1D6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F2FE-E5A2-4B1F-8D02-A85A78A9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EE0C7-C14C-420A-8928-4A51E270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38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2A0F-FDF8-4901-8AB1-251B234F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63AE5-8C7E-45E5-93F2-89611545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3A3BF-06B8-4E04-A3B2-3364AF675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F8723-DF1D-4E0D-B14C-F929ADCBF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C4A8B-334E-4716-A10F-8B8705C5A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3BD5E-779D-487F-95DB-BAD2A6CC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19B00-7EBE-4633-A0CF-5EF0C8D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5D9C2-CD53-4EA5-9276-09972E20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33D9-4FEB-4D84-9005-3CED6C6F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244F-F601-4D51-8255-8E4D0921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01453-AE97-4185-B5A7-06BBA652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1459A-211E-45A3-878D-883FF73A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82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33578-B0C2-4216-A56E-50F1C49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00B1F-7478-4C10-9FB0-9034A1C4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6A1E-48FC-4080-AE98-25455D1D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9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2A39-A122-48A5-8F68-F3D8ABF2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FDA2-F14E-4AAE-8B9E-234B4C3F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F7CD9-8B0A-4941-9DBD-E43D6DA3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1BD2A-8AC5-451C-B2A3-7950ECD8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0025B-E86E-4991-A0C9-873BCC57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0095-7C87-4F6E-A976-A47CB437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3584-0219-4A60-BDB8-63C4187F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B56FF-A222-4C62-90B6-558B81A0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23657-F9EB-4107-A7F5-001D505F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F9704-83C5-43BF-A58C-044D7E99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5C82-F285-4FBB-8317-99826F3DBA3B}" type="datetimeFigureOut">
              <a:rPr lang="en-CA" smtClean="0"/>
              <a:t>2018-05-08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D29D-FF28-45C5-90BE-C2689A37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9FF48-C97E-4CDB-8653-2C69F78E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2C96-856C-4B32-BFD2-1570965B1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6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38FDF-9D29-4E53-8321-8338F5A3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972A1-C4E1-42B2-AA9B-81C8B47E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B0CC-5F4A-43E7-84A5-27C5F204B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4275C82-F285-4FBB-8317-99826F3DBA3B}" type="datetimeFigureOut">
              <a:rPr lang="en-CA" smtClean="0"/>
              <a:pPr/>
              <a:t>2018-05-08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22F9-B924-4530-84AD-D0E9535DE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C25B-5F75-46FC-8B3E-9A4AB2268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B32C96-856C-4B32-BFD2-1570965B1AE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4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.lee@concordia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5074-0DC3-466E-AA0A-579F1DD5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5" y="1122363"/>
            <a:ext cx="10329863" cy="2387600"/>
          </a:xfrm>
        </p:spPr>
        <p:txBody>
          <a:bodyPr>
            <a:normAutofit/>
          </a:bodyPr>
          <a:lstStyle/>
          <a:p>
            <a:r>
              <a:rPr lang="en-US" b="1" dirty="0"/>
              <a:t>Translating Data into Information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96EAC-4A6E-4D21-9B51-9791CC13C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Dr. Bruno Lee</a:t>
            </a:r>
          </a:p>
          <a:p>
            <a:r>
              <a:rPr lang="en-CA" dirty="0"/>
              <a:t>Assistant Professor </a:t>
            </a:r>
          </a:p>
          <a:p>
            <a:r>
              <a:rPr lang="en-CA" dirty="0"/>
              <a:t>Concordia University</a:t>
            </a:r>
          </a:p>
          <a:p>
            <a:r>
              <a:rPr lang="en-CA" dirty="0">
                <a:hlinkClick r:id="rId2"/>
              </a:rPr>
              <a:t>bruno.lee@concordia.ca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27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Filling missing values</a:t>
            </a:r>
          </a:p>
          <a:p>
            <a:r>
              <a:rPr lang="en-CA" dirty="0"/>
              <a:t>Smoothing noisy data</a:t>
            </a:r>
          </a:p>
          <a:p>
            <a:r>
              <a:rPr lang="en-CA" dirty="0"/>
              <a:t>Identifying or outliers</a:t>
            </a:r>
          </a:p>
          <a:p>
            <a:r>
              <a:rPr lang="en-CA" dirty="0"/>
              <a:t>Resolving inconsistencies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684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Ignore the tuple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Fill in the missing value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a global constant to fill in the missing value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a measure of central tendency for the attribute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the attribute mean or median for all sample belonging to the same class as the given tuple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the most probable value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273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Smoothing noisy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Binning</a:t>
            </a:r>
          </a:p>
          <a:p>
            <a:pPr lvl="1"/>
            <a:r>
              <a:rPr lang="en-CA" dirty="0" err="1"/>
              <a:t>Bining</a:t>
            </a:r>
            <a:r>
              <a:rPr lang="en-CA" dirty="0"/>
              <a:t> method consult neighbourhood values, local smoothing is performed. For example, each bin is replaced by the mean value of the bin.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Regression</a:t>
            </a:r>
          </a:p>
          <a:p>
            <a:pPr lvl="1"/>
            <a:r>
              <a:rPr lang="en-CA" dirty="0"/>
              <a:t>Conform data values to a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Outlier analysis</a:t>
            </a:r>
          </a:p>
          <a:p>
            <a:pPr lvl="1"/>
            <a:r>
              <a:rPr lang="en-CA" dirty="0"/>
              <a:t>Outliers are different from noisy data which are “variance” or “random errors”.</a:t>
            </a:r>
          </a:p>
          <a:p>
            <a:pPr lvl="1"/>
            <a:r>
              <a:rPr lang="en-CA" dirty="0"/>
              <a:t>To remove the outliers, outlier can be detected by clustering.  </a:t>
            </a:r>
          </a:p>
        </p:txBody>
      </p:sp>
    </p:spTree>
    <p:extLst>
      <p:ext uri="{BB962C8B-B14F-4D97-AF65-F5344CB8AC3E}">
        <p14:creationId xmlns:p14="http://schemas.microsoft.com/office/powerpoint/2010/main" val="392115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Resolving inconsistencies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Inconsistencies are discrepancies</a:t>
            </a:r>
          </a:p>
          <a:p>
            <a:pPr lvl="1"/>
            <a:r>
              <a:rPr lang="en-CA" dirty="0"/>
              <a:t>Poorly designed data entry</a:t>
            </a:r>
          </a:p>
          <a:p>
            <a:pPr lvl="1"/>
            <a:r>
              <a:rPr lang="en-CA" dirty="0"/>
              <a:t>Human error in data entry</a:t>
            </a:r>
          </a:p>
          <a:p>
            <a:pPr lvl="1"/>
            <a:r>
              <a:rPr lang="en-CA" dirty="0"/>
              <a:t>Deliberate error (not willing to divulge occupancy information)</a:t>
            </a:r>
          </a:p>
          <a:p>
            <a:pPr lvl="1"/>
            <a:r>
              <a:rPr lang="en-CA" dirty="0"/>
              <a:t>Data decay (outdated address)</a:t>
            </a:r>
          </a:p>
          <a:p>
            <a:pPr lvl="1"/>
            <a:r>
              <a:rPr lang="en-CA" dirty="0"/>
              <a:t>Inconsistent data representations</a:t>
            </a:r>
          </a:p>
          <a:p>
            <a:pPr lvl="1"/>
            <a:r>
              <a:rPr lang="en-CA" dirty="0"/>
              <a:t>Inconsistent coding</a:t>
            </a:r>
            <a:endParaRPr lang="en-CA" b="1" dirty="0"/>
          </a:p>
          <a:p>
            <a:r>
              <a:rPr lang="en-CA" dirty="0"/>
              <a:t>Require discrepancies detection and data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274563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Helps to reduce and avoid redundancies and inconsistencies</a:t>
            </a:r>
          </a:p>
          <a:p>
            <a:pPr lvl="1"/>
            <a:r>
              <a:rPr lang="en-CA" dirty="0"/>
              <a:t>Entity identification</a:t>
            </a:r>
          </a:p>
          <a:p>
            <a:pPr lvl="1"/>
            <a:r>
              <a:rPr lang="en-CA" dirty="0"/>
              <a:t>Redundancy and correlation analysis</a:t>
            </a:r>
          </a:p>
          <a:p>
            <a:pPr lvl="2"/>
            <a:r>
              <a:rPr lang="en-CA" dirty="0"/>
              <a:t>χ</a:t>
            </a:r>
            <a:r>
              <a:rPr lang="en-CA" baseline="30000" dirty="0"/>
              <a:t>2</a:t>
            </a:r>
            <a:r>
              <a:rPr lang="en-CA" dirty="0"/>
              <a:t> (Chi-square) test</a:t>
            </a:r>
          </a:p>
        </p:txBody>
      </p:sp>
    </p:spTree>
    <p:extLst>
      <p:ext uri="{BB962C8B-B14F-4D97-AF65-F5344CB8AC3E}">
        <p14:creationId xmlns:p14="http://schemas.microsoft.com/office/powerpoint/2010/main" val="10749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Dimensionality reduction</a:t>
            </a:r>
          </a:p>
          <a:p>
            <a:pPr lvl="1"/>
            <a:r>
              <a:rPr lang="en-CA" dirty="0"/>
              <a:t>Reduce the number of random variables or attributes</a:t>
            </a:r>
          </a:p>
          <a:p>
            <a:r>
              <a:rPr lang="en-CA" dirty="0" err="1"/>
              <a:t>Numerosity</a:t>
            </a:r>
            <a:r>
              <a:rPr lang="en-CA" dirty="0"/>
              <a:t> reduction </a:t>
            </a:r>
          </a:p>
          <a:p>
            <a:pPr lvl="1"/>
            <a:r>
              <a:rPr lang="en-CA" dirty="0"/>
              <a:t>Replace the original data volume by alternative, smaller form of data representation</a:t>
            </a:r>
          </a:p>
          <a:p>
            <a:r>
              <a:rPr lang="en-CA" dirty="0"/>
              <a:t>Data compression</a:t>
            </a:r>
          </a:p>
          <a:p>
            <a:pPr lvl="1"/>
            <a:r>
              <a:rPr lang="en-CA" dirty="0"/>
              <a:t>Transformation are applied to obtain a reduce or “compressed” representation of the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315010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E64A-6186-46CB-96BC-58F25DE7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7EBD-7644-43D1-A4F8-9F59A4DC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is transformed or consolidated so that the resulting mining process may be more efficient, the pattern is easier to comprehend.</a:t>
            </a:r>
          </a:p>
          <a:p>
            <a:r>
              <a:rPr lang="en-CA" dirty="0"/>
              <a:t>Smoothing</a:t>
            </a:r>
          </a:p>
          <a:p>
            <a:r>
              <a:rPr lang="en-CA" dirty="0"/>
              <a:t>Attribute construction</a:t>
            </a:r>
          </a:p>
          <a:p>
            <a:r>
              <a:rPr lang="en-CA" dirty="0"/>
              <a:t>Aggregation</a:t>
            </a:r>
          </a:p>
          <a:p>
            <a:r>
              <a:rPr lang="en-CA" dirty="0"/>
              <a:t>Normalization</a:t>
            </a:r>
          </a:p>
          <a:p>
            <a:r>
              <a:rPr lang="en-CA" dirty="0" err="1"/>
              <a:t>Discrezation</a:t>
            </a:r>
            <a:endParaRPr lang="en-CA" dirty="0"/>
          </a:p>
          <a:p>
            <a:r>
              <a:rPr lang="en-CA" dirty="0"/>
              <a:t>Concept hierarchy generation for nominal data</a:t>
            </a:r>
          </a:p>
        </p:txBody>
      </p:sp>
    </p:spTree>
    <p:extLst>
      <p:ext uri="{BB962C8B-B14F-4D97-AF65-F5344CB8AC3E}">
        <p14:creationId xmlns:p14="http://schemas.microsoft.com/office/powerpoint/2010/main" val="144466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Pattern mining</a:t>
            </a:r>
          </a:p>
          <a:p>
            <a:r>
              <a:rPr lang="en-CA" dirty="0"/>
              <a:t>Associations</a:t>
            </a:r>
          </a:p>
          <a:p>
            <a:r>
              <a:rPr lang="en-CA" dirty="0"/>
              <a:t>Correlations</a:t>
            </a:r>
          </a:p>
          <a:p>
            <a:r>
              <a:rPr lang="en-CA" dirty="0"/>
              <a:t>Data classification</a:t>
            </a:r>
          </a:p>
          <a:p>
            <a:r>
              <a:rPr lang="en-CA" dirty="0"/>
              <a:t>Data clustering</a:t>
            </a:r>
          </a:p>
          <a:p>
            <a:r>
              <a:rPr lang="en-CA" dirty="0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128349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Pattern mining includes</a:t>
            </a:r>
          </a:p>
          <a:p>
            <a:r>
              <a:rPr lang="en-CA" dirty="0"/>
              <a:t>frequent pattern mining</a:t>
            </a:r>
          </a:p>
          <a:p>
            <a:pPr lvl="1"/>
            <a:r>
              <a:rPr lang="en-CA" dirty="0"/>
              <a:t>It searches for recurring relationship in a given data set.</a:t>
            </a:r>
          </a:p>
          <a:p>
            <a:r>
              <a:rPr lang="en-CA" dirty="0"/>
              <a:t>rare pattern mining</a:t>
            </a:r>
          </a:p>
          <a:p>
            <a:r>
              <a:rPr lang="en-CA" dirty="0"/>
              <a:t>Negative pattern mining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042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There pattern can be represented in the form of association rules.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measures of rule interestingness respectively reflect the usefulness and certainty of discovered rules.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Support;				 </a:t>
                </a:r>
                <a14:m>
                  <m:oMath xmlns:m="http://schemas.openxmlformats.org/officeDocument/2006/math">
                    <m:r>
                      <a:rPr lang="en-CA" b="1" i="1">
                        <a:latin typeface="Cambria Math" panose="02040503050406030204" pitchFamily="18" charset="0"/>
                      </a:rPr>
                      <m:t>𝒔𝒖𝒑𝒑𝒐𝒓𝒕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CA" dirty="0"/>
                          <m:t> 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den>
                    </m:f>
                  </m:oMath>
                </a14:m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Confidence; and			 </a:t>
                </a:r>
                <a14:m>
                  <m:oMath xmlns:m="http://schemas.openxmlformats.org/officeDocument/2006/math">
                    <m:r>
                      <a:rPr lang="en-CA" b="1" i="1">
                        <a:latin typeface="Cambria Math" panose="02040503050406030204" pitchFamily="18" charset="0"/>
                      </a:rPr>
                      <m:t>𝒄𝒐𝒏𝒇𝒊𝒅𝒆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𝑐𝑒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CA" dirty="0"/>
                          <m:t> 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Lift (Correlation)		 </a:t>
                </a:r>
                <a14:m>
                  <m:oMath xmlns:m="http://schemas.openxmlformats.org/officeDocument/2006/math">
                    <m:r>
                      <a:rPr lang="en-CA" b="1" i="1">
                        <a:latin typeface="Cambria Math" panose="02040503050406030204" pitchFamily="18" charset="0"/>
                      </a:rPr>
                      <m:t>𝒍𝒊𝒇𝒕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CA" dirty="0"/>
                          <m:t> 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Association rules are considered interesting if they satisfy both a minimum support threshold and a minimum confidence threshold.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782" b="-7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2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8B76-D5BC-44A0-A7FD-1EFF35DF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needs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7073-F548-4764-898B-8F5988B9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If you need</a:t>
            </a:r>
          </a:p>
          <a:p>
            <a:r>
              <a:rPr lang="en-US" dirty="0"/>
              <a:t>to predict the energy demand so as to adjust the energy supply and distribution</a:t>
            </a:r>
          </a:p>
          <a:p>
            <a:r>
              <a:rPr lang="en-US" dirty="0"/>
              <a:t>to optimize operation and maintenance cost when analyzing the building operation data</a:t>
            </a:r>
          </a:p>
          <a:p>
            <a:r>
              <a:rPr lang="en-US" dirty="0"/>
              <a:t>to customize energy incentive program when analyzing energy consumption patterns </a:t>
            </a:r>
          </a:p>
          <a:p>
            <a:r>
              <a:rPr lang="en-US" dirty="0"/>
              <a:t>to detect fraud when analyzing energy consumption patterns </a:t>
            </a:r>
          </a:p>
          <a:p>
            <a:r>
              <a:rPr lang="en-US" dirty="0"/>
              <a:t>to figure out the correlation of the input parameters and outcome in multidimensional space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134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Classification has a lot of applications.</a:t>
            </a:r>
          </a:p>
          <a:p>
            <a:pPr marL="0" indent="0">
              <a:buNone/>
            </a:pPr>
            <a:r>
              <a:rPr lang="en-CA" dirty="0"/>
              <a:t>Example</a:t>
            </a:r>
          </a:p>
          <a:p>
            <a:pPr lvl="1"/>
            <a:r>
              <a:rPr lang="en-CA" dirty="0"/>
              <a:t>Fault detection;</a:t>
            </a:r>
          </a:p>
          <a:p>
            <a:pPr lvl="1"/>
            <a:r>
              <a:rPr lang="en-CA" dirty="0"/>
              <a:t>Performance prediction; and</a:t>
            </a:r>
          </a:p>
          <a:p>
            <a:pPr lvl="1"/>
            <a:r>
              <a:rPr lang="en-CA" dirty="0"/>
              <a:t>Performance diagnosis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Data classification is a two-step process,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learning step (where a classification model is constructed);and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classification step(where the model is used to predict class labels for a given data)</a:t>
            </a:r>
          </a:p>
        </p:txBody>
      </p:sp>
    </p:spTree>
    <p:extLst>
      <p:ext uri="{BB962C8B-B14F-4D97-AF65-F5344CB8AC3E}">
        <p14:creationId xmlns:p14="http://schemas.microsoft.com/office/powerpoint/2010/main" val="260198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Decision tree induction is the learning of decision trees from class-labeled training tuples. A decision tree is a flowchart-like tree structure, where each internal node (non-leaf node) denotes a test on the attribute, each branch represents an outcome of the test, and each leaf node (or terminal node) holds a class label. The topmost node in a tree is the root node.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75A43-03FF-415E-9A04-6913700EE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61" t="20000" r="1058" b="21923"/>
          <a:stretch/>
        </p:blipFill>
        <p:spPr>
          <a:xfrm>
            <a:off x="3267932" y="3833447"/>
            <a:ext cx="5401284" cy="28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1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9D8C-7DBA-4E64-9893-25B9F02F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Sobol</a:t>
            </a:r>
            <a:r>
              <a:rPr lang="en-CA" dirty="0"/>
              <a:t> DOE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0066-4EC7-4AAB-9298-FFC0E9A4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6D114-2B68-4DFD-A8AC-398C6876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t="21560" r="32716" b="9931"/>
          <a:stretch/>
        </p:blipFill>
        <p:spPr>
          <a:xfrm>
            <a:off x="4114800" y="1478604"/>
            <a:ext cx="4088423" cy="46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9039-302D-49DE-AF5B-7EF56433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Sobol</a:t>
            </a:r>
            <a:r>
              <a:rPr lang="en-CA" dirty="0"/>
              <a:t> Total sensitivity index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6CA5E1-0204-4D6C-8AB8-540444567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345609"/>
              </p:ext>
            </p:extLst>
          </p:nvPr>
        </p:nvGraphicFramePr>
        <p:xfrm>
          <a:off x="1029382" y="1857318"/>
          <a:ext cx="1771015" cy="3017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374395351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875679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6286172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East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399408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252553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055520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Ugl 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595882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Infiltration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72049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010683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Inclination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07032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Ufr 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696542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SHGC 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4941445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 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60595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Usp 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99407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0C689F8-7367-4960-8904-AF214DCAA8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69" y="1690687"/>
            <a:ext cx="6620253" cy="428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58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ACF7-AD01-4D06-A9BA-1EF1BAE8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345F-27EC-4510-870C-60FCC016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B921E-7FEE-46B5-89A2-B8E19DB5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81" t="21134" b="17052"/>
          <a:stretch/>
        </p:blipFill>
        <p:spPr>
          <a:xfrm>
            <a:off x="761187" y="365125"/>
            <a:ext cx="10999885" cy="60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84E4-2D5B-42CD-BE4E-B25257F1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7D5B-DB86-4886-A9AD-42D8A4C3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selection measure</a:t>
            </a:r>
          </a:p>
          <a:p>
            <a:r>
              <a:rPr lang="en-CA" dirty="0"/>
              <a:t>A splitting criterion that “best” separate a given data partition which is closely results in such a scenario.</a:t>
            </a:r>
          </a:p>
          <a:p>
            <a:pPr lvl="1"/>
            <a:r>
              <a:rPr lang="en-CA" dirty="0"/>
              <a:t>Information gain</a:t>
            </a:r>
          </a:p>
          <a:p>
            <a:pPr lvl="1"/>
            <a:r>
              <a:rPr lang="en-CA" dirty="0"/>
              <a:t>Gain ratio</a:t>
            </a:r>
          </a:p>
          <a:p>
            <a:pPr lvl="1"/>
            <a:r>
              <a:rPr lang="en-CA" dirty="0"/>
              <a:t>Gini index</a:t>
            </a:r>
          </a:p>
        </p:txBody>
      </p:sp>
    </p:spTree>
    <p:extLst>
      <p:ext uri="{BB962C8B-B14F-4D97-AF65-F5344CB8AC3E}">
        <p14:creationId xmlns:p14="http://schemas.microsoft.com/office/powerpoint/2010/main" val="228486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segmentation</a:t>
            </a:r>
          </a:p>
          <a:p>
            <a:r>
              <a:rPr lang="en-CA" dirty="0"/>
              <a:t>Cluster analysis is the process of partitioning a set of data objects into subsets according to their similarity</a:t>
            </a:r>
          </a:p>
          <a:p>
            <a:pPr lvl="1"/>
            <a:r>
              <a:rPr lang="en-CA" dirty="0"/>
              <a:t>Partitioning methods</a:t>
            </a:r>
          </a:p>
          <a:p>
            <a:pPr lvl="1"/>
            <a:r>
              <a:rPr lang="en-CA" dirty="0"/>
              <a:t>Hierarchical methods</a:t>
            </a:r>
          </a:p>
          <a:p>
            <a:pPr lvl="1"/>
            <a:r>
              <a:rPr lang="en-CA" dirty="0"/>
              <a:t>Density-based methods</a:t>
            </a:r>
          </a:p>
          <a:p>
            <a:pPr lvl="1"/>
            <a:r>
              <a:rPr lang="en-CA" dirty="0"/>
              <a:t>Grid-based methods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212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clustering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224340"/>
              </p:ext>
            </p:extLst>
          </p:nvPr>
        </p:nvGraphicFramePr>
        <p:xfrm>
          <a:off x="838200" y="1825625"/>
          <a:ext cx="10515600" cy="45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465">
                  <a:extLst>
                    <a:ext uri="{9D8B030D-6E8A-4147-A177-3AD203B41FA5}">
                      <a16:colId xmlns:a16="http://schemas.microsoft.com/office/drawing/2014/main" val="1854984797"/>
                    </a:ext>
                  </a:extLst>
                </a:gridCol>
                <a:gridCol w="7920135">
                  <a:extLst>
                    <a:ext uri="{9D8B030D-6E8A-4147-A177-3AD203B41FA5}">
                      <a16:colId xmlns:a16="http://schemas.microsoft.com/office/drawing/2014/main" val="1308820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General 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Partitioning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CA" dirty="0"/>
                        <a:t>Distance based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A" dirty="0"/>
                        <a:t>Use mean or </a:t>
                      </a:r>
                      <a:r>
                        <a:rPr lang="en-CA" dirty="0" err="1"/>
                        <a:t>medoid</a:t>
                      </a:r>
                      <a:r>
                        <a:rPr lang="en-CA" dirty="0"/>
                        <a:t> to represent</a:t>
                      </a:r>
                      <a:r>
                        <a:rPr lang="en-CA" baseline="0" dirty="0"/>
                        <a:t> cluster center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A" baseline="0" dirty="0"/>
                        <a:t>Effective for small to medium size data sets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59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Hierarchical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CA" dirty="0"/>
                        <a:t>Hierarchical</a:t>
                      </a:r>
                      <a:r>
                        <a:rPr lang="en-CA" baseline="0" dirty="0"/>
                        <a:t> decomposition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A" baseline="0" dirty="0"/>
                        <a:t>Correct erroneous merges or split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2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Density-based</a:t>
                      </a:r>
                      <a:r>
                        <a:rPr lang="en-CA" baseline="0" dirty="0"/>
                        <a:t> methods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CA" dirty="0" err="1"/>
                        <a:t>Serch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arbitrarity</a:t>
                      </a:r>
                      <a:r>
                        <a:rPr lang="en-CA" dirty="0"/>
                        <a:t> shaped clusters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A" dirty="0" err="1"/>
                        <a:t>Vluster</a:t>
                      </a:r>
                      <a:r>
                        <a:rPr lang="en-CA" dirty="0"/>
                        <a:t> are dense regions of objects</a:t>
                      </a:r>
                      <a:r>
                        <a:rPr lang="en-CA" baseline="0" dirty="0"/>
                        <a:t> in space that are separated by low0density regions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A" baseline="0" dirty="0"/>
                        <a:t>Cluster density: Each point must have a minimum number of points within its neighbourhood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CA" baseline="0" dirty="0"/>
                        <a:t>Filter out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1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Grid-based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A" dirty="0"/>
                        <a:t>Multiresolution grid data structure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A" dirty="0"/>
                        <a:t>Fast processing time (typically independent of the number</a:t>
                      </a:r>
                      <a:r>
                        <a:rPr lang="en-CA" baseline="0" dirty="0"/>
                        <a:t> of data objects, yet dependent on grid size)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8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process of finding data objects with behaviors that are very different from expectation. </a:t>
            </a:r>
          </a:p>
          <a:p>
            <a:pPr marL="228600" lvl="1">
              <a:spcBef>
                <a:spcPts val="1000"/>
              </a:spcBef>
            </a:pPr>
            <a:r>
              <a:rPr lang="en-CA" dirty="0"/>
              <a:t>Similar values are organized into groups. </a:t>
            </a:r>
          </a:p>
          <a:p>
            <a:pPr marL="228600" lvl="1">
              <a:spcBef>
                <a:spcPts val="1000"/>
              </a:spcBef>
            </a:pPr>
            <a:r>
              <a:rPr lang="en-CA" dirty="0"/>
              <a:t>Values fall outside of the set of clusters are considered as outliers.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85651"/>
              </p:ext>
            </p:extLst>
          </p:nvPr>
        </p:nvGraphicFramePr>
        <p:xfrm>
          <a:off x="1136261" y="3770775"/>
          <a:ext cx="812800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4009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4210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5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the majority patterns in a data set and organizes the data accordingly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Capture those exceptional cases that deviate substantially from the majority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5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369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Identifying or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CA" dirty="0"/>
              <a:t>Types of Outliers</a:t>
            </a:r>
          </a:p>
          <a:p>
            <a:pPr marL="685800" lvl="2">
              <a:spcBef>
                <a:spcPts val="1000"/>
              </a:spcBef>
            </a:pPr>
            <a:r>
              <a:rPr lang="en-CA" dirty="0"/>
              <a:t>Global outliers</a:t>
            </a:r>
          </a:p>
          <a:p>
            <a:pPr marL="1143000" lvl="3">
              <a:spcBef>
                <a:spcPts val="1000"/>
              </a:spcBef>
            </a:pPr>
            <a:r>
              <a:rPr lang="en-CA" dirty="0"/>
              <a:t>It deviates significantly from the rest of the data</a:t>
            </a:r>
          </a:p>
          <a:p>
            <a:pPr marL="685800" lvl="2">
              <a:spcBef>
                <a:spcPts val="1000"/>
              </a:spcBef>
            </a:pPr>
            <a:r>
              <a:rPr lang="en-CA" dirty="0"/>
              <a:t>Contextual outliers</a:t>
            </a:r>
          </a:p>
          <a:p>
            <a:pPr marL="1143000" lvl="3">
              <a:spcBef>
                <a:spcPts val="1000"/>
              </a:spcBef>
            </a:pPr>
            <a:r>
              <a:rPr lang="en-CA" dirty="0"/>
              <a:t>It deviates significantly with respect to a specific context of the object</a:t>
            </a:r>
          </a:p>
          <a:p>
            <a:pPr marL="685800" lvl="2">
              <a:spcBef>
                <a:spcPts val="1000"/>
              </a:spcBef>
            </a:pPr>
            <a:r>
              <a:rPr lang="en-CA" dirty="0"/>
              <a:t>Collective outliers</a:t>
            </a:r>
          </a:p>
          <a:p>
            <a:pPr marL="1143000" lvl="3">
              <a:spcBef>
                <a:spcPts val="1000"/>
              </a:spcBef>
            </a:pPr>
            <a:r>
              <a:rPr lang="en-CA" dirty="0"/>
              <a:t>A subset of data forms a collective outlier if the objects as a whole deviate significant from the entire data set. </a:t>
            </a:r>
          </a:p>
        </p:txBody>
      </p:sp>
    </p:spTree>
    <p:extLst>
      <p:ext uri="{BB962C8B-B14F-4D97-AF65-F5344CB8AC3E}">
        <p14:creationId xmlns:p14="http://schemas.microsoft.com/office/powerpoint/2010/main" val="213301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comprehend massive amount of simulation data . </a:t>
            </a:r>
          </a:p>
          <a:p>
            <a:r>
              <a:rPr lang="en-US" dirty="0"/>
              <a:t>One-factor-at-a-time method may present distorted results.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559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7D2D-1305-4BC4-954E-7125899D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 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B975-6DAD-4BCC-8F34-66D06E00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Supervised method</a:t>
            </a:r>
          </a:p>
          <a:p>
            <a:pPr lvl="1"/>
            <a:r>
              <a:rPr lang="en-CA" dirty="0"/>
              <a:t>To learn a classifier to recognize outlier</a:t>
            </a:r>
          </a:p>
          <a:p>
            <a:r>
              <a:rPr lang="en-CA" dirty="0"/>
              <a:t>Unsupervised method</a:t>
            </a:r>
          </a:p>
          <a:p>
            <a:pPr lvl="1"/>
            <a:r>
              <a:rPr lang="en-CA" dirty="0"/>
              <a:t>Assume normal objects follow a pattern far more than outliers</a:t>
            </a:r>
          </a:p>
          <a:p>
            <a:r>
              <a:rPr lang="en-CA" dirty="0"/>
              <a:t>Semi-supervised method</a:t>
            </a:r>
          </a:p>
          <a:p>
            <a:pPr lvl="1"/>
            <a:r>
              <a:rPr lang="en-CA" dirty="0"/>
              <a:t>For cases where only  small set of the normal and/or outlier objects are labeled, but most of the data are </a:t>
            </a:r>
            <a:r>
              <a:rPr lang="en-CA" dirty="0" err="1"/>
              <a:t>unlabled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02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2630-D6CC-4C0F-B248-BEAA3C67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 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CE41-AD38-4CE4-8842-00BC8DCE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Statistical methods</a:t>
            </a:r>
          </a:p>
          <a:p>
            <a:pPr lvl="1"/>
            <a:r>
              <a:rPr lang="en-CA" dirty="0"/>
              <a:t>Parametric methods</a:t>
            </a:r>
          </a:p>
          <a:p>
            <a:pPr lvl="2"/>
            <a:r>
              <a:rPr lang="en-CA" dirty="0"/>
              <a:t>Assume that normal data objects are generated by a parametric distribution</a:t>
            </a:r>
          </a:p>
          <a:p>
            <a:pPr lvl="1"/>
            <a:r>
              <a:rPr lang="en-CA" dirty="0"/>
              <a:t>Non-Parametric methods</a:t>
            </a:r>
          </a:p>
          <a:p>
            <a:pPr lvl="2"/>
            <a:r>
              <a:rPr lang="en-CA" dirty="0"/>
              <a:t>No priori statistical model is assumed.</a:t>
            </a:r>
          </a:p>
          <a:p>
            <a:r>
              <a:rPr lang="en-CA" dirty="0"/>
              <a:t>Proximity-based methods</a:t>
            </a:r>
          </a:p>
          <a:p>
            <a:pPr lvl="1"/>
            <a:r>
              <a:rPr lang="en-CA" dirty="0"/>
              <a:t>Distance-based outlier detection methods</a:t>
            </a:r>
          </a:p>
          <a:p>
            <a:pPr lvl="2"/>
            <a:r>
              <a:rPr lang="en-CA" dirty="0"/>
              <a:t>A given radius is defined then the neighbourhood is consulted</a:t>
            </a:r>
          </a:p>
          <a:p>
            <a:pPr lvl="1"/>
            <a:r>
              <a:rPr lang="en-CA" dirty="0"/>
              <a:t>Density-based outlier detection method</a:t>
            </a:r>
          </a:p>
          <a:p>
            <a:pPr lvl="2"/>
            <a:r>
              <a:rPr lang="en-CA" dirty="0"/>
              <a:t>The density of an object and the objects’ neighbours are investigated </a:t>
            </a:r>
          </a:p>
          <a:p>
            <a:r>
              <a:rPr lang="en-CA" dirty="0"/>
              <a:t>Clustering-based methods</a:t>
            </a:r>
          </a:p>
          <a:p>
            <a:pPr lvl="1"/>
            <a:r>
              <a:rPr lang="en-CA" dirty="0"/>
              <a:t>Detects outliers by examining the relationship between objects and clusters. </a:t>
            </a:r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5813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analysis can help to comprehend the data sets and draw a macroscopic decision with considering multidimensional aspects.  </a:t>
            </a:r>
          </a:p>
          <a:p>
            <a:r>
              <a:rPr lang="en-CA" dirty="0"/>
              <a:t>Same techniques such as binning can be used for different purposes such as smoothing noisy data and data discretization.</a:t>
            </a:r>
          </a:p>
          <a:p>
            <a:r>
              <a:rPr lang="en-CA" dirty="0"/>
              <a:t>Sequences of the different techniques can lead to different conclusion.</a:t>
            </a:r>
          </a:p>
          <a:p>
            <a:r>
              <a:rPr lang="en-CA" dirty="0"/>
              <a:t>No universal combination of techniques can lead to absolute results.</a:t>
            </a:r>
          </a:p>
        </p:txBody>
      </p:sp>
    </p:spTree>
    <p:extLst>
      <p:ext uri="{BB962C8B-B14F-4D97-AF65-F5344CB8AC3E}">
        <p14:creationId xmlns:p14="http://schemas.microsoft.com/office/powerpoint/2010/main" val="56957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72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 handout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demonstrate the following techniques in </a:t>
            </a:r>
            <a:r>
              <a:rPr lang="en-CA" dirty="0" err="1"/>
              <a:t>RapidMiner</a:t>
            </a:r>
            <a:r>
              <a:rPr lang="en-CA" dirty="0"/>
              <a:t> Studio</a:t>
            </a:r>
          </a:p>
          <a:p>
            <a:pPr lvl="1"/>
            <a:r>
              <a:rPr lang="en-CA" dirty="0"/>
              <a:t>Decision tree</a:t>
            </a:r>
          </a:p>
          <a:p>
            <a:pPr lvl="2"/>
            <a:r>
              <a:rPr lang="en-CA" dirty="0"/>
              <a:t>To predict most probable value to fill in the missing value (Data cleaning purpose)</a:t>
            </a:r>
          </a:p>
          <a:p>
            <a:pPr lvl="2"/>
            <a:r>
              <a:rPr lang="en-CA" dirty="0"/>
              <a:t>To classify data sets (Data classification purpose)</a:t>
            </a:r>
          </a:p>
          <a:p>
            <a:pPr lvl="1"/>
            <a:r>
              <a:rPr lang="en-CA" dirty="0"/>
              <a:t>Clustering</a:t>
            </a:r>
          </a:p>
          <a:p>
            <a:pPr lvl="2"/>
            <a:r>
              <a:rPr lang="en-CA" dirty="0"/>
              <a:t>To remove noisy data (Data cleaning purpose)</a:t>
            </a:r>
          </a:p>
          <a:p>
            <a:pPr lvl="2"/>
            <a:r>
              <a:rPr lang="en-CA" dirty="0"/>
              <a:t>To classify data sets (Data classification purpose)</a:t>
            </a:r>
          </a:p>
          <a:p>
            <a:pPr lvl="1"/>
            <a:r>
              <a:rPr lang="en-CA" dirty="0"/>
              <a:t>Association</a:t>
            </a:r>
          </a:p>
          <a:p>
            <a:pPr lvl="2"/>
            <a:r>
              <a:rPr lang="en-CA" dirty="0"/>
              <a:t>To draw association rule</a:t>
            </a:r>
          </a:p>
          <a:p>
            <a:pPr lvl="1"/>
            <a:r>
              <a:rPr lang="en-CA" dirty="0"/>
              <a:t>Pattern mining</a:t>
            </a:r>
          </a:p>
          <a:p>
            <a:pPr lvl="2"/>
            <a:r>
              <a:rPr lang="en-CA" dirty="0"/>
              <a:t>To classify data sets (Data classification purpose)</a:t>
            </a:r>
          </a:p>
        </p:txBody>
      </p:sp>
    </p:spTree>
    <p:extLst>
      <p:ext uri="{BB962C8B-B14F-4D97-AF65-F5344CB8AC3E}">
        <p14:creationId xmlns:p14="http://schemas.microsoft.com/office/powerpoint/2010/main" val="87348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AF37-BD14-4C76-AA5E-A361551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DA0C-3687-4993-84B2-26BA548B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observe different conclusions from different order of </a:t>
            </a:r>
            <a:r>
              <a:rPr lang="en-CA" dirty="0" err="1"/>
              <a:t>minig</a:t>
            </a:r>
            <a:r>
              <a:rPr lang="en-CA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268179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86EB-BC95-4A1C-B101-CC7CABA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vs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BAF8-CCFD-4943-B799-FCDE0186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Decision cannot be made based on only one set of experimental data or one set of simulated data</a:t>
            </a:r>
          </a:p>
          <a:p>
            <a:r>
              <a:rPr lang="en-CA" dirty="0"/>
              <a:t>Hidden or implicit knowledge is not easy to extracted by statistical tools,  but statistical tools helps to comprehend the nature of the data.</a:t>
            </a:r>
          </a:p>
          <a:p>
            <a:r>
              <a:rPr lang="en-CA" dirty="0"/>
              <a:t>We found that a close relationship between the built year and the energy cost of a house. A pattern emerges when all of the data related to energy consumption are aggregated. Then energy consumption can be predicted based on built year.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208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6C21-BC79-47AB-9322-A1A1001C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Data-mining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726F-FF2B-47E9-A1DF-31897206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Knowledge discovery from data (KDD)</a:t>
            </a:r>
          </a:p>
          <a:p>
            <a:r>
              <a:rPr lang="en-CA" dirty="0"/>
              <a:t>Automated or convenient extraction of pattern representing knowledge implicitly stored or captured in large databases, data warehouses, massive information repositories. </a:t>
            </a:r>
          </a:p>
        </p:txBody>
      </p:sp>
    </p:spTree>
    <p:extLst>
      <p:ext uri="{BB962C8B-B14F-4D97-AF65-F5344CB8AC3E}">
        <p14:creationId xmlns:p14="http://schemas.microsoft.com/office/powerpoint/2010/main" val="26996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DA26-15CB-4598-B587-C29C1046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Data-mining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2886-0769-404B-A124-60EC0C34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Incorporated many techniques from other domains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72" y="2616125"/>
            <a:ext cx="5538010" cy="36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 in data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" t="28147" r="39010" b="34903"/>
          <a:stretch/>
        </p:blipFill>
        <p:spPr>
          <a:xfrm>
            <a:off x="2206860" y="2945130"/>
            <a:ext cx="9453582" cy="3227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065509"/>
            <a:ext cx="2422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 = entity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3680460"/>
            <a:ext cx="378060" cy="1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4827171"/>
            <a:ext cx="378060" cy="1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8800" y="4315361"/>
            <a:ext cx="378060" cy="1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5323741"/>
            <a:ext cx="378060" cy="1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1828047"/>
            <a:ext cx="2422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67325" y="2621996"/>
            <a:ext cx="0" cy="323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05550" y="2621996"/>
            <a:ext cx="0" cy="323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943850" y="2603662"/>
            <a:ext cx="0" cy="323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5650" y="2603662"/>
            <a:ext cx="0" cy="323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9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3386"/>
              </p:ext>
            </p:extLst>
          </p:nvPr>
        </p:nvGraphicFramePr>
        <p:xfrm>
          <a:off x="695325" y="1576705"/>
          <a:ext cx="10086975" cy="3639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129">
                  <a:extLst>
                    <a:ext uri="{9D8B030D-6E8A-4147-A177-3AD203B41FA5}">
                      <a16:colId xmlns:a16="http://schemas.microsoft.com/office/drawing/2014/main" val="254165325"/>
                    </a:ext>
                  </a:extLst>
                </a:gridCol>
                <a:gridCol w="3029671">
                  <a:extLst>
                    <a:ext uri="{9D8B030D-6E8A-4147-A177-3AD203B41FA5}">
                      <a16:colId xmlns:a16="http://schemas.microsoft.com/office/drawing/2014/main" val="6581083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5154532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35397297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75919594"/>
                    </a:ext>
                  </a:extLst>
                </a:gridCol>
              </a:tblGrid>
              <a:tr h="296738">
                <a:tc>
                  <a:txBody>
                    <a:bodyPr/>
                    <a:lstStyle/>
                    <a:p>
                      <a:pPr algn="l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87292"/>
                  </a:ext>
                </a:extLst>
              </a:tr>
              <a:tr h="951187"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Symbols or name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glazing</a:t>
                      </a:r>
                    </a:p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 of insulation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35861"/>
                  </a:ext>
                </a:extLst>
              </a:tr>
              <a:tr h="951187"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type of nominal attribute but only two categories</a:t>
                      </a:r>
                      <a:r>
                        <a:rPr lang="en-CA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 or 1</a:t>
                      </a:r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or False</a:t>
                      </a:r>
                    </a:p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or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</a:p>
                    <a:p>
                      <a:pPr algn="l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86210"/>
                  </a:ext>
                </a:extLst>
              </a:tr>
              <a:tr h="731682"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Ordinal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 direction</a:t>
                      </a:r>
                    </a:p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</a:p>
                    <a:p>
                      <a:pPr algn="l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93174"/>
                  </a:ext>
                </a:extLst>
              </a:tr>
              <a:tr h="512177"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Measurable quantity, integer or real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r>
                        <a:rPr lang="en-CA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7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cleaning</a:t>
            </a:r>
          </a:p>
          <a:p>
            <a:r>
              <a:rPr lang="en-CA" dirty="0"/>
              <a:t>Data integration</a:t>
            </a:r>
          </a:p>
          <a:p>
            <a:r>
              <a:rPr lang="en-CA" dirty="0"/>
              <a:t>Data reduction</a:t>
            </a:r>
          </a:p>
          <a:p>
            <a:r>
              <a:rPr lang="en-CA" dirty="0"/>
              <a:t>Data transformation</a:t>
            </a:r>
          </a:p>
          <a:p>
            <a:r>
              <a:rPr lang="en-CA" dirty="0"/>
              <a:t>Data discretization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851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49071</TotalTime>
  <Words>1382</Words>
  <Application>Microsoft Office PowerPoint</Application>
  <PresentationFormat>Widescreen</PresentationFormat>
  <Paragraphs>276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Office Theme</vt:lpstr>
      <vt:lpstr>Translating Data into Information</vt:lpstr>
      <vt:lpstr>Who needs data analysis</vt:lpstr>
      <vt:lpstr>Why data analysis</vt:lpstr>
      <vt:lpstr>Data vs Information</vt:lpstr>
      <vt:lpstr>Data-mining </vt:lpstr>
      <vt:lpstr>Data-mining</vt:lpstr>
      <vt:lpstr>Terminology in data science</vt:lpstr>
      <vt:lpstr>Types of attributes</vt:lpstr>
      <vt:lpstr>Data preprocessing</vt:lpstr>
      <vt:lpstr>Data cleaning</vt:lpstr>
      <vt:lpstr>Filling missing values</vt:lpstr>
      <vt:lpstr>Smoothing noisy data</vt:lpstr>
      <vt:lpstr>Resolving inconsistencies</vt:lpstr>
      <vt:lpstr>Data integration</vt:lpstr>
      <vt:lpstr>Data reduction</vt:lpstr>
      <vt:lpstr>Data transformation</vt:lpstr>
      <vt:lpstr>Data analysis techniques</vt:lpstr>
      <vt:lpstr>Pattern mining</vt:lpstr>
      <vt:lpstr>Pattern mining</vt:lpstr>
      <vt:lpstr>Data classification</vt:lpstr>
      <vt:lpstr>Decision tree induction</vt:lpstr>
      <vt:lpstr>Sobol DOE</vt:lpstr>
      <vt:lpstr>Sobol Total sensitivity index</vt:lpstr>
      <vt:lpstr>PowerPoint Presentation</vt:lpstr>
      <vt:lpstr>Decision tree induction</vt:lpstr>
      <vt:lpstr>Data clustering</vt:lpstr>
      <vt:lpstr>Data clustering</vt:lpstr>
      <vt:lpstr>Outlier detection</vt:lpstr>
      <vt:lpstr>Identifying or outliers</vt:lpstr>
      <vt:lpstr>Outlier detection methods</vt:lpstr>
      <vt:lpstr>Outlier detection methods</vt:lpstr>
      <vt:lpstr>Conclusion</vt:lpstr>
      <vt:lpstr>END</vt:lpstr>
      <vt:lpstr>Outline handout</vt:lpstr>
      <vt:lpstr>Outline handout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Data into Information — an introduction to RapidMiner</dc:title>
  <dc:creator>Tze Chun Angel Lam</dc:creator>
  <cp:lastModifiedBy>Angel LAM</cp:lastModifiedBy>
  <cp:revision>67</cp:revision>
  <dcterms:created xsi:type="dcterms:W3CDTF">2018-03-26T17:54:20Z</dcterms:created>
  <dcterms:modified xsi:type="dcterms:W3CDTF">2018-05-08T11:28:56Z</dcterms:modified>
</cp:coreProperties>
</file>