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9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0" r:id="rId24"/>
    <p:sldId id="281" r:id="rId25"/>
    <p:sldId id="282" r:id="rId26"/>
    <p:sldId id="277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8C5"/>
    <a:srgbClr val="E3AE3C"/>
    <a:srgbClr val="273490"/>
    <a:srgbClr val="112E4C"/>
    <a:srgbClr val="605AD6"/>
    <a:srgbClr val="547BFE"/>
    <a:srgbClr val="587384"/>
    <a:srgbClr val="F07877"/>
    <a:srgbClr val="006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-114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2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7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9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0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4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3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6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3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6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0120-34BC-4D2D-A004-D755CDB5BD4A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6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9072" y="2525077"/>
            <a:ext cx="5682802" cy="1772603"/>
          </a:xfrm>
        </p:spPr>
        <p:txBody>
          <a:bodyPr>
            <a:noAutofit/>
          </a:bodyPr>
          <a:lstStyle/>
          <a:p>
            <a:r>
              <a:rPr lang="ru-RU" sz="5000" b="1" dirty="0" smtClean="0">
                <a:solidFill>
                  <a:srgbClr val="2788C5"/>
                </a:solidFill>
                <a:latin typeface="+mn-lt"/>
              </a:rPr>
              <a:t>Паттерны проектирования в </a:t>
            </a:r>
            <a:r>
              <a:rPr lang="en-US" sz="5000" b="1" dirty="0">
                <a:solidFill>
                  <a:srgbClr val="2788C5"/>
                </a:solidFill>
                <a:latin typeface="+mn-lt"/>
              </a:rPr>
              <a:t>C# </a:t>
            </a:r>
            <a:r>
              <a:rPr lang="ru-RU" sz="5000" b="1" dirty="0">
                <a:solidFill>
                  <a:srgbClr val="2788C5"/>
                </a:solidFill>
                <a:latin typeface="+mn-lt"/>
              </a:rPr>
              <a:t>и .</a:t>
            </a:r>
            <a:r>
              <a:rPr lang="en-US" sz="5000" b="1" dirty="0" smtClean="0">
                <a:solidFill>
                  <a:srgbClr val="2788C5"/>
                </a:solidFill>
                <a:latin typeface="+mn-lt"/>
              </a:rPr>
              <a:t>NET</a:t>
            </a:r>
            <a:endParaRPr lang="en-US" sz="5000" b="1" dirty="0">
              <a:solidFill>
                <a:srgbClr val="2788C5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9072" y="4420337"/>
            <a:ext cx="5682802" cy="353530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E3AE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2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9" y="1925955"/>
            <a:ext cx="351853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128340" y="691992"/>
            <a:ext cx="45286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Строитель </a:t>
            </a:r>
            <a:r>
              <a:rPr lang="en-US" sz="4000" u="sng" dirty="0" smtClean="0">
                <a:solidFill>
                  <a:srgbClr val="2788C5"/>
                </a:solidFill>
              </a:rPr>
              <a:t>(</a:t>
            </a:r>
            <a:r>
              <a:rPr lang="ru-RU" sz="4000" u="sng" dirty="0" smtClean="0">
                <a:solidFill>
                  <a:srgbClr val="2788C5"/>
                </a:solidFill>
              </a:rPr>
              <a:t>пример)</a:t>
            </a:r>
            <a:endParaRPr lang="en-US" sz="4000" u="sng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06485" y="1530412"/>
            <a:ext cx="11143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Director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910" y="1925955"/>
            <a:ext cx="4128770" cy="45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6010794" y="1530412"/>
            <a:ext cx="10810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Product</a:t>
            </a:r>
            <a:endParaRPr lang="en-US" sz="22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4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28340" y="691992"/>
            <a:ext cx="45286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Строитель </a:t>
            </a:r>
            <a:r>
              <a:rPr lang="en-US" sz="4000" u="sng" dirty="0" smtClean="0">
                <a:solidFill>
                  <a:srgbClr val="2788C5"/>
                </a:solidFill>
              </a:rPr>
              <a:t>(</a:t>
            </a:r>
            <a:r>
              <a:rPr lang="ru-RU" sz="4000" u="sng" dirty="0" smtClean="0">
                <a:solidFill>
                  <a:srgbClr val="2788C5"/>
                </a:solidFill>
              </a:rPr>
              <a:t>пример)</a:t>
            </a:r>
            <a:endParaRPr lang="en-US" sz="4000" u="sng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255" y="1820229"/>
            <a:ext cx="2810827" cy="473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483433" y="1427729"/>
            <a:ext cx="21384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err="1" smtClean="0">
                <a:solidFill>
                  <a:srgbClr val="00B050"/>
                </a:solidFill>
              </a:rPr>
              <a:t>ConcreteBuilders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5" y="1820228"/>
            <a:ext cx="2719390" cy="473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928" y="1820229"/>
            <a:ext cx="2775992" cy="473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84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" y="2024063"/>
            <a:ext cx="34671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063361" y="1530412"/>
            <a:ext cx="100059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Builder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083" y="2040635"/>
            <a:ext cx="334327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391037" y="1530412"/>
            <a:ext cx="7713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Main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28340" y="733744"/>
            <a:ext cx="45286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Строитель </a:t>
            </a:r>
            <a:r>
              <a:rPr lang="en-US" sz="4000" u="sng" dirty="0" smtClean="0">
                <a:solidFill>
                  <a:srgbClr val="2788C5"/>
                </a:solidFill>
              </a:rPr>
              <a:t>(</a:t>
            </a:r>
            <a:r>
              <a:rPr lang="ru-RU" sz="4000" u="sng" dirty="0" smtClean="0">
                <a:solidFill>
                  <a:srgbClr val="2788C5"/>
                </a:solidFill>
              </a:rPr>
              <a:t>пример)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367284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0095" y="2856072"/>
            <a:ext cx="605024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000" b="1" u="sng" dirty="0" smtClean="0">
                <a:solidFill>
                  <a:srgbClr val="2788C5"/>
                </a:solidFill>
              </a:rPr>
              <a:t>Паттерны поведения</a:t>
            </a:r>
          </a:p>
        </p:txBody>
      </p:sp>
    </p:spTree>
    <p:extLst>
      <p:ext uri="{BB962C8B-B14F-4D97-AF65-F5344CB8AC3E}">
        <p14:creationId xmlns:p14="http://schemas.microsoft.com/office/powerpoint/2010/main" val="41373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20153" y="815024"/>
            <a:ext cx="48326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Посредник(</a:t>
            </a:r>
            <a:r>
              <a:rPr lang="en-US" sz="4000" u="sng" dirty="0" smtClean="0">
                <a:solidFill>
                  <a:srgbClr val="2788C5"/>
                </a:solidFill>
              </a:rPr>
              <a:t>Mediator)</a:t>
            </a:r>
            <a:endParaRPr lang="en-US" sz="4000" u="sng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7975" y="1818186"/>
            <a:ext cx="807679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2788C5"/>
                </a:solidFill>
              </a:rPr>
              <a:t>Паттерн </a:t>
            </a:r>
            <a:r>
              <a:rPr lang="ru-RU" b="1" dirty="0" smtClean="0">
                <a:solidFill>
                  <a:srgbClr val="2788C5"/>
                </a:solidFill>
              </a:rPr>
              <a:t>Посредник (</a:t>
            </a:r>
            <a:r>
              <a:rPr lang="ru-RU" b="1" dirty="0" err="1" smtClean="0">
                <a:solidFill>
                  <a:srgbClr val="2788C5"/>
                </a:solidFill>
              </a:rPr>
              <a:t>Mediator</a:t>
            </a:r>
            <a:r>
              <a:rPr lang="ru-RU" b="1" dirty="0" smtClean="0">
                <a:solidFill>
                  <a:srgbClr val="2788C5"/>
                </a:solidFill>
              </a:rPr>
              <a:t>) </a:t>
            </a:r>
            <a:r>
              <a:rPr lang="ru-RU" sz="1600" b="1" dirty="0" smtClean="0">
                <a:solidFill>
                  <a:srgbClr val="2788C5"/>
                </a:solidFill>
              </a:rPr>
              <a:t>представляет </a:t>
            </a:r>
            <a:r>
              <a:rPr lang="ru-RU" sz="1600" b="1" dirty="0">
                <a:solidFill>
                  <a:srgbClr val="2788C5"/>
                </a:solidFill>
              </a:rPr>
              <a:t>такой шаблон проектирования, который обеспечивает взаимодействие множества объектов без необходимости ссылаться друг на друга. Тем самым достигается </a:t>
            </a:r>
            <a:r>
              <a:rPr lang="ru-RU" sz="1600" b="1" dirty="0" err="1">
                <a:solidFill>
                  <a:srgbClr val="2788C5"/>
                </a:solidFill>
              </a:rPr>
              <a:t>слабосвязанность</a:t>
            </a:r>
            <a:r>
              <a:rPr lang="ru-RU" sz="1600" b="1" dirty="0">
                <a:solidFill>
                  <a:srgbClr val="2788C5"/>
                </a:solidFill>
              </a:rPr>
              <a:t> взаимодействующих объектов.</a:t>
            </a:r>
            <a:endParaRPr lang="en-US" sz="1600" b="1" dirty="0">
              <a:solidFill>
                <a:srgbClr val="2788C5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8455" y="2886684"/>
            <a:ext cx="3810745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b="1" dirty="0">
                <a:solidFill>
                  <a:srgbClr val="00B050"/>
                </a:solidFill>
              </a:rPr>
              <a:t>Когда надо применять </a:t>
            </a:r>
            <a:r>
              <a:rPr lang="ru-RU" sz="1700" b="1" dirty="0" smtClean="0">
                <a:solidFill>
                  <a:srgbClr val="00B050"/>
                </a:solidFill>
              </a:rPr>
              <a:t>паттерн?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2788C5"/>
                </a:solidFill>
              </a:rPr>
              <a:t>Когда </a:t>
            </a:r>
            <a:r>
              <a:rPr lang="ru-RU" sz="1600" b="1" dirty="0">
                <a:solidFill>
                  <a:srgbClr val="2788C5"/>
                </a:solidFill>
              </a:rPr>
              <a:t>имеется множество </a:t>
            </a:r>
            <a:r>
              <a:rPr lang="ru-RU" sz="1600" b="1" dirty="0" smtClean="0">
                <a:solidFill>
                  <a:srgbClr val="2788C5"/>
                </a:solidFill>
              </a:rPr>
              <a:t>взаимосвязанных </a:t>
            </a:r>
            <a:r>
              <a:rPr lang="ru-RU" sz="1600" b="1" dirty="0">
                <a:solidFill>
                  <a:srgbClr val="2788C5"/>
                </a:solidFill>
              </a:rPr>
              <a:t>объектов, связи между которыми сложны и запутаны.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>
                <a:solidFill>
                  <a:srgbClr val="2788C5"/>
                </a:solidFill>
              </a:rPr>
              <a:t>Когда необходимо повторно использовать объект, однако повторное использование затруднено в силу сильных </a:t>
            </a:r>
            <a:endParaRPr lang="ru-RU" sz="1600" b="1" dirty="0" smtClean="0">
              <a:solidFill>
                <a:srgbClr val="2788C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2788C5"/>
                </a:solidFill>
              </a:rPr>
              <a:t>связей </a:t>
            </a:r>
            <a:r>
              <a:rPr lang="ru-RU" sz="1600" b="1" dirty="0">
                <a:solidFill>
                  <a:srgbClr val="2788C5"/>
                </a:solidFill>
              </a:rPr>
              <a:t>с другими объектами.</a:t>
            </a:r>
          </a:p>
        </p:txBody>
      </p:sp>
      <p:pic>
        <p:nvPicPr>
          <p:cNvPr id="8194" name="Picture 2" descr="C:\Users\matve\OneDrive\Рабочий стол\medi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3014980"/>
            <a:ext cx="5008879" cy="294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7594" y="2189264"/>
            <a:ext cx="14107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200" u="sng" dirty="0" smtClean="0">
                <a:solidFill>
                  <a:srgbClr val="00B050"/>
                </a:solidFill>
              </a:rPr>
              <a:t>Участники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4922" y="2755487"/>
            <a:ext cx="7870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2788C5"/>
                </a:solidFill>
              </a:rPr>
              <a:t>Mediator</a:t>
            </a:r>
            <a:r>
              <a:rPr lang="ru-RU" dirty="0">
                <a:solidFill>
                  <a:srgbClr val="2788C5"/>
                </a:solidFill>
              </a:rPr>
              <a:t> </a:t>
            </a:r>
            <a:r>
              <a:rPr lang="ru-RU" dirty="0" smtClean="0">
                <a:solidFill>
                  <a:srgbClr val="2788C5"/>
                </a:solidFill>
              </a:rPr>
              <a:t>представляет интерфейс для взаимодействия с объектами </a:t>
            </a:r>
            <a:r>
              <a:rPr lang="en-US" dirty="0" err="1" smtClean="0">
                <a:solidFill>
                  <a:srgbClr val="2788C5"/>
                </a:solidFill>
              </a:rPr>
              <a:t>Calleague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91072" y="3205380"/>
            <a:ext cx="7932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2788C5"/>
                </a:solidFill>
              </a:rPr>
              <a:t> </a:t>
            </a:r>
            <a:r>
              <a:rPr lang="en-US" b="1" dirty="0" err="1" smtClean="0">
                <a:solidFill>
                  <a:srgbClr val="2788C5"/>
                </a:solidFill>
              </a:rPr>
              <a:t>Calleague</a:t>
            </a:r>
            <a:r>
              <a:rPr lang="en-US" dirty="0" smtClean="0">
                <a:solidFill>
                  <a:srgbClr val="2788C5"/>
                </a:solidFill>
              </a:rPr>
              <a:t> </a:t>
            </a:r>
            <a:r>
              <a:rPr lang="ru-RU" dirty="0">
                <a:solidFill>
                  <a:srgbClr val="2788C5"/>
                </a:solidFill>
              </a:rPr>
              <a:t> представляет </a:t>
            </a:r>
            <a:r>
              <a:rPr lang="ru-RU" dirty="0" smtClean="0">
                <a:solidFill>
                  <a:srgbClr val="2788C5"/>
                </a:solidFill>
              </a:rPr>
              <a:t>интерфейс</a:t>
            </a:r>
            <a:r>
              <a:rPr lang="en-US" dirty="0" smtClean="0">
                <a:solidFill>
                  <a:srgbClr val="2788C5"/>
                </a:solidFill>
              </a:rPr>
              <a:t>c </a:t>
            </a:r>
            <a:r>
              <a:rPr lang="ru-RU" dirty="0" smtClean="0">
                <a:solidFill>
                  <a:srgbClr val="2788C5"/>
                </a:solidFill>
              </a:rPr>
              <a:t>для взаимодействия с объектом </a:t>
            </a:r>
            <a:r>
              <a:rPr lang="en-US" dirty="0" smtClean="0">
                <a:solidFill>
                  <a:srgbClr val="2788C5"/>
                </a:solidFill>
              </a:rPr>
              <a:t>Mediator 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1189" y="3878530"/>
            <a:ext cx="79239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2788C5"/>
                </a:solidFill>
              </a:rPr>
              <a:t>ConcreteColleague1</a:t>
            </a:r>
            <a:r>
              <a:rPr lang="en-US" dirty="0"/>
              <a:t> </a:t>
            </a:r>
            <a:r>
              <a:rPr lang="ru-RU" dirty="0">
                <a:solidFill>
                  <a:srgbClr val="2788C5"/>
                </a:solidFill>
              </a:rPr>
              <a:t>и</a:t>
            </a:r>
            <a:r>
              <a:rPr lang="ru-RU" dirty="0" smtClean="0"/>
              <a:t> </a:t>
            </a:r>
            <a:r>
              <a:rPr lang="en-US" b="1" dirty="0" err="1" smtClean="0">
                <a:solidFill>
                  <a:srgbClr val="2788C5"/>
                </a:solidFill>
              </a:rPr>
              <a:t>ConcreteColleague</a:t>
            </a:r>
            <a:r>
              <a:rPr lang="ru-RU" b="1" dirty="0" smtClean="0">
                <a:solidFill>
                  <a:srgbClr val="2788C5"/>
                </a:solidFill>
              </a:rPr>
              <a:t>2</a:t>
            </a:r>
            <a:r>
              <a:rPr lang="ru-RU" b="1" dirty="0" smtClean="0"/>
              <a:t> </a:t>
            </a:r>
            <a:r>
              <a:rPr lang="ru-RU" dirty="0" smtClean="0">
                <a:solidFill>
                  <a:srgbClr val="2788C5"/>
                </a:solidFill>
              </a:rPr>
              <a:t>конкретные классы коллег, которые</a:t>
            </a:r>
            <a:endParaRPr lang="en-US" dirty="0" smtClean="0">
              <a:solidFill>
                <a:srgbClr val="2788C5"/>
              </a:solidFill>
            </a:endParaRPr>
          </a:p>
          <a:p>
            <a:pPr algn="ctr"/>
            <a:r>
              <a:rPr lang="ru-RU" dirty="0" smtClean="0">
                <a:solidFill>
                  <a:srgbClr val="2788C5"/>
                </a:solidFill>
              </a:rPr>
              <a:t> обмениваются друг с другом через объект </a:t>
            </a:r>
            <a:r>
              <a:rPr lang="en-US" dirty="0" smtClean="0">
                <a:solidFill>
                  <a:srgbClr val="2788C5"/>
                </a:solidFill>
              </a:rPr>
              <a:t>Mediator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9165" y="4521188"/>
            <a:ext cx="8468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2788C5"/>
                </a:solidFill>
              </a:rPr>
              <a:t>ConcreteMediator</a:t>
            </a:r>
            <a:r>
              <a:rPr lang="en-US" b="1" dirty="0" smtClean="0">
                <a:solidFill>
                  <a:srgbClr val="2788C5"/>
                </a:solidFill>
              </a:rPr>
              <a:t> </a:t>
            </a:r>
            <a:r>
              <a:rPr lang="en-US" dirty="0" smtClean="0">
                <a:solidFill>
                  <a:srgbClr val="2788C5"/>
                </a:solidFill>
              </a:rPr>
              <a:t>– </a:t>
            </a:r>
            <a:r>
              <a:rPr lang="ru-RU" dirty="0" smtClean="0">
                <a:solidFill>
                  <a:srgbClr val="2788C5"/>
                </a:solidFill>
              </a:rPr>
              <a:t>конкретный посредник, реализующий интерфейс типа </a:t>
            </a:r>
            <a:r>
              <a:rPr lang="en-US" dirty="0" smtClean="0">
                <a:solidFill>
                  <a:srgbClr val="2788C5"/>
                </a:solidFill>
              </a:rPr>
              <a:t>Mediator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220153" y="815024"/>
            <a:ext cx="48326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Посредник(</a:t>
            </a:r>
            <a:r>
              <a:rPr lang="en-US" sz="4000" u="sng" dirty="0" smtClean="0">
                <a:solidFill>
                  <a:srgbClr val="2788C5"/>
                </a:solidFill>
              </a:rPr>
              <a:t>Mediator)</a:t>
            </a:r>
            <a:endParaRPr lang="en-US" sz="4000" u="sng" dirty="0"/>
          </a:p>
        </p:txBody>
      </p:sp>
      <p:sp>
        <p:nvSpPr>
          <p:cNvPr id="8" name="Овал 7"/>
          <p:cNvSpPr/>
          <p:nvPr/>
        </p:nvSpPr>
        <p:spPr>
          <a:xfrm>
            <a:off x="442659" y="2894127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442659" y="3351327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442659" y="3997503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442659" y="4680255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2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9" y="2532380"/>
            <a:ext cx="4429441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795" y="2532380"/>
            <a:ext cx="33623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289019" y="815024"/>
            <a:ext cx="46949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Посредник (пример</a:t>
            </a:r>
            <a:r>
              <a:rPr lang="en-US" sz="4000" u="sng" dirty="0" smtClean="0">
                <a:solidFill>
                  <a:srgbClr val="2788C5"/>
                </a:solidFill>
              </a:rPr>
              <a:t>)</a:t>
            </a:r>
            <a:endParaRPr lang="en-US" sz="4000" u="sng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99974" y="1970369"/>
            <a:ext cx="232736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>
                <a:solidFill>
                  <a:srgbClr val="00B050"/>
                </a:solidFill>
              </a:rPr>
              <a:t>Mediator </a:t>
            </a:r>
            <a:r>
              <a:rPr lang="en-US" sz="2200" u="sng" dirty="0" smtClean="0">
                <a:solidFill>
                  <a:srgbClr val="00B050"/>
                </a:solidFill>
              </a:rPr>
              <a:t>interface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96917" y="1970369"/>
            <a:ext cx="30101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Colleagues abstract class</a:t>
            </a:r>
            <a:endParaRPr lang="en-US" sz="22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3" y="2133917"/>
            <a:ext cx="4515167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2149156"/>
            <a:ext cx="4104639" cy="3956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289019" y="815024"/>
            <a:ext cx="46949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Посредник (пример</a:t>
            </a:r>
            <a:r>
              <a:rPr lang="en-US" sz="4000" u="sng" dirty="0" smtClean="0">
                <a:solidFill>
                  <a:srgbClr val="2788C5"/>
                </a:solidFill>
              </a:rPr>
              <a:t>)</a:t>
            </a:r>
            <a:endParaRPr lang="en-US" sz="4000" u="sng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023423" y="1624929"/>
            <a:ext cx="32261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Concrete colleague classes</a:t>
            </a:r>
            <a:endParaRPr lang="en-US" sz="22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6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59" y="2216502"/>
            <a:ext cx="3819842" cy="418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489" y="2216502"/>
            <a:ext cx="4195895" cy="3097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289019" y="815024"/>
            <a:ext cx="46949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Посредник (пример</a:t>
            </a:r>
            <a:r>
              <a:rPr lang="en-US" sz="4000" u="sng" dirty="0" smtClean="0">
                <a:solidFill>
                  <a:srgbClr val="2788C5"/>
                </a:solidFill>
              </a:rPr>
              <a:t>)</a:t>
            </a:r>
            <a:endParaRPr lang="en-US" sz="4000" u="sng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17683" y="1707336"/>
            <a:ext cx="29329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Concrete mediator class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348752" y="1707336"/>
            <a:ext cx="7713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Main</a:t>
            </a:r>
            <a:endParaRPr lang="en-US" sz="22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5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081775" y="691992"/>
            <a:ext cx="49468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Хранитель (</a:t>
            </a:r>
            <a:r>
              <a:rPr lang="en-US" sz="4000" u="sng" dirty="0" smtClean="0">
                <a:solidFill>
                  <a:srgbClr val="2788C5"/>
                </a:solidFill>
              </a:rPr>
              <a:t>Memento)</a:t>
            </a:r>
            <a:endParaRPr lang="en-US" sz="4000" u="sng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7975" y="1818186"/>
            <a:ext cx="807679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2788C5"/>
                </a:solidFill>
              </a:rPr>
              <a:t>Паттерн </a:t>
            </a:r>
            <a:r>
              <a:rPr lang="ru-RU" b="1" dirty="0" smtClean="0">
                <a:solidFill>
                  <a:srgbClr val="2788C5"/>
                </a:solidFill>
              </a:rPr>
              <a:t>Хранитель (</a:t>
            </a:r>
            <a:r>
              <a:rPr lang="ru-RU" b="1" dirty="0" err="1" smtClean="0">
                <a:solidFill>
                  <a:srgbClr val="2788C5"/>
                </a:solidFill>
              </a:rPr>
              <a:t>Me</a:t>
            </a:r>
            <a:r>
              <a:rPr lang="en-US" b="1" dirty="0" err="1" smtClean="0">
                <a:solidFill>
                  <a:srgbClr val="2788C5"/>
                </a:solidFill>
              </a:rPr>
              <a:t>mento</a:t>
            </a:r>
            <a:r>
              <a:rPr lang="en-US" b="1" dirty="0" smtClean="0">
                <a:solidFill>
                  <a:srgbClr val="2788C5"/>
                </a:solidFill>
              </a:rPr>
              <a:t>)</a:t>
            </a:r>
            <a:r>
              <a:rPr lang="ru-RU" b="1" dirty="0" smtClean="0">
                <a:solidFill>
                  <a:srgbClr val="2788C5"/>
                </a:solidFill>
              </a:rPr>
              <a:t> </a:t>
            </a:r>
            <a:r>
              <a:rPr lang="ru-RU" sz="1600" b="1" dirty="0">
                <a:solidFill>
                  <a:srgbClr val="2788C5"/>
                </a:solidFill>
              </a:rPr>
              <a:t>позволяет выносить внутреннее состояние объекта за его пределы для последующего возможного восстановления объекта без нарушения принципа инкапсуляции</a:t>
            </a:r>
            <a:r>
              <a:rPr lang="ru-RU" sz="1600" b="1" dirty="0" smtClean="0">
                <a:solidFill>
                  <a:srgbClr val="2788C5"/>
                </a:solidFill>
              </a:rPr>
              <a:t>.</a:t>
            </a:r>
            <a:endParaRPr lang="en-US" sz="1600" b="1" dirty="0">
              <a:solidFill>
                <a:srgbClr val="2788C5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455" y="2679960"/>
            <a:ext cx="592010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b="1" dirty="0">
                <a:solidFill>
                  <a:srgbClr val="00B050"/>
                </a:solidFill>
              </a:rPr>
              <a:t>Когда надо применять </a:t>
            </a:r>
            <a:r>
              <a:rPr lang="ru-RU" sz="1700" b="1" dirty="0" smtClean="0">
                <a:solidFill>
                  <a:srgbClr val="00B050"/>
                </a:solidFill>
              </a:rPr>
              <a:t>паттерн?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2788C5"/>
                </a:solidFill>
              </a:rPr>
              <a:t>Когда </a:t>
            </a:r>
            <a:r>
              <a:rPr lang="ru-RU" sz="1600" b="1" dirty="0">
                <a:solidFill>
                  <a:srgbClr val="2788C5"/>
                </a:solidFill>
              </a:rPr>
              <a:t>нужно сохранить состояние объекта для возможного последующего восстановления.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>
                <a:solidFill>
                  <a:srgbClr val="2788C5"/>
                </a:solidFill>
              </a:rPr>
              <a:t>К</a:t>
            </a:r>
            <a:r>
              <a:rPr lang="ru-RU" sz="1600" b="1" dirty="0" smtClean="0">
                <a:solidFill>
                  <a:srgbClr val="2788C5"/>
                </a:solidFill>
              </a:rPr>
              <a:t>огда </a:t>
            </a:r>
            <a:r>
              <a:rPr lang="ru-RU" sz="1600" b="1" dirty="0">
                <a:solidFill>
                  <a:srgbClr val="2788C5"/>
                </a:solidFill>
              </a:rPr>
              <a:t>сохранение состояния должно проходить без нарушения принципа инкапсуляции</a:t>
            </a:r>
          </a:p>
        </p:txBody>
      </p:sp>
      <p:pic>
        <p:nvPicPr>
          <p:cNvPr id="16387" name="Picture 3" descr="C:\Users\matve\OneDrive\Рабочий стол\memen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07" y="4151912"/>
            <a:ext cx="6725104" cy="226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88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580" y="1303502"/>
            <a:ext cx="893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u="sng" dirty="0" smtClean="0">
                <a:solidFill>
                  <a:srgbClr val="2788C5"/>
                </a:solidFill>
              </a:rPr>
              <a:t>Паттерн</a:t>
            </a:r>
            <a:r>
              <a:rPr lang="ru-RU" sz="1700" b="1" dirty="0" smtClean="0">
                <a:solidFill>
                  <a:srgbClr val="2788C5"/>
                </a:solidFill>
              </a:rPr>
              <a:t> </a:t>
            </a:r>
            <a:r>
              <a:rPr lang="ru-RU" sz="1700" b="1" dirty="0">
                <a:solidFill>
                  <a:srgbClr val="2788C5"/>
                </a:solidFill>
              </a:rPr>
              <a:t>представляет определенный способ построения программного кода для </a:t>
            </a:r>
            <a:r>
              <a:rPr lang="ru-RU" sz="1700" b="1" dirty="0" smtClean="0">
                <a:solidFill>
                  <a:srgbClr val="2788C5"/>
                </a:solidFill>
              </a:rPr>
              <a:t>решения </a:t>
            </a:r>
            <a:r>
              <a:rPr lang="ru-RU" sz="1700" b="1" dirty="0">
                <a:solidFill>
                  <a:srgbClr val="2788C5"/>
                </a:solidFill>
              </a:rPr>
              <a:t>часто встречающихся проблем проектирования. В данном случае предполагается, </a:t>
            </a:r>
          </a:p>
          <a:p>
            <a:pPr algn="just"/>
            <a:r>
              <a:rPr lang="ru-RU" sz="1700" b="1" dirty="0">
                <a:solidFill>
                  <a:srgbClr val="2788C5"/>
                </a:solidFill>
              </a:rPr>
              <a:t>что есть некоторый набор общих формализованных проблем, которые довольно часто </a:t>
            </a:r>
            <a:r>
              <a:rPr lang="ru-RU" sz="1700" b="1" dirty="0" smtClean="0">
                <a:solidFill>
                  <a:srgbClr val="2788C5"/>
                </a:solidFill>
              </a:rPr>
              <a:t>встречаются</a:t>
            </a:r>
            <a:r>
              <a:rPr lang="ru-RU" sz="1700" b="1" dirty="0">
                <a:solidFill>
                  <a:srgbClr val="2788C5"/>
                </a:solidFill>
              </a:rPr>
              <a:t>, и паттерны предоставляют ряд принципов для решения этих проблем.</a:t>
            </a:r>
            <a:endParaRPr lang="en-US" sz="1700" b="1" dirty="0">
              <a:solidFill>
                <a:srgbClr val="2788C5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580" y="5834219"/>
            <a:ext cx="893064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00" b="1" u="sng" dirty="0" smtClean="0">
                <a:solidFill>
                  <a:schemeClr val="accent2">
                    <a:lumMod val="75000"/>
                  </a:schemeClr>
                </a:solidFill>
              </a:rPr>
              <a:t>Не стоит </a:t>
            </a:r>
            <a:r>
              <a:rPr lang="ru-RU" sz="1700" b="1" u="sng" dirty="0">
                <a:solidFill>
                  <a:schemeClr val="accent2">
                    <a:lumMod val="75000"/>
                  </a:schemeClr>
                </a:solidFill>
              </a:rPr>
              <a:t>применять паттерны ради самих паттернов</a:t>
            </a:r>
            <a:r>
              <a:rPr lang="ru-RU" sz="1700" b="1" dirty="0">
                <a:solidFill>
                  <a:schemeClr val="accent2">
                    <a:lumMod val="75000"/>
                  </a:schemeClr>
                </a:solidFill>
              </a:rPr>
              <a:t>. Хорошая программа предполагает </a:t>
            </a:r>
            <a:endParaRPr lang="ru-RU" sz="17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ru-RU" sz="1700" b="1" dirty="0" smtClean="0">
                <a:solidFill>
                  <a:schemeClr val="accent2">
                    <a:lumMod val="75000"/>
                  </a:schemeClr>
                </a:solidFill>
              </a:rPr>
              <a:t>использование </a:t>
            </a:r>
            <a:r>
              <a:rPr lang="ru-RU" sz="1700" b="1" dirty="0">
                <a:solidFill>
                  <a:schemeClr val="accent2">
                    <a:lumMod val="75000"/>
                  </a:schemeClr>
                </a:solidFill>
              </a:rPr>
              <a:t>паттернов. </a:t>
            </a:r>
            <a:r>
              <a:rPr lang="ru-RU" sz="1700" b="1" dirty="0" smtClean="0">
                <a:solidFill>
                  <a:schemeClr val="accent2">
                    <a:lumMod val="75000"/>
                  </a:schemeClr>
                </a:solidFill>
              </a:rPr>
              <a:t>Однако </a:t>
            </a:r>
            <a:r>
              <a:rPr lang="ru-RU" sz="1700" b="1" dirty="0">
                <a:solidFill>
                  <a:schemeClr val="accent2">
                    <a:lumMod val="75000"/>
                  </a:schemeClr>
                </a:solidFill>
              </a:rPr>
              <a:t>не всегда паттерны упрощают и улучшают программу</a:t>
            </a:r>
            <a:r>
              <a:rPr lang="ru-RU" sz="17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algn="just"/>
            <a:r>
              <a:rPr lang="ru-RU" sz="1700" b="1" dirty="0" smtClean="0">
                <a:solidFill>
                  <a:schemeClr val="accent2">
                    <a:lumMod val="75000"/>
                  </a:schemeClr>
                </a:solidFill>
              </a:rPr>
              <a:t> Паттерн </a:t>
            </a:r>
            <a:r>
              <a:rPr lang="ru-RU" sz="1700" b="1" dirty="0">
                <a:solidFill>
                  <a:schemeClr val="accent2">
                    <a:lumMod val="75000"/>
                  </a:schemeClr>
                </a:solidFill>
              </a:rPr>
              <a:t>должен быть оправданным и эффективным способом решения проблемы.</a:t>
            </a:r>
            <a:endParaRPr lang="en-US" sz="17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580" y="2408492"/>
            <a:ext cx="893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100" b="1" u="sng" dirty="0">
                <a:solidFill>
                  <a:srgbClr val="2788C5"/>
                </a:solidFill>
              </a:rPr>
              <a:t>Структурные шаблоны</a:t>
            </a:r>
            <a:r>
              <a:rPr lang="ru-RU" sz="2100" b="1" dirty="0">
                <a:solidFill>
                  <a:srgbClr val="2788C5"/>
                </a:solidFill>
              </a:rPr>
              <a:t> </a:t>
            </a:r>
            <a:r>
              <a:rPr lang="ru-RU" sz="1700" b="1" dirty="0" smtClean="0">
                <a:solidFill>
                  <a:srgbClr val="2788C5"/>
                </a:solidFill>
              </a:rPr>
              <a:t>проектирования. Эти </a:t>
            </a:r>
            <a:r>
              <a:rPr lang="ru-RU" sz="1700" b="1" dirty="0">
                <a:solidFill>
                  <a:srgbClr val="2788C5"/>
                </a:solidFill>
              </a:rPr>
              <a:t>шаблоны в основном посвящены компоновке объектов </a:t>
            </a:r>
            <a:r>
              <a:rPr lang="ru-RU" sz="1700" b="1" dirty="0" smtClean="0">
                <a:solidFill>
                  <a:srgbClr val="2788C5"/>
                </a:solidFill>
              </a:rPr>
              <a:t>(</a:t>
            </a:r>
            <a:r>
              <a:rPr lang="ru-RU" sz="1700" b="1" dirty="0" err="1" smtClean="0">
                <a:solidFill>
                  <a:srgbClr val="2788C5"/>
                </a:solidFill>
              </a:rPr>
              <a:t>object</a:t>
            </a:r>
            <a:r>
              <a:rPr lang="ru-RU" sz="1700" b="1" dirty="0" smtClean="0">
                <a:solidFill>
                  <a:srgbClr val="2788C5"/>
                </a:solidFill>
              </a:rPr>
              <a:t> </a:t>
            </a:r>
            <a:r>
              <a:rPr lang="ru-RU" sz="1700" b="1" dirty="0" err="1">
                <a:solidFill>
                  <a:srgbClr val="2788C5"/>
                </a:solidFill>
              </a:rPr>
              <a:t>composition</a:t>
            </a:r>
            <a:r>
              <a:rPr lang="ru-RU" sz="1700" b="1" dirty="0">
                <a:solidFill>
                  <a:srgbClr val="2788C5"/>
                </a:solidFill>
              </a:rPr>
              <a:t>). То есть тому, как сущности могут друг друга использовать. </a:t>
            </a:r>
            <a:r>
              <a:rPr lang="ru-RU" sz="1700" b="1" dirty="0" smtClean="0">
                <a:solidFill>
                  <a:srgbClr val="2788C5"/>
                </a:solidFill>
              </a:rPr>
              <a:t>Ещё </a:t>
            </a:r>
            <a:r>
              <a:rPr lang="ru-RU" sz="1700" b="1" dirty="0">
                <a:solidFill>
                  <a:srgbClr val="2788C5"/>
                </a:solidFill>
              </a:rPr>
              <a:t>одно объяснение: структурные шаблоны помогают ответить на вопрос </a:t>
            </a:r>
            <a:r>
              <a:rPr lang="ru-RU" sz="1700" b="1" dirty="0" smtClean="0">
                <a:solidFill>
                  <a:srgbClr val="2788C5"/>
                </a:solidFill>
              </a:rPr>
              <a:t>«</a:t>
            </a:r>
            <a:r>
              <a:rPr lang="ru-RU" sz="1700" b="1" dirty="0">
                <a:solidFill>
                  <a:srgbClr val="2788C5"/>
                </a:solidFill>
              </a:rPr>
              <a:t>Как построить программный компонент?»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8580" y="3532621"/>
            <a:ext cx="893064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100" b="1" u="sng" dirty="0" smtClean="0">
                <a:solidFill>
                  <a:srgbClr val="2788C5"/>
                </a:solidFill>
              </a:rPr>
              <a:t>Поведенческие шаблоны</a:t>
            </a:r>
            <a:r>
              <a:rPr lang="ru-RU" sz="2100" b="1" dirty="0" smtClean="0">
                <a:solidFill>
                  <a:srgbClr val="2788C5"/>
                </a:solidFill>
              </a:rPr>
              <a:t> </a:t>
            </a:r>
            <a:r>
              <a:rPr lang="ru-RU" sz="1700" b="1" dirty="0" smtClean="0">
                <a:solidFill>
                  <a:srgbClr val="2788C5"/>
                </a:solidFill>
              </a:rPr>
              <a:t>проектирования </a:t>
            </a:r>
            <a:r>
              <a:rPr lang="ru-RU" sz="1700" b="1" dirty="0">
                <a:solidFill>
                  <a:srgbClr val="2788C5"/>
                </a:solidFill>
              </a:rPr>
              <a:t>определяют алгоритмы и способы реализации взаимодействия различных объектов и классов. Они обеспечивают гибкость взаимодействия между объектами.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80" y="4372280"/>
            <a:ext cx="8930640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100" b="1" u="sng" dirty="0">
                <a:solidFill>
                  <a:srgbClr val="2788C5"/>
                </a:solidFill>
              </a:rPr>
              <a:t>П</a:t>
            </a:r>
            <a:r>
              <a:rPr lang="ru-RU" sz="2100" b="1" u="sng" dirty="0" smtClean="0">
                <a:solidFill>
                  <a:srgbClr val="2788C5"/>
                </a:solidFill>
              </a:rPr>
              <a:t>орождающими называют </a:t>
            </a:r>
            <a:r>
              <a:rPr lang="ru-RU" sz="2100" b="1" u="sng" dirty="0">
                <a:solidFill>
                  <a:srgbClr val="2788C5"/>
                </a:solidFill>
              </a:rPr>
              <a:t>шаблоны</a:t>
            </a:r>
            <a:r>
              <a:rPr lang="ru-RU" sz="1700" b="1" dirty="0">
                <a:solidFill>
                  <a:srgbClr val="2788C5"/>
                </a:solidFill>
              </a:rPr>
              <a:t>, которые используют механизмы создания объектов, чтобы создавать объекты подходящим для данной ситуации способом. Базовый способ создания может привести к проблемам в архитектуре или к её усложнению. Порождающие шаблоны пытаются решать эти проблемы, управляя способом создания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1420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81775" y="691992"/>
            <a:ext cx="49468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Хранитель (</a:t>
            </a:r>
            <a:r>
              <a:rPr lang="en-US" sz="4000" u="sng" dirty="0" smtClean="0">
                <a:solidFill>
                  <a:srgbClr val="2788C5"/>
                </a:solidFill>
              </a:rPr>
              <a:t>Memento)</a:t>
            </a:r>
            <a:endParaRPr lang="en-US" sz="4000" u="sng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7594" y="2189264"/>
            <a:ext cx="14107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200" u="sng" dirty="0" smtClean="0">
                <a:solidFill>
                  <a:srgbClr val="00B050"/>
                </a:solidFill>
              </a:rPr>
              <a:t>Участники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21552" y="2755487"/>
            <a:ext cx="73377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2788C5"/>
                </a:solidFill>
              </a:rPr>
              <a:t>Originator</a:t>
            </a:r>
            <a:r>
              <a:rPr lang="ru-RU" dirty="0">
                <a:solidFill>
                  <a:srgbClr val="2788C5"/>
                </a:solidFill>
              </a:rPr>
              <a:t> хранитель, который сохраняет состояние объекта </a:t>
            </a:r>
            <a:r>
              <a:rPr lang="ru-RU" dirty="0" err="1">
                <a:solidFill>
                  <a:srgbClr val="2788C5"/>
                </a:solidFill>
              </a:rPr>
              <a:t>Originator</a:t>
            </a:r>
            <a:r>
              <a:rPr lang="ru-RU" dirty="0">
                <a:solidFill>
                  <a:srgbClr val="2788C5"/>
                </a:solidFill>
              </a:rPr>
              <a:t> и </a:t>
            </a:r>
            <a:endParaRPr lang="en-US" dirty="0" smtClean="0">
              <a:solidFill>
                <a:srgbClr val="2788C5"/>
              </a:solidFill>
            </a:endParaRPr>
          </a:p>
          <a:p>
            <a:pPr algn="ctr"/>
            <a:r>
              <a:rPr lang="ru-RU" dirty="0" smtClean="0">
                <a:solidFill>
                  <a:srgbClr val="2788C5"/>
                </a:solidFill>
              </a:rPr>
              <a:t>предоставляет </a:t>
            </a:r>
            <a:r>
              <a:rPr lang="ru-RU" dirty="0">
                <a:solidFill>
                  <a:srgbClr val="2788C5"/>
                </a:solidFill>
              </a:rPr>
              <a:t>полный доступ только этому объекту </a:t>
            </a:r>
            <a:r>
              <a:rPr lang="ru-RU" dirty="0" err="1" smtClean="0">
                <a:solidFill>
                  <a:srgbClr val="2788C5"/>
                </a:solidFill>
              </a:rPr>
              <a:t>Originator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83392" y="3367940"/>
            <a:ext cx="7186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2788C5"/>
                </a:solidFill>
              </a:rPr>
              <a:t> </a:t>
            </a:r>
            <a:r>
              <a:rPr lang="en-US" b="1" dirty="0" smtClean="0">
                <a:solidFill>
                  <a:srgbClr val="2788C5"/>
                </a:solidFill>
              </a:rPr>
              <a:t>Memento</a:t>
            </a:r>
            <a:r>
              <a:rPr lang="ru-RU" dirty="0">
                <a:solidFill>
                  <a:srgbClr val="2788C5"/>
                </a:solidFill>
              </a:rPr>
              <a:t> создает объект хранителя для сохранения своего состояния</a:t>
            </a:r>
            <a:r>
              <a:rPr lang="en-US" dirty="0">
                <a:solidFill>
                  <a:srgbClr val="2788C5"/>
                </a:solidFill>
              </a:rPr>
              <a:t>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48528" y="3836282"/>
            <a:ext cx="78182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2788C5"/>
                </a:solidFill>
              </a:rPr>
              <a:t>Carataker</a:t>
            </a:r>
            <a:r>
              <a:rPr lang="en-US" b="1" dirty="0" smtClean="0">
                <a:solidFill>
                  <a:srgbClr val="2788C5"/>
                </a:solidFill>
              </a:rPr>
              <a:t> </a:t>
            </a:r>
            <a:r>
              <a:rPr lang="ru-RU" dirty="0">
                <a:solidFill>
                  <a:srgbClr val="2788C5"/>
                </a:solidFill>
              </a:rPr>
              <a:t>выполняет только функцию хранения объекта </a:t>
            </a:r>
            <a:r>
              <a:rPr lang="ru-RU" dirty="0" err="1">
                <a:solidFill>
                  <a:srgbClr val="2788C5"/>
                </a:solidFill>
              </a:rPr>
              <a:t>Memento</a:t>
            </a:r>
            <a:r>
              <a:rPr lang="ru-RU" dirty="0">
                <a:solidFill>
                  <a:srgbClr val="2788C5"/>
                </a:solidFill>
              </a:rPr>
              <a:t>, </a:t>
            </a:r>
            <a:r>
              <a:rPr lang="ru-RU" dirty="0" smtClean="0">
                <a:solidFill>
                  <a:srgbClr val="2788C5"/>
                </a:solidFill>
              </a:rPr>
              <a:t> в </a:t>
            </a:r>
            <a:r>
              <a:rPr lang="ru-RU" dirty="0">
                <a:solidFill>
                  <a:srgbClr val="2788C5"/>
                </a:solidFill>
              </a:rPr>
              <a:t>то же время у него </a:t>
            </a:r>
            <a:r>
              <a:rPr lang="ru-RU" dirty="0" smtClean="0">
                <a:solidFill>
                  <a:srgbClr val="2788C5"/>
                </a:solidFill>
              </a:rPr>
              <a:t>нет </a:t>
            </a:r>
            <a:r>
              <a:rPr lang="ru-RU" dirty="0">
                <a:solidFill>
                  <a:srgbClr val="2788C5"/>
                </a:solidFill>
              </a:rPr>
              <a:t>полного доступа к хранителю и </a:t>
            </a:r>
            <a:r>
              <a:rPr lang="ru-RU" dirty="0" smtClean="0">
                <a:solidFill>
                  <a:srgbClr val="2788C5"/>
                </a:solidFill>
              </a:rPr>
              <a:t>никаких других </a:t>
            </a:r>
            <a:r>
              <a:rPr lang="ru-RU" dirty="0">
                <a:solidFill>
                  <a:srgbClr val="2788C5"/>
                </a:solidFill>
              </a:rPr>
              <a:t>операций над хранителем, </a:t>
            </a:r>
            <a:r>
              <a:rPr lang="ru-RU" dirty="0" smtClean="0">
                <a:solidFill>
                  <a:srgbClr val="2788C5"/>
                </a:solidFill>
              </a:rPr>
              <a:t>кроме </a:t>
            </a:r>
            <a:r>
              <a:rPr lang="ru-RU" dirty="0">
                <a:solidFill>
                  <a:srgbClr val="2788C5"/>
                </a:solidFill>
              </a:rPr>
              <a:t>собственно </a:t>
            </a:r>
            <a:r>
              <a:rPr lang="ru-RU" dirty="0" smtClean="0">
                <a:solidFill>
                  <a:srgbClr val="2788C5"/>
                </a:solidFill>
              </a:rPr>
              <a:t>сохранения</a:t>
            </a:r>
            <a:r>
              <a:rPr lang="ru-RU" dirty="0">
                <a:solidFill>
                  <a:srgbClr val="2788C5"/>
                </a:solidFill>
              </a:rPr>
              <a:t>, он не производит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42659" y="2894127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442659" y="3997503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442659" y="3513887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90900" y="691992"/>
            <a:ext cx="45286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Хранитель</a:t>
            </a:r>
            <a:r>
              <a:rPr lang="en-US" sz="4000" u="sng" dirty="0" smtClean="0">
                <a:solidFill>
                  <a:srgbClr val="2788C5"/>
                </a:solidFill>
              </a:rPr>
              <a:t> </a:t>
            </a:r>
            <a:r>
              <a:rPr lang="ru-RU" sz="4000" u="sng" dirty="0" smtClean="0">
                <a:solidFill>
                  <a:srgbClr val="2788C5"/>
                </a:solidFill>
              </a:rPr>
              <a:t>(пример</a:t>
            </a:r>
            <a:r>
              <a:rPr lang="en-US" sz="4000" u="sng" dirty="0" smtClean="0">
                <a:solidFill>
                  <a:srgbClr val="2788C5"/>
                </a:solidFill>
              </a:rPr>
              <a:t>)</a:t>
            </a:r>
            <a:endParaRPr lang="en-US" sz="4000" u="sng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98" y="2002155"/>
            <a:ext cx="343852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145" y="2002155"/>
            <a:ext cx="356235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911087" y="1579226"/>
            <a:ext cx="13494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Originator</a:t>
            </a:r>
            <a:endParaRPr lang="en-US" sz="22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57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34" y="1882769"/>
            <a:ext cx="3812553" cy="224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928" y="1882769"/>
            <a:ext cx="3041060" cy="224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732" y="4430574"/>
            <a:ext cx="2956559" cy="232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290900" y="691992"/>
            <a:ext cx="45286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Хранитель</a:t>
            </a:r>
            <a:r>
              <a:rPr lang="en-US" sz="4000" u="sng" dirty="0" smtClean="0">
                <a:solidFill>
                  <a:srgbClr val="2788C5"/>
                </a:solidFill>
              </a:rPr>
              <a:t> </a:t>
            </a:r>
            <a:r>
              <a:rPr lang="ru-RU" sz="4000" u="sng" dirty="0" smtClean="0">
                <a:solidFill>
                  <a:srgbClr val="2788C5"/>
                </a:solidFill>
              </a:rPr>
              <a:t>(пример</a:t>
            </a:r>
            <a:r>
              <a:rPr lang="en-US" sz="4000" u="sng" dirty="0" smtClean="0">
                <a:solidFill>
                  <a:srgbClr val="2788C5"/>
                </a:solidFill>
              </a:rPr>
              <a:t>)</a:t>
            </a:r>
            <a:endParaRPr lang="en-US" sz="4000" u="sng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05472" y="1425393"/>
            <a:ext cx="13190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Memento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096077" y="1399878"/>
            <a:ext cx="12873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Caretaker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498330" y="4049856"/>
            <a:ext cx="7713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Main</a:t>
            </a:r>
            <a:endParaRPr lang="en-US" sz="22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4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6735" y="2856072"/>
            <a:ext cx="652935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000" b="1" u="sng" dirty="0" smtClean="0">
                <a:solidFill>
                  <a:srgbClr val="2788C5"/>
                </a:solidFill>
              </a:rPr>
              <a:t>Структурные паттерны</a:t>
            </a:r>
          </a:p>
        </p:txBody>
      </p:sp>
    </p:spTree>
    <p:extLst>
      <p:ext uri="{BB962C8B-B14F-4D97-AF65-F5344CB8AC3E}">
        <p14:creationId xmlns:p14="http://schemas.microsoft.com/office/powerpoint/2010/main" val="120038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02615" y="1655626"/>
            <a:ext cx="80767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2788C5"/>
                </a:solidFill>
              </a:rPr>
              <a:t>Паттерн Приспособленец (</a:t>
            </a:r>
            <a:r>
              <a:rPr lang="ru-RU" sz="1600" b="1" dirty="0" err="1">
                <a:solidFill>
                  <a:srgbClr val="2788C5"/>
                </a:solidFill>
              </a:rPr>
              <a:t>Flyweight</a:t>
            </a:r>
            <a:r>
              <a:rPr lang="ru-RU" sz="1600" b="1" dirty="0">
                <a:solidFill>
                  <a:srgbClr val="2788C5"/>
                </a:solidFill>
              </a:rPr>
              <a:t>) - структурный шаблон проектирования, который позволяет использовать разделяемые объекты сразу в нескольких контекстах. Данный паттерн используется преимущественно для оптимизации работы с памятью</a:t>
            </a:r>
            <a:r>
              <a:rPr lang="ru-RU" sz="1600" b="1" dirty="0" smtClean="0">
                <a:solidFill>
                  <a:srgbClr val="2788C5"/>
                </a:solidFill>
              </a:rPr>
              <a:t>.</a:t>
            </a:r>
            <a:r>
              <a:rPr lang="ru-RU" sz="1600" dirty="0"/>
              <a:t> </a:t>
            </a:r>
            <a:r>
              <a:rPr lang="ru-RU" sz="1600" b="1" dirty="0">
                <a:solidFill>
                  <a:srgbClr val="2788C5"/>
                </a:solidFill>
              </a:rPr>
              <a:t>Ключевым моментом здесь является разделение состояния на внутренне и внешнее. Внутреннее состояние не зависит от контекста. </a:t>
            </a:r>
            <a:r>
              <a:rPr lang="ru-RU" sz="1600" b="1" dirty="0" smtClean="0">
                <a:solidFill>
                  <a:srgbClr val="2788C5"/>
                </a:solidFill>
              </a:rPr>
              <a:t>Внутреннее </a:t>
            </a:r>
            <a:r>
              <a:rPr lang="ru-RU" sz="1600" b="1" dirty="0">
                <a:solidFill>
                  <a:srgbClr val="2788C5"/>
                </a:solidFill>
              </a:rPr>
              <a:t>состояние </a:t>
            </a:r>
            <a:r>
              <a:rPr lang="ru-RU" sz="1600" b="1" dirty="0" smtClean="0">
                <a:solidFill>
                  <a:srgbClr val="2788C5"/>
                </a:solidFill>
              </a:rPr>
              <a:t>выносится </a:t>
            </a:r>
            <a:r>
              <a:rPr lang="ru-RU" sz="1600" b="1" dirty="0">
                <a:solidFill>
                  <a:srgbClr val="2788C5"/>
                </a:solidFill>
              </a:rPr>
              <a:t>в разделяемые объекты</a:t>
            </a:r>
            <a:r>
              <a:rPr lang="ru-RU" sz="1600" b="1" dirty="0" smtClean="0">
                <a:solidFill>
                  <a:srgbClr val="2788C5"/>
                </a:solidFill>
              </a:rPr>
              <a:t>. </a:t>
            </a:r>
          </a:p>
          <a:p>
            <a:pPr algn="just"/>
            <a:r>
              <a:rPr lang="ru-RU" sz="1600" b="1" dirty="0" smtClean="0">
                <a:solidFill>
                  <a:srgbClr val="2788C5"/>
                </a:solidFill>
              </a:rPr>
              <a:t>Внешнее </a:t>
            </a:r>
            <a:r>
              <a:rPr lang="ru-RU" sz="1600" b="1" dirty="0">
                <a:solidFill>
                  <a:srgbClr val="2788C5"/>
                </a:solidFill>
              </a:rPr>
              <a:t>состояние зависит от контекста, является изменчивым. </a:t>
            </a:r>
            <a:r>
              <a:rPr lang="ru-RU" sz="1600" b="1" dirty="0" smtClean="0">
                <a:solidFill>
                  <a:srgbClr val="2788C5"/>
                </a:solidFill>
              </a:rPr>
              <a:t>При </a:t>
            </a:r>
            <a:r>
              <a:rPr lang="ru-RU" sz="1600" b="1" dirty="0">
                <a:solidFill>
                  <a:srgbClr val="2788C5"/>
                </a:solidFill>
              </a:rPr>
              <a:t>создании приспособленца внешнее состояние выносится. В приспособленце остается только внутреннее состояние. То есть в примере с символами приспособленец будет хранить код символа.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2775" y="4210171"/>
            <a:ext cx="6296025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b="1" dirty="0">
                <a:solidFill>
                  <a:srgbClr val="00B050"/>
                </a:solidFill>
              </a:rPr>
              <a:t>Когда надо применять </a:t>
            </a:r>
            <a:r>
              <a:rPr lang="ru-RU" sz="1700" b="1" dirty="0" smtClean="0">
                <a:solidFill>
                  <a:srgbClr val="00B050"/>
                </a:solidFill>
              </a:rPr>
              <a:t>паттерн?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700" b="1" dirty="0">
                <a:solidFill>
                  <a:srgbClr val="2788C5"/>
                </a:solidFill>
              </a:rPr>
              <a:t>Когда приложение использует большое количество однообразных объектов, из-за чего происходит выделение большого количества </a:t>
            </a:r>
            <a:r>
              <a:rPr lang="ru-RU" sz="1700" b="1" dirty="0" smtClean="0">
                <a:solidFill>
                  <a:srgbClr val="2788C5"/>
                </a:solidFill>
              </a:rPr>
              <a:t>памяти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700" b="1" dirty="0">
                <a:solidFill>
                  <a:srgbClr val="2788C5"/>
                </a:solidFill>
              </a:rPr>
              <a:t>Когда часть состояния объекта, которое является изменяемым, можно вынести во вне. Вынесение внешнего состояния позволяет заменить множество объектов небольшой группой общих разделяемых объектов.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414038" y="817248"/>
            <a:ext cx="61888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Приспособленец(</a:t>
            </a:r>
            <a:r>
              <a:rPr lang="en-US" sz="4000" u="sng" dirty="0" smtClean="0">
                <a:solidFill>
                  <a:srgbClr val="2788C5"/>
                </a:solidFill>
              </a:rPr>
              <a:t>Flyweight)</a:t>
            </a:r>
            <a:endParaRPr lang="en-US" sz="4000" u="sng" dirty="0">
              <a:solidFill>
                <a:srgbClr val="2788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Паттерн Мост в C# и .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1414038" y="817248"/>
            <a:ext cx="61888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Приспособленец(</a:t>
            </a:r>
            <a:r>
              <a:rPr lang="en-US" sz="4000" u="sng" dirty="0" smtClean="0">
                <a:solidFill>
                  <a:srgbClr val="2788C5"/>
                </a:solidFill>
              </a:rPr>
              <a:t>Flyweight)</a:t>
            </a:r>
            <a:endParaRPr lang="en-US" sz="4000" u="sng" dirty="0">
              <a:solidFill>
                <a:srgbClr val="2788C5"/>
              </a:solidFill>
            </a:endParaRPr>
          </a:p>
        </p:txBody>
      </p:sp>
      <p:pic>
        <p:nvPicPr>
          <p:cNvPr id="19460" name="Picture 4" descr="C:\Users\matve\OneDrive\Рабочий стол\flywe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23" y="1853481"/>
            <a:ext cx="7355840" cy="410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10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7594" y="1599984"/>
            <a:ext cx="14107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200" u="sng" dirty="0" smtClean="0">
                <a:solidFill>
                  <a:srgbClr val="00B050"/>
                </a:solidFill>
              </a:rPr>
              <a:t>Участники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9479" y="2136036"/>
            <a:ext cx="82121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788C5"/>
                </a:solidFill>
              </a:rPr>
              <a:t>Flyweight</a:t>
            </a:r>
            <a:r>
              <a:rPr lang="ru-RU" dirty="0">
                <a:solidFill>
                  <a:srgbClr val="2788C5"/>
                </a:solidFill>
              </a:rPr>
              <a:t> </a:t>
            </a:r>
            <a:r>
              <a:rPr lang="ru-RU" dirty="0" smtClean="0">
                <a:solidFill>
                  <a:srgbClr val="2788C5"/>
                </a:solidFill>
              </a:rPr>
              <a:t> </a:t>
            </a:r>
            <a:r>
              <a:rPr lang="ru-RU" dirty="0">
                <a:solidFill>
                  <a:srgbClr val="2788C5"/>
                </a:solidFill>
              </a:rPr>
              <a:t>определяет интерфейс, через который приспособленцы-разделяемые </a:t>
            </a:r>
            <a:endParaRPr lang="ru-RU" dirty="0" smtClean="0">
              <a:solidFill>
                <a:srgbClr val="2788C5"/>
              </a:solidFill>
            </a:endParaRPr>
          </a:p>
          <a:p>
            <a:r>
              <a:rPr lang="ru-RU" dirty="0" smtClean="0">
                <a:solidFill>
                  <a:srgbClr val="2788C5"/>
                </a:solidFill>
              </a:rPr>
              <a:t>объекты </a:t>
            </a:r>
            <a:r>
              <a:rPr lang="ru-RU" dirty="0">
                <a:solidFill>
                  <a:srgbClr val="2788C5"/>
                </a:solidFill>
              </a:rPr>
              <a:t>могут получать внешнее состояние или воздействовать на </a:t>
            </a:r>
            <a:r>
              <a:rPr lang="ru-RU" dirty="0" smtClean="0">
                <a:solidFill>
                  <a:srgbClr val="2788C5"/>
                </a:solidFill>
              </a:rPr>
              <a:t>него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46494" y="2778660"/>
            <a:ext cx="81080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788C5"/>
                </a:solidFill>
              </a:rPr>
              <a:t> </a:t>
            </a:r>
            <a:r>
              <a:rPr lang="en-US" b="1" dirty="0" err="1">
                <a:solidFill>
                  <a:srgbClr val="2788C5"/>
                </a:solidFill>
              </a:rPr>
              <a:t>ConcreteFlyweight</a:t>
            </a:r>
            <a:r>
              <a:rPr lang="ru-RU" b="1" dirty="0">
                <a:solidFill>
                  <a:srgbClr val="2788C5"/>
                </a:solidFill>
              </a:rPr>
              <a:t> </a:t>
            </a:r>
            <a:r>
              <a:rPr lang="ru-RU" dirty="0">
                <a:solidFill>
                  <a:srgbClr val="2788C5"/>
                </a:solidFill>
              </a:rPr>
              <a:t>конкретный класс разделяемого приспособленца. Реализует </a:t>
            </a:r>
          </a:p>
          <a:p>
            <a:r>
              <a:rPr lang="ru-RU" dirty="0" smtClean="0">
                <a:solidFill>
                  <a:srgbClr val="2788C5"/>
                </a:solidFill>
              </a:rPr>
              <a:t> интерфейс</a:t>
            </a:r>
            <a:r>
              <a:rPr lang="ru-RU" dirty="0">
                <a:solidFill>
                  <a:srgbClr val="2788C5"/>
                </a:solidFill>
              </a:rPr>
              <a:t>, объявленный в типе </a:t>
            </a:r>
            <a:r>
              <a:rPr lang="ru-RU" dirty="0" err="1">
                <a:solidFill>
                  <a:srgbClr val="2788C5"/>
                </a:solidFill>
              </a:rPr>
              <a:t>Flyweight</a:t>
            </a:r>
            <a:r>
              <a:rPr lang="ru-RU" dirty="0">
                <a:solidFill>
                  <a:srgbClr val="2788C5"/>
                </a:solidFill>
              </a:rPr>
              <a:t>, и при необходимости </a:t>
            </a:r>
          </a:p>
          <a:p>
            <a:r>
              <a:rPr lang="ru-RU" dirty="0" smtClean="0">
                <a:solidFill>
                  <a:srgbClr val="2788C5"/>
                </a:solidFill>
              </a:rPr>
              <a:t> добавляет </a:t>
            </a:r>
            <a:r>
              <a:rPr lang="ru-RU" dirty="0">
                <a:solidFill>
                  <a:srgbClr val="2788C5"/>
                </a:solidFill>
              </a:rPr>
              <a:t>внутреннее </a:t>
            </a:r>
            <a:r>
              <a:rPr lang="ru-RU" dirty="0" smtClean="0">
                <a:solidFill>
                  <a:srgbClr val="2788C5"/>
                </a:solidFill>
              </a:rPr>
              <a:t>состояние</a:t>
            </a:r>
            <a:r>
              <a:rPr lang="ru-RU" dirty="0">
                <a:solidFill>
                  <a:srgbClr val="2788C5"/>
                </a:solidFill>
              </a:rPr>
              <a:t/>
            </a:r>
            <a:br>
              <a:rPr lang="ru-RU" dirty="0">
                <a:solidFill>
                  <a:srgbClr val="2788C5"/>
                </a:solidFill>
              </a:rPr>
            </a:b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89168" y="3724522"/>
            <a:ext cx="8353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2788C5"/>
                </a:solidFill>
              </a:rPr>
              <a:t>UnsharedConcreteFlyweight</a:t>
            </a:r>
            <a:r>
              <a:rPr lang="ru-RU" b="1" dirty="0" smtClean="0">
                <a:solidFill>
                  <a:srgbClr val="2788C5"/>
                </a:solidFill>
              </a:rPr>
              <a:t> </a:t>
            </a:r>
            <a:r>
              <a:rPr lang="ru-RU" dirty="0">
                <a:solidFill>
                  <a:srgbClr val="2788C5"/>
                </a:solidFill>
              </a:rPr>
              <a:t>еще одна конкретная реализация интерфейса, определенного в типе </a:t>
            </a:r>
            <a:r>
              <a:rPr lang="ru-RU" dirty="0" err="1">
                <a:solidFill>
                  <a:srgbClr val="2788C5"/>
                </a:solidFill>
              </a:rPr>
              <a:t>Flyweight</a:t>
            </a:r>
            <a:r>
              <a:rPr lang="ru-RU" dirty="0">
                <a:solidFill>
                  <a:srgbClr val="2788C5"/>
                </a:solidFill>
              </a:rPr>
              <a:t>, только теперь объекты этого класса являются неразделяемыми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42659" y="2304847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442659" y="3885743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442659" y="2924607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414038" y="817248"/>
            <a:ext cx="61888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Приспособленец(</a:t>
            </a:r>
            <a:r>
              <a:rPr lang="en-US" sz="4000" u="sng" dirty="0" smtClean="0">
                <a:solidFill>
                  <a:srgbClr val="2788C5"/>
                </a:solidFill>
              </a:rPr>
              <a:t>Flyweight)</a:t>
            </a:r>
            <a:endParaRPr lang="en-US" sz="4000" u="sng" dirty="0">
              <a:solidFill>
                <a:srgbClr val="2788C5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97547" y="4687442"/>
            <a:ext cx="85464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2788C5"/>
                </a:solidFill>
              </a:rPr>
              <a:t>FlyweightFactory</a:t>
            </a:r>
            <a:r>
              <a:rPr lang="en-US" dirty="0"/>
              <a:t> </a:t>
            </a:r>
            <a:r>
              <a:rPr lang="ru-RU" dirty="0">
                <a:solidFill>
                  <a:srgbClr val="2788C5"/>
                </a:solidFill>
              </a:rPr>
              <a:t>фабрика приспособленцев - создает объекты разделяемых приспособленцев. </a:t>
            </a:r>
            <a:r>
              <a:rPr lang="ru-RU" dirty="0" smtClean="0">
                <a:solidFill>
                  <a:srgbClr val="2788C5"/>
                </a:solidFill>
              </a:rPr>
              <a:t> Так </a:t>
            </a:r>
            <a:r>
              <a:rPr lang="ru-RU" dirty="0">
                <a:solidFill>
                  <a:srgbClr val="2788C5"/>
                </a:solidFill>
              </a:rPr>
              <a:t>как приспособленцы разделяются, то клиент не должен создавать их напрямую. </a:t>
            </a:r>
            <a:r>
              <a:rPr lang="ru-RU" dirty="0" smtClean="0">
                <a:solidFill>
                  <a:srgbClr val="2788C5"/>
                </a:solidFill>
              </a:rPr>
              <a:t> Все </a:t>
            </a:r>
            <a:r>
              <a:rPr lang="ru-RU" dirty="0">
                <a:solidFill>
                  <a:srgbClr val="2788C5"/>
                </a:solidFill>
              </a:rPr>
              <a:t>созданные объекты хранятся в пуле</a:t>
            </a:r>
            <a:r>
              <a:rPr lang="ru-RU" dirty="0" smtClean="0">
                <a:solidFill>
                  <a:srgbClr val="2788C5"/>
                </a:solidFill>
              </a:rPr>
              <a:t>.  Часто используются объекты </a:t>
            </a:r>
            <a:r>
              <a:rPr lang="ru-RU" dirty="0" err="1">
                <a:solidFill>
                  <a:srgbClr val="2788C5"/>
                </a:solidFill>
              </a:rPr>
              <a:t>Hashtable</a:t>
            </a:r>
            <a:r>
              <a:rPr lang="ru-RU" dirty="0">
                <a:solidFill>
                  <a:srgbClr val="2788C5"/>
                </a:solidFill>
              </a:rPr>
              <a:t>, </a:t>
            </a:r>
            <a:r>
              <a:rPr lang="ru-RU" dirty="0" smtClean="0">
                <a:solidFill>
                  <a:srgbClr val="2788C5"/>
                </a:solidFill>
              </a:rPr>
              <a:t> но </a:t>
            </a:r>
            <a:r>
              <a:rPr lang="ru-RU" dirty="0">
                <a:solidFill>
                  <a:srgbClr val="2788C5"/>
                </a:solidFill>
              </a:rPr>
              <a:t>это не обязательно. </a:t>
            </a:r>
            <a:r>
              <a:rPr lang="ru-RU" dirty="0" smtClean="0">
                <a:solidFill>
                  <a:srgbClr val="2788C5"/>
                </a:solidFill>
              </a:rPr>
              <a:t> Можно </a:t>
            </a:r>
            <a:r>
              <a:rPr lang="ru-RU" dirty="0">
                <a:solidFill>
                  <a:srgbClr val="2788C5"/>
                </a:solidFill>
              </a:rPr>
              <a:t>применять и другие классы </a:t>
            </a:r>
            <a:r>
              <a:rPr lang="ru-RU" dirty="0" smtClean="0">
                <a:solidFill>
                  <a:srgbClr val="2788C5"/>
                </a:solidFill>
              </a:rPr>
              <a:t>коллекций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99328" y="6120960"/>
            <a:ext cx="7818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2788C5"/>
                </a:solidFill>
              </a:rPr>
              <a:t>Client</a:t>
            </a:r>
            <a:r>
              <a:rPr lang="ru-RU" b="1" dirty="0" smtClean="0">
                <a:solidFill>
                  <a:srgbClr val="2788C5"/>
                </a:solidFill>
              </a:rPr>
              <a:t> </a:t>
            </a:r>
            <a:r>
              <a:rPr lang="ru-RU" dirty="0" smtClean="0">
                <a:solidFill>
                  <a:srgbClr val="2788C5"/>
                </a:solidFill>
              </a:rPr>
              <a:t>использует </a:t>
            </a:r>
            <a:r>
              <a:rPr lang="ru-RU" dirty="0">
                <a:solidFill>
                  <a:srgbClr val="2788C5"/>
                </a:solidFill>
              </a:rPr>
              <a:t>объекты </a:t>
            </a:r>
            <a:r>
              <a:rPr lang="ru-RU" dirty="0" smtClean="0">
                <a:solidFill>
                  <a:srgbClr val="2788C5"/>
                </a:solidFill>
              </a:rPr>
              <a:t>приспособленцев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42659" y="6282181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442659" y="4839419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1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29" y="2114550"/>
            <a:ext cx="7209418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564532" y="1640836"/>
            <a:ext cx="188782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>
                <a:solidFill>
                  <a:srgbClr val="00B050"/>
                </a:solidFill>
              </a:rPr>
              <a:t>Flyweight </a:t>
            </a:r>
            <a:r>
              <a:rPr lang="en-US" sz="2200" u="sng" dirty="0" smtClean="0">
                <a:solidFill>
                  <a:srgbClr val="00B050"/>
                </a:solidFill>
              </a:rPr>
              <a:t>class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13810" y="817248"/>
            <a:ext cx="59892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Приспособленец (пример</a:t>
            </a:r>
            <a:r>
              <a:rPr lang="en-US" sz="4000" u="sng" dirty="0" smtClean="0">
                <a:solidFill>
                  <a:srgbClr val="2788C5"/>
                </a:solidFill>
              </a:rPr>
              <a:t>)</a:t>
            </a:r>
            <a:endParaRPr lang="en-US" sz="4000" u="sng" dirty="0">
              <a:solidFill>
                <a:srgbClr val="2788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0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" y="1985010"/>
            <a:ext cx="4595495" cy="369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840" y="1985010"/>
            <a:ext cx="4084320" cy="369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97758" y="1554123"/>
            <a:ext cx="23171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err="1" smtClean="0">
                <a:solidFill>
                  <a:srgbClr val="00B050"/>
                </a:solidFill>
              </a:rPr>
              <a:t>ConcreteFlyweight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13809" y="817248"/>
            <a:ext cx="59892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Приспособленец (пример</a:t>
            </a:r>
            <a:r>
              <a:rPr lang="en-US" sz="4000" u="sng" dirty="0" smtClean="0">
                <a:solidFill>
                  <a:srgbClr val="2788C5"/>
                </a:solidFill>
              </a:rPr>
              <a:t>)</a:t>
            </a:r>
            <a:endParaRPr lang="en-US" sz="4000" u="sng" dirty="0">
              <a:solidFill>
                <a:srgbClr val="2788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43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300" y="1956021"/>
            <a:ext cx="4707088" cy="45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443985" y="1525134"/>
            <a:ext cx="21289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err="1" smtClean="0">
                <a:solidFill>
                  <a:srgbClr val="00B050"/>
                </a:solidFill>
              </a:rPr>
              <a:t>FlyweightFactory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13810" y="817248"/>
            <a:ext cx="59892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Приспособленец (пример</a:t>
            </a:r>
            <a:r>
              <a:rPr lang="en-US" sz="4000" u="sng" dirty="0" smtClean="0">
                <a:solidFill>
                  <a:srgbClr val="2788C5"/>
                </a:solidFill>
              </a:rPr>
              <a:t>)</a:t>
            </a:r>
            <a:endParaRPr lang="en-US" sz="4000" u="sng" dirty="0">
              <a:solidFill>
                <a:srgbClr val="2788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6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10175" y="2856072"/>
            <a:ext cx="72151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000" b="1" u="sng" dirty="0" smtClean="0">
                <a:solidFill>
                  <a:srgbClr val="2788C5"/>
                </a:solidFill>
              </a:rPr>
              <a:t>Порождающие паттерны</a:t>
            </a:r>
          </a:p>
        </p:txBody>
      </p:sp>
    </p:spTree>
    <p:extLst>
      <p:ext uri="{BB962C8B-B14F-4D97-AF65-F5344CB8AC3E}">
        <p14:creationId xmlns:p14="http://schemas.microsoft.com/office/powerpoint/2010/main" val="406165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1964504"/>
            <a:ext cx="6073775" cy="3855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122761" y="1533617"/>
            <a:ext cx="7713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Main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13810" y="817248"/>
            <a:ext cx="59892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Приспособленец (пример</a:t>
            </a:r>
            <a:r>
              <a:rPr lang="en-US" sz="4000" u="sng" dirty="0" smtClean="0">
                <a:solidFill>
                  <a:srgbClr val="2788C5"/>
                </a:solidFill>
              </a:rPr>
              <a:t>)</a:t>
            </a:r>
            <a:endParaRPr lang="en-US" sz="4000" u="sng" dirty="0">
              <a:solidFill>
                <a:srgbClr val="2788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3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7468" y="817248"/>
            <a:ext cx="59619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Компоновщик (</a:t>
            </a:r>
            <a:r>
              <a:rPr lang="en-US" sz="4000" u="sng" dirty="0" smtClean="0">
                <a:solidFill>
                  <a:srgbClr val="2788C5"/>
                </a:solidFill>
              </a:rPr>
              <a:t>Composite)</a:t>
            </a:r>
            <a:endParaRPr lang="en-US" sz="4000" u="sng" dirty="0">
              <a:solidFill>
                <a:srgbClr val="2788C5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2615" y="1655626"/>
            <a:ext cx="80767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2788C5"/>
                </a:solidFill>
              </a:rPr>
              <a:t>Паттерн </a:t>
            </a:r>
            <a:r>
              <a:rPr lang="ru-RU" sz="1600" b="1" dirty="0">
                <a:solidFill>
                  <a:srgbClr val="2788C5"/>
                </a:solidFill>
              </a:rPr>
              <a:t>Компоновщик (</a:t>
            </a:r>
            <a:r>
              <a:rPr lang="ru-RU" sz="1600" b="1" dirty="0" err="1">
                <a:solidFill>
                  <a:srgbClr val="2788C5"/>
                </a:solidFill>
              </a:rPr>
              <a:t>Composite</a:t>
            </a:r>
            <a:r>
              <a:rPr lang="ru-RU" sz="1600" b="1" dirty="0">
                <a:solidFill>
                  <a:srgbClr val="2788C5"/>
                </a:solidFill>
              </a:rPr>
              <a:t>) объединяет группы объектов в древовидную структуру по принципу "часть-целое и позволяет клиенту одинаково работать как с отдельными объектами, так и с группой объектов</a:t>
            </a:r>
            <a:r>
              <a:rPr lang="ru-RU" sz="1600" b="1" dirty="0" smtClean="0">
                <a:solidFill>
                  <a:srgbClr val="2788C5"/>
                </a:solidFill>
              </a:rPr>
              <a:t>.</a:t>
            </a:r>
          </a:p>
          <a:p>
            <a:pPr algn="just"/>
            <a:endParaRPr lang="ru-RU" sz="1600" b="1" dirty="0">
              <a:solidFill>
                <a:srgbClr val="2788C5"/>
              </a:solidFill>
            </a:endParaRPr>
          </a:p>
          <a:p>
            <a:pPr algn="just"/>
            <a:r>
              <a:rPr lang="ru-RU" sz="1600" b="1" dirty="0">
                <a:solidFill>
                  <a:srgbClr val="2788C5"/>
                </a:solidFill>
              </a:rPr>
              <a:t>Образно реализацию паттерна можно представить в виде меню, которое имеет различные пункты. Эти пункты могут содержать подменю, в которых, в свою очередь, также имеются пункты. То есть пункт меню служит с одной стороны частью меню, а с другой стороны еще одним меню. В итоге мы однообразно можем работать как с пунктом меню, так и со всем меню в целом.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12775" y="4210171"/>
            <a:ext cx="785304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b="1" dirty="0">
                <a:solidFill>
                  <a:srgbClr val="00B050"/>
                </a:solidFill>
              </a:rPr>
              <a:t>Когда надо применять </a:t>
            </a:r>
            <a:r>
              <a:rPr lang="ru-RU" sz="1700" b="1" dirty="0" smtClean="0">
                <a:solidFill>
                  <a:srgbClr val="00B050"/>
                </a:solidFill>
              </a:rPr>
              <a:t>паттерн?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700" b="1" dirty="0">
                <a:solidFill>
                  <a:srgbClr val="2788C5"/>
                </a:solidFill>
              </a:rPr>
              <a:t>Когда объекты должны быть реализованы в виде иерархической древовидной структуры</a:t>
            </a:r>
            <a:endParaRPr lang="en-US" sz="1700" b="1" dirty="0">
              <a:solidFill>
                <a:srgbClr val="2788C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1700" b="1" dirty="0" smtClean="0">
                <a:solidFill>
                  <a:srgbClr val="2788C5"/>
                </a:solidFill>
              </a:rPr>
              <a:t>Когда </a:t>
            </a:r>
            <a:r>
              <a:rPr lang="ru-RU" sz="1700" b="1" dirty="0">
                <a:solidFill>
                  <a:srgbClr val="2788C5"/>
                </a:solidFill>
              </a:rPr>
              <a:t>клиенты единообразно должны управлять как целыми объектами, так и их составными частями. То есть целое и его части должны реализовать один и тот же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188419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tve\OneDrive\Рабочий стол\compo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52" y="1752600"/>
            <a:ext cx="7935057" cy="431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527468" y="817248"/>
            <a:ext cx="59619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Компоновщик (</a:t>
            </a:r>
            <a:r>
              <a:rPr lang="en-US" sz="4000" u="sng" dirty="0" smtClean="0">
                <a:solidFill>
                  <a:srgbClr val="2788C5"/>
                </a:solidFill>
              </a:rPr>
              <a:t>Composite)</a:t>
            </a:r>
            <a:endParaRPr lang="en-US" sz="4000" u="sng" dirty="0">
              <a:solidFill>
                <a:srgbClr val="2788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46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7594" y="1599984"/>
            <a:ext cx="14107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200" u="sng" dirty="0" smtClean="0">
                <a:solidFill>
                  <a:srgbClr val="00B050"/>
                </a:solidFill>
              </a:rPr>
              <a:t>Участники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9480" y="2136036"/>
            <a:ext cx="7967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2788C5"/>
                </a:solidFill>
              </a:rPr>
              <a:t>Component</a:t>
            </a:r>
            <a:r>
              <a:rPr lang="ru-RU" dirty="0">
                <a:solidFill>
                  <a:srgbClr val="2788C5"/>
                </a:solidFill>
              </a:rPr>
              <a:t> </a:t>
            </a:r>
            <a:r>
              <a:rPr lang="ru-RU" dirty="0" smtClean="0">
                <a:solidFill>
                  <a:srgbClr val="2788C5"/>
                </a:solidFill>
              </a:rPr>
              <a:t> </a:t>
            </a:r>
            <a:r>
              <a:rPr lang="ru-RU" dirty="0">
                <a:solidFill>
                  <a:srgbClr val="2788C5"/>
                </a:solidFill>
              </a:rPr>
              <a:t>определяет представляет компонент, который может содержать другие компоненты и реализует механизм для их добавления и удаления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46494" y="2778660"/>
            <a:ext cx="8122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2788C5"/>
                </a:solidFill>
              </a:rPr>
              <a:t> </a:t>
            </a:r>
            <a:r>
              <a:rPr lang="en-US" b="1" dirty="0" smtClean="0">
                <a:solidFill>
                  <a:srgbClr val="2788C5"/>
                </a:solidFill>
              </a:rPr>
              <a:t>Composite</a:t>
            </a:r>
            <a:r>
              <a:rPr lang="ru-RU" b="1" dirty="0">
                <a:solidFill>
                  <a:srgbClr val="2788C5"/>
                </a:solidFill>
              </a:rPr>
              <a:t> </a:t>
            </a:r>
            <a:r>
              <a:rPr lang="ru-RU" dirty="0" smtClean="0">
                <a:solidFill>
                  <a:srgbClr val="2788C5"/>
                </a:solidFill>
              </a:rPr>
              <a:t>представляет </a:t>
            </a:r>
            <a:r>
              <a:rPr lang="ru-RU" dirty="0">
                <a:solidFill>
                  <a:srgbClr val="2788C5"/>
                </a:solidFill>
              </a:rPr>
              <a:t>компонент, который может содержать </a:t>
            </a:r>
            <a:r>
              <a:rPr lang="ru-RU" dirty="0" smtClean="0">
                <a:solidFill>
                  <a:srgbClr val="2788C5"/>
                </a:solidFill>
              </a:rPr>
              <a:t>другие</a:t>
            </a:r>
            <a:r>
              <a:rPr lang="en-US" dirty="0">
                <a:solidFill>
                  <a:srgbClr val="2788C5"/>
                </a:solidFill>
              </a:rPr>
              <a:t> </a:t>
            </a:r>
            <a:r>
              <a:rPr lang="ru-RU" dirty="0" smtClean="0">
                <a:solidFill>
                  <a:srgbClr val="2788C5"/>
                </a:solidFill>
              </a:rPr>
              <a:t>компоненты </a:t>
            </a:r>
            <a:r>
              <a:rPr lang="ru-RU" dirty="0">
                <a:solidFill>
                  <a:srgbClr val="2788C5"/>
                </a:solidFill>
              </a:rPr>
              <a:t>и реализует механизм для их добавления и удаления</a:t>
            </a:r>
            <a:br>
              <a:rPr lang="ru-RU" dirty="0">
                <a:solidFill>
                  <a:srgbClr val="2788C5"/>
                </a:solidFill>
              </a:rPr>
            </a:b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89168" y="3458297"/>
            <a:ext cx="8353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2788C5"/>
                </a:solidFill>
              </a:rPr>
              <a:t>Leaf </a:t>
            </a:r>
            <a:r>
              <a:rPr lang="ru-RU" dirty="0">
                <a:solidFill>
                  <a:srgbClr val="2788C5"/>
                </a:solidFill>
              </a:rPr>
              <a:t>представляет отдельный компонент, который не может содержать другие компоненты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42659" y="2304847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442659" y="3619518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442659" y="2924607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597547" y="4189717"/>
            <a:ext cx="8546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2788C5"/>
                </a:solidFill>
              </a:rPr>
              <a:t>Client</a:t>
            </a:r>
            <a:r>
              <a:rPr lang="en-US" dirty="0"/>
              <a:t> </a:t>
            </a:r>
            <a:r>
              <a:rPr lang="ru-RU" dirty="0" smtClean="0">
                <a:solidFill>
                  <a:srgbClr val="2788C5"/>
                </a:solidFill>
              </a:rPr>
              <a:t>использует компоненты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42659" y="4341694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527468" y="817248"/>
            <a:ext cx="59619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Компоновщик (</a:t>
            </a:r>
            <a:r>
              <a:rPr lang="en-US" sz="4000" u="sng" dirty="0" smtClean="0">
                <a:solidFill>
                  <a:srgbClr val="2788C5"/>
                </a:solidFill>
              </a:rPr>
              <a:t>Composite)</a:t>
            </a:r>
            <a:endParaRPr lang="en-US" sz="4000" u="sng" dirty="0">
              <a:solidFill>
                <a:srgbClr val="2788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39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02029" y="817248"/>
            <a:ext cx="54128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Компоновщик</a:t>
            </a:r>
            <a:r>
              <a:rPr lang="en-US" sz="4000" u="sng" dirty="0" smtClean="0">
                <a:solidFill>
                  <a:srgbClr val="2788C5"/>
                </a:solidFill>
              </a:rPr>
              <a:t> </a:t>
            </a:r>
            <a:r>
              <a:rPr lang="ru-RU" sz="4000" u="sng" dirty="0" smtClean="0">
                <a:solidFill>
                  <a:srgbClr val="2788C5"/>
                </a:solidFill>
              </a:rPr>
              <a:t>(</a:t>
            </a:r>
            <a:r>
              <a:rPr lang="ru-RU" sz="4000" u="sng" dirty="0">
                <a:solidFill>
                  <a:srgbClr val="2788C5"/>
                </a:solidFill>
              </a:rPr>
              <a:t>пример</a:t>
            </a:r>
            <a:r>
              <a:rPr lang="en-US" sz="4000" u="sng" dirty="0" smtClean="0">
                <a:solidFill>
                  <a:srgbClr val="2788C5"/>
                </a:solidFill>
              </a:rPr>
              <a:t>)</a:t>
            </a:r>
            <a:endParaRPr lang="en-US" sz="4000" u="sng" dirty="0">
              <a:solidFill>
                <a:srgbClr val="2788C5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16" y="1864404"/>
            <a:ext cx="4122758" cy="443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171" y="1864405"/>
            <a:ext cx="4037205" cy="443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577654" y="1433518"/>
            <a:ext cx="15349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Component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966624" y="1433518"/>
            <a:ext cx="15183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Leaf classes</a:t>
            </a:r>
            <a:endParaRPr lang="en-US" sz="22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8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02028" y="817248"/>
            <a:ext cx="54128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>
                <a:solidFill>
                  <a:srgbClr val="2788C5"/>
                </a:solidFill>
              </a:rPr>
              <a:t>Компоновщик</a:t>
            </a:r>
            <a:r>
              <a:rPr lang="ru-RU" sz="4000" u="sng" dirty="0" smtClean="0">
                <a:solidFill>
                  <a:srgbClr val="2788C5"/>
                </a:solidFill>
              </a:rPr>
              <a:t> (пример</a:t>
            </a:r>
            <a:r>
              <a:rPr lang="en-US" sz="4000" u="sng" dirty="0" smtClean="0">
                <a:solidFill>
                  <a:srgbClr val="2788C5"/>
                </a:solidFill>
              </a:rPr>
              <a:t>)</a:t>
            </a:r>
            <a:endParaRPr lang="en-US" sz="4000" u="sng" dirty="0">
              <a:solidFill>
                <a:srgbClr val="2788C5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91" y="2071775"/>
            <a:ext cx="4180251" cy="213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91" y="4679693"/>
            <a:ext cx="4180251" cy="101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498" y="2071775"/>
            <a:ext cx="4249584" cy="4183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340091" y="1583993"/>
            <a:ext cx="7713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Main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11134" y="1583993"/>
            <a:ext cx="141436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Composite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5868" y="4248806"/>
            <a:ext cx="19849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Root composite</a:t>
            </a:r>
            <a:endParaRPr lang="en-US" sz="22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46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82543" y="864712"/>
            <a:ext cx="35078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err="1" smtClean="0">
                <a:solidFill>
                  <a:srgbClr val="2788C5"/>
                </a:solidFill>
              </a:rPr>
              <a:t>Factory</a:t>
            </a:r>
            <a:r>
              <a:rPr lang="ru-RU" sz="4000" u="sng" dirty="0" smtClean="0">
                <a:solidFill>
                  <a:srgbClr val="2788C5"/>
                </a:solidFill>
              </a:rPr>
              <a:t> </a:t>
            </a:r>
            <a:r>
              <a:rPr lang="ru-RU" sz="4000" u="sng" dirty="0" err="1">
                <a:solidFill>
                  <a:srgbClr val="2788C5"/>
                </a:solidFill>
              </a:rPr>
              <a:t>Method</a:t>
            </a:r>
            <a:endParaRPr lang="en-US" sz="4000" u="sng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17019" y="1859174"/>
            <a:ext cx="80767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2788C5"/>
                </a:solidFill>
              </a:rPr>
              <a:t>Фабричный метод (</a:t>
            </a:r>
            <a:r>
              <a:rPr lang="ru-RU" sz="2000" b="1" dirty="0" err="1">
                <a:solidFill>
                  <a:srgbClr val="2788C5"/>
                </a:solidFill>
              </a:rPr>
              <a:t>Factory</a:t>
            </a:r>
            <a:r>
              <a:rPr lang="ru-RU" sz="2000" b="1" dirty="0">
                <a:solidFill>
                  <a:srgbClr val="2788C5"/>
                </a:solidFill>
              </a:rPr>
              <a:t> </a:t>
            </a:r>
            <a:r>
              <a:rPr lang="ru-RU" sz="2000" b="1" dirty="0" err="1">
                <a:solidFill>
                  <a:srgbClr val="2788C5"/>
                </a:solidFill>
              </a:rPr>
              <a:t>Method</a:t>
            </a:r>
            <a:r>
              <a:rPr lang="ru-RU" sz="2000" b="1" dirty="0">
                <a:solidFill>
                  <a:srgbClr val="2788C5"/>
                </a:solidFill>
              </a:rPr>
              <a:t>) </a:t>
            </a:r>
            <a:r>
              <a:rPr lang="ru-RU" b="1" dirty="0">
                <a:solidFill>
                  <a:srgbClr val="2788C5"/>
                </a:solidFill>
              </a:rPr>
              <a:t>- это паттерн, который определяет интерфейс для создания объектов некоторого класса, но непосредственное решение о том, объект какого класса создавать происходит в подклассах. </a:t>
            </a:r>
            <a:endParaRPr lang="en-US" b="1" dirty="0">
              <a:solidFill>
                <a:srgbClr val="2788C5"/>
              </a:solidFill>
            </a:endParaRPr>
          </a:p>
        </p:txBody>
      </p:sp>
      <p:sp>
        <p:nvSpPr>
          <p:cNvPr id="4" name="AutoShape 2" descr="Фабричный метод (FactoryMethod) в C# и .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Фабричный метод (FactoryMethod) в C# и .NE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matve\OneDrive\Рабочий стол\factorymeth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335" y="3205231"/>
            <a:ext cx="4787343" cy="225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60375" y="2756302"/>
            <a:ext cx="3810745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b="1" dirty="0">
                <a:solidFill>
                  <a:srgbClr val="00B050"/>
                </a:solidFill>
              </a:rPr>
              <a:t>Когда надо применять </a:t>
            </a:r>
            <a:r>
              <a:rPr lang="ru-RU" sz="1700" b="1" dirty="0" smtClean="0">
                <a:solidFill>
                  <a:srgbClr val="00B050"/>
                </a:solidFill>
              </a:rPr>
              <a:t>паттерн?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>
                <a:solidFill>
                  <a:srgbClr val="2788C5"/>
                </a:solidFill>
              </a:rPr>
              <a:t>Когда заранее неизвестно, объекты каких типов необходимо создавать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>
                <a:solidFill>
                  <a:srgbClr val="2788C5"/>
                </a:solidFill>
              </a:rPr>
              <a:t>Когда система должна быть независимой от процесса создания новых объектов и расширяемой: в нее можно легко вводить новые классы, объекты которых система должна создавать.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>
                <a:solidFill>
                  <a:srgbClr val="2788C5"/>
                </a:solidFill>
              </a:rPr>
              <a:t>Когда создание новых объектов необходимо делегировать из базового класса классам наследникам</a:t>
            </a:r>
          </a:p>
        </p:txBody>
      </p:sp>
    </p:spTree>
    <p:extLst>
      <p:ext uri="{BB962C8B-B14F-4D97-AF65-F5344CB8AC3E}">
        <p14:creationId xmlns:p14="http://schemas.microsoft.com/office/powerpoint/2010/main" val="33508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95322" y="739109"/>
            <a:ext cx="76065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u="sng" dirty="0" err="1" smtClean="0">
                <a:solidFill>
                  <a:srgbClr val="2788C5"/>
                </a:solidFill>
              </a:rPr>
              <a:t>Factory</a:t>
            </a:r>
            <a:r>
              <a:rPr lang="ru-RU" sz="4000" u="sng" dirty="0" smtClean="0">
                <a:solidFill>
                  <a:srgbClr val="2788C5"/>
                </a:solidFill>
              </a:rPr>
              <a:t> </a:t>
            </a:r>
            <a:r>
              <a:rPr lang="ru-RU" sz="4000" u="sng" dirty="0" err="1">
                <a:solidFill>
                  <a:srgbClr val="2788C5"/>
                </a:solidFill>
              </a:rPr>
              <a:t>Method</a:t>
            </a:r>
            <a:endParaRPr lang="en-US" sz="4000" u="sng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2658" y="1808827"/>
            <a:ext cx="14107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200" u="sng" dirty="0" smtClean="0">
                <a:solidFill>
                  <a:srgbClr val="00B050"/>
                </a:solidFill>
              </a:rPr>
              <a:t>Участники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2658" y="2367277"/>
            <a:ext cx="7368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err="1">
                <a:solidFill>
                  <a:srgbClr val="2788C5"/>
                </a:solidFill>
              </a:rPr>
              <a:t>Product</a:t>
            </a:r>
            <a:r>
              <a:rPr lang="ru-RU" dirty="0">
                <a:solidFill>
                  <a:srgbClr val="2788C5"/>
                </a:solidFill>
              </a:rPr>
              <a:t> определяет интерфейс класса, объекты которого надо создавать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2658" y="2824943"/>
            <a:ext cx="8164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err="1">
                <a:solidFill>
                  <a:srgbClr val="2788C5"/>
                </a:solidFill>
              </a:rPr>
              <a:t>ConcreteProductA</a:t>
            </a:r>
            <a:r>
              <a:rPr lang="ru-RU" dirty="0">
                <a:solidFill>
                  <a:srgbClr val="2788C5"/>
                </a:solidFill>
              </a:rPr>
              <a:t> и </a:t>
            </a:r>
            <a:r>
              <a:rPr lang="ru-RU" b="1" dirty="0" err="1">
                <a:solidFill>
                  <a:srgbClr val="2788C5"/>
                </a:solidFill>
              </a:rPr>
              <a:t>ConcreteProductB</a:t>
            </a:r>
            <a:r>
              <a:rPr lang="ru-RU" dirty="0">
                <a:solidFill>
                  <a:srgbClr val="2788C5"/>
                </a:solidFill>
              </a:rPr>
              <a:t> представляют реализацию класса </a:t>
            </a:r>
            <a:r>
              <a:rPr lang="ru-RU" dirty="0" err="1">
                <a:solidFill>
                  <a:srgbClr val="2788C5"/>
                </a:solidFill>
              </a:rPr>
              <a:t>Product</a:t>
            </a:r>
            <a:r>
              <a:rPr lang="ru-RU" dirty="0">
                <a:solidFill>
                  <a:srgbClr val="2788C5"/>
                </a:solidFill>
              </a:rPr>
              <a:t>. </a:t>
            </a:r>
          </a:p>
          <a:p>
            <a:r>
              <a:rPr lang="ru-RU" dirty="0" smtClean="0">
                <a:solidFill>
                  <a:srgbClr val="2788C5"/>
                </a:solidFill>
              </a:rPr>
              <a:t>	Таких </a:t>
            </a:r>
            <a:r>
              <a:rPr lang="ru-RU" dirty="0">
                <a:solidFill>
                  <a:srgbClr val="2788C5"/>
                </a:solidFill>
              </a:rPr>
              <a:t>классов может быть множество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1393" y="3471274"/>
            <a:ext cx="6990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err="1">
                <a:solidFill>
                  <a:srgbClr val="2788C5"/>
                </a:solidFill>
              </a:rPr>
              <a:t>Creator</a:t>
            </a:r>
            <a:r>
              <a:rPr lang="ru-RU" dirty="0">
                <a:solidFill>
                  <a:srgbClr val="2788C5"/>
                </a:solidFill>
              </a:rPr>
              <a:t> определяет абстрактный фабричный метод </a:t>
            </a:r>
            <a:r>
              <a:rPr lang="ru-RU" dirty="0" err="1">
                <a:solidFill>
                  <a:srgbClr val="2788C5"/>
                </a:solidFill>
              </a:rPr>
              <a:t>FactoryMethod</a:t>
            </a:r>
            <a:r>
              <a:rPr lang="ru-RU" dirty="0">
                <a:solidFill>
                  <a:srgbClr val="2788C5"/>
                </a:solidFill>
              </a:rPr>
              <a:t>(), </a:t>
            </a:r>
          </a:p>
          <a:p>
            <a:r>
              <a:rPr lang="ru-RU" dirty="0" smtClean="0">
                <a:solidFill>
                  <a:srgbClr val="2788C5"/>
                </a:solidFill>
              </a:rPr>
              <a:t>	который </a:t>
            </a:r>
            <a:r>
              <a:rPr lang="ru-RU" dirty="0">
                <a:solidFill>
                  <a:srgbClr val="2788C5"/>
                </a:solidFill>
              </a:rPr>
              <a:t>возвращает объект </a:t>
            </a:r>
            <a:r>
              <a:rPr lang="ru-RU" dirty="0" err="1">
                <a:solidFill>
                  <a:srgbClr val="2788C5"/>
                </a:solidFill>
              </a:rPr>
              <a:t>Product</a:t>
            </a:r>
            <a:r>
              <a:rPr lang="ru-RU" dirty="0">
                <a:solidFill>
                  <a:srgbClr val="2788C5"/>
                </a:solidFill>
              </a:rPr>
              <a:t>.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75976" y="4140751"/>
            <a:ext cx="828829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>
                <a:solidFill>
                  <a:srgbClr val="2788C5"/>
                </a:solidFill>
              </a:rPr>
              <a:t>ConcreteCreatorA</a:t>
            </a:r>
            <a:r>
              <a:rPr lang="ru-RU" dirty="0">
                <a:solidFill>
                  <a:srgbClr val="2788C5"/>
                </a:solidFill>
              </a:rPr>
              <a:t> и </a:t>
            </a:r>
            <a:r>
              <a:rPr lang="ru-RU" b="1" dirty="0" err="1">
                <a:solidFill>
                  <a:srgbClr val="2788C5"/>
                </a:solidFill>
              </a:rPr>
              <a:t>ConcreteCreatorB</a:t>
            </a:r>
            <a:r>
              <a:rPr lang="ru-RU" dirty="0">
                <a:solidFill>
                  <a:srgbClr val="2788C5"/>
                </a:solidFill>
              </a:rPr>
              <a:t> - наследники класса </a:t>
            </a:r>
            <a:r>
              <a:rPr lang="ru-RU" dirty="0" err="1">
                <a:solidFill>
                  <a:srgbClr val="2788C5"/>
                </a:solidFill>
              </a:rPr>
              <a:t>Creator</a:t>
            </a:r>
            <a:r>
              <a:rPr lang="ru-RU" dirty="0">
                <a:solidFill>
                  <a:srgbClr val="2788C5"/>
                </a:solidFill>
              </a:rPr>
              <a:t>, </a:t>
            </a:r>
            <a:endParaRPr lang="ru-RU" dirty="0" smtClean="0">
              <a:solidFill>
                <a:srgbClr val="2788C5"/>
              </a:solidFill>
            </a:endParaRPr>
          </a:p>
          <a:p>
            <a:r>
              <a:rPr lang="ru-RU" dirty="0" smtClean="0">
                <a:solidFill>
                  <a:srgbClr val="2788C5"/>
                </a:solidFill>
              </a:rPr>
              <a:t>определяющие </a:t>
            </a:r>
            <a:r>
              <a:rPr lang="ru-RU" dirty="0">
                <a:solidFill>
                  <a:srgbClr val="2788C5"/>
                </a:solidFill>
              </a:rPr>
              <a:t>свою реализацию метода </a:t>
            </a:r>
            <a:r>
              <a:rPr lang="ru-RU" dirty="0" err="1">
                <a:solidFill>
                  <a:srgbClr val="2788C5"/>
                </a:solidFill>
              </a:rPr>
              <a:t>FactoryMethod</a:t>
            </a:r>
            <a:r>
              <a:rPr lang="ru-RU" dirty="0">
                <a:solidFill>
                  <a:srgbClr val="2788C5"/>
                </a:solidFill>
              </a:rPr>
              <a:t>().</a:t>
            </a:r>
          </a:p>
          <a:p>
            <a:r>
              <a:rPr lang="ru-RU" dirty="0" smtClean="0">
                <a:solidFill>
                  <a:srgbClr val="2788C5"/>
                </a:solidFill>
              </a:rPr>
              <a:t>Причем </a:t>
            </a:r>
            <a:r>
              <a:rPr lang="ru-RU" dirty="0">
                <a:solidFill>
                  <a:srgbClr val="2788C5"/>
                </a:solidFill>
              </a:rPr>
              <a:t>метод </a:t>
            </a:r>
            <a:r>
              <a:rPr lang="ru-RU" dirty="0" err="1">
                <a:solidFill>
                  <a:srgbClr val="2788C5"/>
                </a:solidFill>
              </a:rPr>
              <a:t>FactoryMethod</a:t>
            </a:r>
            <a:r>
              <a:rPr lang="ru-RU" dirty="0">
                <a:solidFill>
                  <a:srgbClr val="2788C5"/>
                </a:solidFill>
              </a:rPr>
              <a:t>() каждого отдельного класса-создателя возвращает </a:t>
            </a:r>
          </a:p>
          <a:p>
            <a:r>
              <a:rPr lang="ru-RU" dirty="0" smtClean="0">
                <a:solidFill>
                  <a:srgbClr val="2788C5"/>
                </a:solidFill>
              </a:rPr>
              <a:t>определенный </a:t>
            </a:r>
            <a:r>
              <a:rPr lang="ru-RU" dirty="0">
                <a:solidFill>
                  <a:srgbClr val="2788C5"/>
                </a:solidFill>
              </a:rPr>
              <a:t>конкретный тип продукта. </a:t>
            </a:r>
          </a:p>
          <a:p>
            <a:r>
              <a:rPr lang="ru-RU" dirty="0">
                <a:solidFill>
                  <a:srgbClr val="2788C5"/>
                </a:solidFill>
              </a:rPr>
              <a:t>Для каждого </a:t>
            </a:r>
            <a:r>
              <a:rPr lang="ru-RU" dirty="0" smtClean="0">
                <a:solidFill>
                  <a:srgbClr val="2788C5"/>
                </a:solidFill>
              </a:rPr>
              <a:t>класса определяется </a:t>
            </a:r>
            <a:r>
              <a:rPr lang="ru-RU" dirty="0">
                <a:solidFill>
                  <a:srgbClr val="2788C5"/>
                </a:solidFill>
              </a:rPr>
              <a:t>свой конкретный класс создателя.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42659" y="2508047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442659" y="2965247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442659" y="3611423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442659" y="4284015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8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07" y="2245360"/>
            <a:ext cx="3129228" cy="1080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04" y="3464560"/>
            <a:ext cx="3129229" cy="315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296" y="2245360"/>
            <a:ext cx="5049864" cy="437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21002" y="718789"/>
            <a:ext cx="76065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u="sng" dirty="0" err="1" smtClean="0">
                <a:solidFill>
                  <a:srgbClr val="2788C5"/>
                </a:solidFill>
              </a:rPr>
              <a:t>Factory</a:t>
            </a:r>
            <a:r>
              <a:rPr lang="ru-RU" sz="4000" u="sng" dirty="0" smtClean="0">
                <a:solidFill>
                  <a:srgbClr val="2788C5"/>
                </a:solidFill>
              </a:rPr>
              <a:t> </a:t>
            </a:r>
            <a:r>
              <a:rPr lang="ru-RU" sz="4000" u="sng" dirty="0" err="1" smtClean="0">
                <a:solidFill>
                  <a:srgbClr val="2788C5"/>
                </a:solidFill>
              </a:rPr>
              <a:t>Method</a:t>
            </a:r>
            <a:r>
              <a:rPr lang="ru-RU" sz="4000" u="sng" dirty="0" smtClean="0">
                <a:solidFill>
                  <a:srgbClr val="2788C5"/>
                </a:solidFill>
              </a:rPr>
              <a:t> </a:t>
            </a:r>
            <a:r>
              <a:rPr lang="en-US" sz="4000" u="sng" dirty="0">
                <a:solidFill>
                  <a:srgbClr val="2788C5"/>
                </a:solidFill>
              </a:rPr>
              <a:t>(</a:t>
            </a:r>
            <a:r>
              <a:rPr lang="ru-RU" sz="4000" u="sng" dirty="0">
                <a:solidFill>
                  <a:srgbClr val="2788C5"/>
                </a:solidFill>
              </a:rPr>
              <a:t>пример</a:t>
            </a:r>
            <a:r>
              <a:rPr lang="ru-RU" sz="4000" u="sng" dirty="0" smtClean="0">
                <a:solidFill>
                  <a:srgbClr val="2788C5"/>
                </a:solidFill>
              </a:rPr>
              <a:t>)</a:t>
            </a:r>
            <a:endParaRPr lang="en-US" sz="4000" u="sng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629548" y="1731528"/>
            <a:ext cx="10411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Creator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44837" y="1402607"/>
            <a:ext cx="22549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Product and </a:t>
            </a:r>
          </a:p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concrete products</a:t>
            </a:r>
            <a:endParaRPr lang="en-US" sz="22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39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71016"/>
            <a:ext cx="3616960" cy="484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651" y="1771016"/>
            <a:ext cx="33940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4" y="4648518"/>
            <a:ext cx="403796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47395" y="731628"/>
            <a:ext cx="76065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u="sng" dirty="0" err="1" smtClean="0">
                <a:solidFill>
                  <a:srgbClr val="2788C5"/>
                </a:solidFill>
              </a:rPr>
              <a:t>Factory</a:t>
            </a:r>
            <a:r>
              <a:rPr lang="ru-RU" sz="4000" u="sng" dirty="0" smtClean="0">
                <a:solidFill>
                  <a:srgbClr val="2788C5"/>
                </a:solidFill>
              </a:rPr>
              <a:t> </a:t>
            </a:r>
            <a:r>
              <a:rPr lang="ru-RU" sz="4000" u="sng" dirty="0" err="1" smtClean="0">
                <a:solidFill>
                  <a:srgbClr val="2788C5"/>
                </a:solidFill>
              </a:rPr>
              <a:t>Method</a:t>
            </a:r>
            <a:r>
              <a:rPr lang="en-US" sz="4000" u="sng" dirty="0" smtClean="0">
                <a:solidFill>
                  <a:srgbClr val="2788C5"/>
                </a:solidFill>
              </a:rPr>
              <a:t> (</a:t>
            </a:r>
            <a:r>
              <a:rPr lang="ru-RU" sz="4000" u="sng" dirty="0" smtClean="0">
                <a:solidFill>
                  <a:srgbClr val="2788C5"/>
                </a:solidFill>
              </a:rPr>
              <a:t>пример)</a:t>
            </a:r>
            <a:endParaRPr lang="en-US" sz="4000" u="sng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794420" y="1340129"/>
            <a:ext cx="22111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 smtClean="0">
                <a:solidFill>
                  <a:srgbClr val="00B050"/>
                </a:solidFill>
              </a:rPr>
              <a:t>Concrete creators</a:t>
            </a:r>
            <a:endParaRPr lang="en-US" sz="22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7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90285" y="691992"/>
            <a:ext cx="43298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Строитель (</a:t>
            </a:r>
            <a:r>
              <a:rPr lang="en-US" sz="4000" u="sng" dirty="0" smtClean="0">
                <a:solidFill>
                  <a:srgbClr val="2788C5"/>
                </a:solidFill>
              </a:rPr>
              <a:t>Builder)</a:t>
            </a:r>
            <a:endParaRPr lang="en-US" sz="4000" u="sng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7975" y="2162936"/>
            <a:ext cx="80767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2788C5"/>
                </a:solidFill>
              </a:rPr>
              <a:t>Строитель(</a:t>
            </a:r>
            <a:r>
              <a:rPr lang="en-US" sz="2000" b="1" dirty="0" smtClean="0">
                <a:solidFill>
                  <a:srgbClr val="2788C5"/>
                </a:solidFill>
              </a:rPr>
              <a:t>Builder</a:t>
            </a:r>
            <a:r>
              <a:rPr lang="ru-RU" sz="2000" b="1" dirty="0" smtClean="0">
                <a:solidFill>
                  <a:srgbClr val="2788C5"/>
                </a:solidFill>
              </a:rPr>
              <a:t>) </a:t>
            </a:r>
            <a:r>
              <a:rPr lang="ru-RU" b="1" dirty="0">
                <a:solidFill>
                  <a:srgbClr val="2788C5"/>
                </a:solidFill>
              </a:rPr>
              <a:t>- шаблон проектирования, который инкапсулирует создание объекта и позволяет разделить его на различные этапы.</a:t>
            </a:r>
            <a:r>
              <a:rPr lang="ru-RU" sz="2000" b="1" dirty="0">
                <a:solidFill>
                  <a:srgbClr val="2788C5"/>
                </a:solidFill>
              </a:rPr>
              <a:t> </a:t>
            </a:r>
            <a:endParaRPr lang="en-US" sz="2000" b="1" dirty="0">
              <a:solidFill>
                <a:srgbClr val="2788C5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8455" y="2886684"/>
            <a:ext cx="3810745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b="1" dirty="0">
                <a:solidFill>
                  <a:srgbClr val="00B050"/>
                </a:solidFill>
              </a:rPr>
              <a:t>Когда надо применять </a:t>
            </a:r>
            <a:r>
              <a:rPr lang="ru-RU" sz="1700" b="1" dirty="0" smtClean="0">
                <a:solidFill>
                  <a:srgbClr val="00B050"/>
                </a:solidFill>
              </a:rPr>
              <a:t>паттерн?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>
                <a:solidFill>
                  <a:srgbClr val="2788C5"/>
                </a:solidFill>
              </a:rPr>
              <a:t>Когда процесс создания нового объекта не должен зависеть от того, из каких частей этот объект состоит и как эти части связаны между собой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>
                <a:solidFill>
                  <a:srgbClr val="2788C5"/>
                </a:solidFill>
              </a:rPr>
              <a:t>Когда необходимо обеспечить получение различных вариаций объекта в процессе </a:t>
            </a:r>
            <a:r>
              <a:rPr lang="ru-RU" sz="1600" b="1" dirty="0" smtClean="0">
                <a:solidFill>
                  <a:srgbClr val="2788C5"/>
                </a:solidFill>
              </a:rPr>
              <a:t>его</a:t>
            </a:r>
            <a:endParaRPr lang="ru-RU" sz="1600" b="1" dirty="0">
              <a:solidFill>
                <a:srgbClr val="2788C5"/>
              </a:solidFill>
            </a:endParaRPr>
          </a:p>
        </p:txBody>
      </p:sp>
      <p:sp>
        <p:nvSpPr>
          <p:cNvPr id="5" name="AutoShape 2" descr="Паттерн Строитель в C# и .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 descr="C:\Users\matve\OneDrive\Рабочий стол\buil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200" y="2873298"/>
            <a:ext cx="4811920" cy="305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0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7594" y="2189264"/>
            <a:ext cx="14107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200" u="sng" dirty="0" smtClean="0">
                <a:solidFill>
                  <a:srgbClr val="00B050"/>
                </a:solidFill>
              </a:rPr>
              <a:t>Участники</a:t>
            </a:r>
            <a:endParaRPr lang="en-US" sz="2200" u="sng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42659" y="2770639"/>
            <a:ext cx="620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err="1">
                <a:solidFill>
                  <a:srgbClr val="2788C5"/>
                </a:solidFill>
              </a:rPr>
              <a:t>Product</a:t>
            </a:r>
            <a:r>
              <a:rPr lang="ru-RU" dirty="0">
                <a:solidFill>
                  <a:srgbClr val="2788C5"/>
                </a:solidFill>
              </a:rPr>
              <a:t> представляет объект, который должен быть создан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9701" y="3205380"/>
            <a:ext cx="804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2788C5"/>
                </a:solidFill>
              </a:rPr>
              <a:t>Builder </a:t>
            </a:r>
            <a:r>
              <a:rPr lang="ru-RU" dirty="0">
                <a:solidFill>
                  <a:srgbClr val="2788C5"/>
                </a:solidFill>
              </a:rPr>
              <a:t> </a:t>
            </a:r>
            <a:r>
              <a:rPr lang="ru-RU" dirty="0" smtClean="0">
                <a:solidFill>
                  <a:srgbClr val="2788C5"/>
                </a:solidFill>
              </a:rPr>
              <a:t>определяет интерфейс для создания различных частей объекта </a:t>
            </a:r>
            <a:r>
              <a:rPr lang="en-US" dirty="0" smtClean="0">
                <a:solidFill>
                  <a:srgbClr val="2788C5"/>
                </a:solidFill>
              </a:rPr>
              <a:t>Product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7328" y="3851711"/>
            <a:ext cx="74582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solidFill>
                  <a:srgbClr val="2788C5"/>
                </a:solidFill>
              </a:rPr>
              <a:t>ConcreteBuilder</a:t>
            </a:r>
            <a:r>
              <a:rPr lang="en-US" b="1" dirty="0" smtClean="0">
                <a:solidFill>
                  <a:srgbClr val="2788C5"/>
                </a:solidFill>
              </a:rPr>
              <a:t> </a:t>
            </a:r>
            <a:r>
              <a:rPr lang="ru-RU" dirty="0" smtClean="0">
                <a:solidFill>
                  <a:srgbClr val="2788C5"/>
                </a:solidFill>
              </a:rPr>
              <a:t>конкретная реализация </a:t>
            </a:r>
            <a:r>
              <a:rPr lang="en-US" dirty="0" smtClean="0">
                <a:solidFill>
                  <a:srgbClr val="2788C5"/>
                </a:solidFill>
              </a:rPr>
              <a:t>Builder</a:t>
            </a:r>
            <a:r>
              <a:rPr lang="ru-RU" dirty="0" smtClean="0">
                <a:solidFill>
                  <a:srgbClr val="2788C5"/>
                </a:solidFill>
              </a:rPr>
              <a:t>. Создаёт объект </a:t>
            </a:r>
            <a:r>
              <a:rPr lang="en-US" dirty="0" smtClean="0">
                <a:solidFill>
                  <a:srgbClr val="2788C5"/>
                </a:solidFill>
              </a:rPr>
              <a:t>Product </a:t>
            </a:r>
            <a:r>
              <a:rPr lang="ru-RU" dirty="0" smtClean="0">
                <a:solidFill>
                  <a:srgbClr val="2788C5"/>
                </a:solidFill>
              </a:rPr>
              <a:t>и </a:t>
            </a:r>
          </a:p>
          <a:p>
            <a:pPr algn="ctr"/>
            <a:r>
              <a:rPr lang="ru-RU" dirty="0" smtClean="0">
                <a:solidFill>
                  <a:srgbClr val="2788C5"/>
                </a:solidFill>
              </a:rPr>
              <a:t>определяет интерфейс для доступа к нему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1072" y="4521188"/>
            <a:ext cx="5424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788C5"/>
                </a:solidFill>
              </a:rPr>
              <a:t>Director </a:t>
            </a:r>
            <a:r>
              <a:rPr lang="en-US" dirty="0">
                <a:solidFill>
                  <a:srgbClr val="2788C5"/>
                </a:solidFill>
              </a:rPr>
              <a:t> </a:t>
            </a:r>
            <a:r>
              <a:rPr lang="en-US" dirty="0" smtClean="0">
                <a:solidFill>
                  <a:srgbClr val="2788C5"/>
                </a:solidFill>
              </a:rPr>
              <a:t>- </a:t>
            </a:r>
            <a:r>
              <a:rPr lang="ru-RU" dirty="0" smtClean="0">
                <a:solidFill>
                  <a:srgbClr val="2788C5"/>
                </a:solidFill>
              </a:rPr>
              <a:t>создаёт объект, используя объекты </a:t>
            </a:r>
            <a:r>
              <a:rPr lang="en-US" dirty="0" smtClean="0">
                <a:solidFill>
                  <a:srgbClr val="2788C5"/>
                </a:solidFill>
              </a:rPr>
              <a:t>Builder</a:t>
            </a:r>
            <a:endParaRPr lang="en-US" dirty="0">
              <a:solidFill>
                <a:srgbClr val="2788C5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42659" y="2894127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442659" y="3351327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442659" y="3997503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442659" y="4680255"/>
            <a:ext cx="76506" cy="76506"/>
          </a:xfrm>
          <a:prstGeom prst="ellipse">
            <a:avLst/>
          </a:prstGeom>
          <a:solidFill>
            <a:srgbClr val="2788C5"/>
          </a:solidFill>
          <a:ln>
            <a:solidFill>
              <a:srgbClr val="278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90285" y="854552"/>
            <a:ext cx="43298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u="sng" dirty="0" smtClean="0">
                <a:solidFill>
                  <a:srgbClr val="2788C5"/>
                </a:solidFill>
              </a:rPr>
              <a:t>Строитель (</a:t>
            </a:r>
            <a:r>
              <a:rPr lang="en-US" sz="4000" u="sng" dirty="0" smtClean="0">
                <a:solidFill>
                  <a:srgbClr val="2788C5"/>
                </a:solidFill>
              </a:rPr>
              <a:t>Builder)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395505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1159</TotalTime>
  <Words>1011</Words>
  <Application>Microsoft Office PowerPoint</Application>
  <PresentationFormat>Экран (4:3)</PresentationFormat>
  <Paragraphs>140</Paragraphs>
  <Slides>35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Office Theme</vt:lpstr>
      <vt:lpstr>Паттерны проектирования в C# и .NET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RePack by Diakov</cp:lastModifiedBy>
  <cp:revision>36</cp:revision>
  <dcterms:created xsi:type="dcterms:W3CDTF">2019-10-28T08:40:00Z</dcterms:created>
  <dcterms:modified xsi:type="dcterms:W3CDTF">2019-12-21T19:03:16Z</dcterms:modified>
</cp:coreProperties>
</file>